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34.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notesSlides/notesSlide35.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03" r:id="rId4"/>
  </p:sldMasterIdLst>
  <p:notesMasterIdLst>
    <p:notesMasterId r:id="rId54"/>
  </p:notesMasterIdLst>
  <p:handoutMasterIdLst>
    <p:handoutMasterId r:id="rId55"/>
  </p:handoutMasterIdLst>
  <p:sldIdLst>
    <p:sldId id="2076136693" r:id="rId5"/>
    <p:sldId id="2142533009" r:id="rId6"/>
    <p:sldId id="2076137888" r:id="rId7"/>
    <p:sldId id="2076138094" r:id="rId8"/>
    <p:sldId id="264" r:id="rId9"/>
    <p:sldId id="2134805661" r:id="rId10"/>
    <p:sldId id="2134805655" r:id="rId11"/>
    <p:sldId id="2134805662" r:id="rId12"/>
    <p:sldId id="2076137887" r:id="rId13"/>
    <p:sldId id="2142532985" r:id="rId14"/>
    <p:sldId id="2134805648" r:id="rId15"/>
    <p:sldId id="2142532996" r:id="rId16"/>
    <p:sldId id="2142532997" r:id="rId17"/>
    <p:sldId id="2142532998" r:id="rId18"/>
    <p:sldId id="2142532999" r:id="rId19"/>
    <p:sldId id="2142533000" r:id="rId20"/>
    <p:sldId id="2142533001" r:id="rId21"/>
    <p:sldId id="2142533002" r:id="rId22"/>
    <p:sldId id="2142533003" r:id="rId23"/>
    <p:sldId id="2134805667" r:id="rId24"/>
    <p:sldId id="2142532978" r:id="rId25"/>
    <p:sldId id="340" r:id="rId26"/>
    <p:sldId id="2142532931" r:id="rId27"/>
    <p:sldId id="312" r:id="rId28"/>
    <p:sldId id="2142532953" r:id="rId29"/>
    <p:sldId id="2142532952" r:id="rId30"/>
    <p:sldId id="3763" r:id="rId31"/>
    <p:sldId id="2076137118" r:id="rId32"/>
    <p:sldId id="2142533004" r:id="rId33"/>
    <p:sldId id="2142532987" r:id="rId34"/>
    <p:sldId id="2142532965" r:id="rId35"/>
    <p:sldId id="2076137042" r:id="rId36"/>
    <p:sldId id="2142532950" r:id="rId37"/>
    <p:sldId id="2142533005" r:id="rId38"/>
    <p:sldId id="2142533006" r:id="rId39"/>
    <p:sldId id="2142532961" r:id="rId40"/>
    <p:sldId id="2142532958" r:id="rId41"/>
    <p:sldId id="2142532959" r:id="rId42"/>
    <p:sldId id="2142532960" r:id="rId43"/>
    <p:sldId id="2142532954" r:id="rId44"/>
    <p:sldId id="2142532955" r:id="rId45"/>
    <p:sldId id="2142532956" r:id="rId46"/>
    <p:sldId id="2142533007" r:id="rId47"/>
    <p:sldId id="2142533008" r:id="rId48"/>
    <p:sldId id="2076136681" r:id="rId49"/>
    <p:sldId id="2142533010" r:id="rId50"/>
    <p:sldId id="2142532982" r:id="rId51"/>
    <p:sldId id="2076138183" r:id="rId52"/>
    <p:sldId id="214253298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id="{19FC67CD-8920-4968-9250-62B363B64550}">
          <p14:sldIdLst/>
        </p14:section>
        <p14:section name="Introduction" id="{F8307FB6-092B-4179-8D8B-29789CDD31D2}">
          <p14:sldIdLst>
            <p14:sldId id="2076136693"/>
            <p14:sldId id="2142533009"/>
          </p14:sldIdLst>
        </p14:section>
        <p14:section name="CAF Overview (Background)" id="{0EFC09C7-79AE-4F65-8321-EB63C83EDD7F}">
          <p14:sldIdLst>
            <p14:sldId id="2076137888"/>
            <p14:sldId id="2076138094"/>
            <p14:sldId id="264"/>
            <p14:sldId id="2134805661"/>
            <p14:sldId id="2134805655"/>
            <p14:sldId id="2134805662"/>
          </p14:sldIdLst>
        </p14:section>
        <p14:section name="Strategy Workshop" id="{AFE10D49-848A-48AC-922B-A34EC0A93FD2}">
          <p14:sldIdLst>
            <p14:sldId id="2076137887"/>
            <p14:sldId id="2142532985"/>
            <p14:sldId id="2134805648"/>
            <p14:sldId id="2142532996"/>
            <p14:sldId id="2142532997"/>
            <p14:sldId id="2142532998"/>
            <p14:sldId id="2142532999"/>
            <p14:sldId id="2142533000"/>
            <p14:sldId id="2142533001"/>
            <p14:sldId id="2142533002"/>
            <p14:sldId id="2142533003"/>
            <p14:sldId id="2134805667"/>
            <p14:sldId id="2142532978"/>
            <p14:sldId id="340"/>
            <p14:sldId id="2142532931"/>
            <p14:sldId id="312"/>
            <p14:sldId id="2142532953"/>
            <p14:sldId id="2142532952"/>
            <p14:sldId id="3763"/>
            <p14:sldId id="2076137118"/>
            <p14:sldId id="2142533004"/>
            <p14:sldId id="2142532987"/>
            <p14:sldId id="2142532965"/>
            <p14:sldId id="2076137042"/>
            <p14:sldId id="2142532950"/>
            <p14:sldId id="2142533005"/>
            <p14:sldId id="2142533006"/>
            <p14:sldId id="2142532961"/>
            <p14:sldId id="2142532958"/>
            <p14:sldId id="2142532959"/>
            <p14:sldId id="2142532960"/>
            <p14:sldId id="2142532954"/>
            <p14:sldId id="2142532955"/>
            <p14:sldId id="2142532956"/>
            <p14:sldId id="2142533007"/>
            <p14:sldId id="2142533008"/>
            <p14:sldId id="2076136681"/>
            <p14:sldId id="2142533010"/>
            <p14:sldId id="2142532982"/>
          </p14:sldIdLst>
        </p14:section>
        <p14:section name="Closing" id="{2FB816EF-B109-4229-A5F7-803E546DD83E}">
          <p14:sldIdLst>
            <p14:sldId id="2076138183"/>
            <p14:sldId id="21425329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8F9B80-5C8E-62C9-8D9D-A3936067D4A7}" name="Jessica Mariscal Quintana" initials="JQ" userId="S::jemarisc@microsoft.com::a8a961a1-8bd3-4c16-8ea8-e42413a51ea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ulie Osburn" initials="JO" lastIdx="5" clrIdx="6">
    <p:extLst>
      <p:ext uri="{19B8F6BF-5375-455C-9EA6-DF929625EA0E}">
        <p15:presenceInfo xmlns:p15="http://schemas.microsoft.com/office/powerpoint/2012/main" userId="S::juliejo@microsoft.com::b2aec404-568e-403a-b1a3-65f4a6e1880d" providerId="AD"/>
      </p:ext>
    </p:extLst>
  </p:cmAuthor>
  <p:cmAuthor id="1" name="Wayne Meyer" initials="WM" lastIdx="21" clrIdx="0">
    <p:extLst>
      <p:ext uri="{19B8F6BF-5375-455C-9EA6-DF929625EA0E}">
        <p15:presenceInfo xmlns:p15="http://schemas.microsoft.com/office/powerpoint/2012/main" userId="S::wayneme@microsoft.com::505e5828-32a7-4b23-b483-86ab7e4f6d84" providerId="AD"/>
      </p:ext>
    </p:extLst>
  </p:cmAuthor>
  <p:cmAuthor id="8" name="Pablo Sanchez" initials="PS" lastIdx="10" clrIdx="7">
    <p:extLst>
      <p:ext uri="{19B8F6BF-5375-455C-9EA6-DF929625EA0E}">
        <p15:presenceInfo xmlns:p15="http://schemas.microsoft.com/office/powerpoint/2012/main" userId="S::pablosp@microsoft.com::0f48470a-3c87-4ba9-ac2f-63e38402478e" providerId="AD"/>
      </p:ext>
    </p:extLst>
  </p:cmAuthor>
  <p:cmAuthor id="2" name="Pratibha Sood" initials="PS" lastIdx="28" clrIdx="1">
    <p:extLst>
      <p:ext uri="{19B8F6BF-5375-455C-9EA6-DF929625EA0E}">
        <p15:presenceInfo xmlns:p15="http://schemas.microsoft.com/office/powerpoint/2012/main" userId="S::prsood@microsoft.com::757de0c6-7155-45cc-8575-9f822407d213" providerId="AD"/>
      </p:ext>
    </p:extLst>
  </p:cmAuthor>
  <p:cmAuthor id="9" name="Ansley Yeo" initials="AY" lastIdx="9" clrIdx="8">
    <p:extLst>
      <p:ext uri="{19B8F6BF-5375-455C-9EA6-DF929625EA0E}">
        <p15:presenceInfo xmlns:p15="http://schemas.microsoft.com/office/powerpoint/2012/main" userId="S::ansyeo@microsoft.com::0d040379-8e93-4226-9271-d416b2176717" providerId="AD"/>
      </p:ext>
    </p:extLst>
  </p:cmAuthor>
  <p:cmAuthor id="3" name="James Complin" initials="JC" lastIdx="8" clrIdx="2">
    <p:extLst>
      <p:ext uri="{19B8F6BF-5375-455C-9EA6-DF929625EA0E}">
        <p15:presenceInfo xmlns:p15="http://schemas.microsoft.com/office/powerpoint/2012/main" userId="S::jacompli@microsoft.com::04684b05-a571-42a8-b582-bdb318c64b6d" providerId="AD"/>
      </p:ext>
    </p:extLst>
  </p:cmAuthor>
  <p:cmAuthor id="10" name="Paul Secord" initials="PS" lastIdx="2" clrIdx="9">
    <p:extLst>
      <p:ext uri="{19B8F6BF-5375-455C-9EA6-DF929625EA0E}">
        <p15:presenceInfo xmlns:p15="http://schemas.microsoft.com/office/powerpoint/2012/main" userId="S::v-paulsecord@microsoft.com::622f9637-746b-4d17-9523-082566a9934d" providerId="AD"/>
      </p:ext>
    </p:extLst>
  </p:cmAuthor>
  <p:cmAuthor id="4" name="Conrad Sidey" initials="CS" lastIdx="1" clrIdx="3">
    <p:extLst>
      <p:ext uri="{19B8F6BF-5375-455C-9EA6-DF929625EA0E}">
        <p15:presenceInfo xmlns:p15="http://schemas.microsoft.com/office/powerpoint/2012/main" userId="S::conrads@microsoft.com::8e7e4c1e-0b9f-408a-a744-9ab8b54b3853" providerId="AD"/>
      </p:ext>
    </p:extLst>
  </p:cmAuthor>
  <p:cmAuthor id="11" name="Michael Venables" initials="MV" lastIdx="4" clrIdx="10">
    <p:extLst>
      <p:ext uri="{19B8F6BF-5375-455C-9EA6-DF929625EA0E}">
        <p15:presenceInfo xmlns:p15="http://schemas.microsoft.com/office/powerpoint/2012/main" userId="S::v-micven@microsoft.com::91b429b7-3a8a-4124-97e7-4383402e7224" providerId="AD"/>
      </p:ext>
    </p:extLst>
  </p:cmAuthor>
  <p:cmAuthor id="5" name="David Coulter" initials="DC" lastIdx="8" clrIdx="4">
    <p:extLst>
      <p:ext uri="{19B8F6BF-5375-455C-9EA6-DF929625EA0E}">
        <p15:presenceInfo xmlns:p15="http://schemas.microsoft.com/office/powerpoint/2012/main" userId="S::dacoulte@microsoft.com::bd7f51f3-86ab-4183-af7c-70e0e78624e3" providerId="AD"/>
      </p:ext>
    </p:extLst>
  </p:cmAuthor>
  <p:cmAuthor id="12" name="Sonia Yu" initials="SY" lastIdx="3" clrIdx="11">
    <p:extLst>
      <p:ext uri="{19B8F6BF-5375-455C-9EA6-DF929625EA0E}">
        <p15:presenceInfo xmlns:p15="http://schemas.microsoft.com/office/powerpoint/2012/main" userId="S::sonyu@microsoft.com::137717da-31ff-413a-9099-70815634e3a3" providerId="AD"/>
      </p:ext>
    </p:extLst>
  </p:cmAuthor>
  <p:cmAuthor id="6" name="Johan Grant" initials="JG" lastIdx="12" clrIdx="5">
    <p:extLst>
      <p:ext uri="{19B8F6BF-5375-455C-9EA6-DF929625EA0E}">
        <p15:presenceInfo xmlns:p15="http://schemas.microsoft.com/office/powerpoint/2012/main" userId="S::jogrant@microsoft.com::4c19665d-e4ad-4a0a-a05e-a1053f6c6b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40"/>
    <a:srgbClr val="EBEBEB"/>
    <a:srgbClr val="75757A"/>
    <a:srgbClr val="3C3B41"/>
    <a:srgbClr val="FFFFFF"/>
    <a:srgbClr val="3C3C41"/>
    <a:srgbClr val="EBEAEB"/>
    <a:srgbClr val="DCFAFF"/>
    <a:srgbClr val="3A3B41"/>
    <a:srgbClr val="EC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542" autoAdjust="0"/>
    <p:restoredTop sz="96211" autoAdjust="0"/>
  </p:normalViewPr>
  <p:slideViewPr>
    <p:cSldViewPr snapToGrid="0">
      <p:cViewPr varScale="1">
        <p:scale>
          <a:sx n="170" d="100"/>
          <a:sy n="170" d="100"/>
        </p:scale>
        <p:origin x="120" y="13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5570"/>
    </p:cViewPr>
  </p:sorterViewPr>
  <p:notesViewPr>
    <p:cSldViewPr snapToGrid="0">
      <p:cViewPr>
        <p:scale>
          <a:sx n="66" d="100"/>
          <a:sy n="66" d="100"/>
        </p:scale>
        <p:origin x="3134" y="1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17FEB8DA-442B-46E2-BF19-DCCD4DEC0B25}"/>
    <pc:docChg chg="delSld modSection">
      <pc:chgData name="Jonathan Vella" userId="ff59d9e4-9df8-4ae6-90e3-b837e2f6651b" providerId="ADAL" clId="{17FEB8DA-442B-46E2-BF19-DCCD4DEC0B25}" dt="2022-03-29T12:43:12.512" v="0" actId="47"/>
      <pc:docMkLst>
        <pc:docMk/>
      </pc:docMkLst>
      <pc:sldChg chg="del">
        <pc:chgData name="Jonathan Vella" userId="ff59d9e4-9df8-4ae6-90e3-b837e2f6651b" providerId="ADAL" clId="{17FEB8DA-442B-46E2-BF19-DCCD4DEC0B25}" dt="2022-03-29T12:43:12.512" v="0" actId="47"/>
        <pc:sldMkLst>
          <pc:docMk/>
          <pc:sldMk cId="3790413215" sldId="2142532989"/>
        </pc:sldMkLst>
      </pc:sldChg>
    </pc:docChg>
  </pc:docChgLst>
  <pc:docChgLst>
    <pc:chgData name="Jonathan Vella" userId="ff59d9e4-9df8-4ae6-90e3-b837e2f6651b" providerId="ADAL" clId="{337C3A52-9C9D-4E89-889F-872E963885C6}"/>
    <pc:docChg chg="modSld">
      <pc:chgData name="Jonathan Vella" userId="ff59d9e4-9df8-4ae6-90e3-b837e2f6651b" providerId="ADAL" clId="{337C3A52-9C9D-4E89-889F-872E963885C6}" dt="2022-05-17T08:57:13.604" v="4" actId="1038"/>
      <pc:docMkLst>
        <pc:docMk/>
      </pc:docMkLst>
      <pc:sldChg chg="modSp mod">
        <pc:chgData name="Jonathan Vella" userId="ff59d9e4-9df8-4ae6-90e3-b837e2f6651b" providerId="ADAL" clId="{337C3A52-9C9D-4E89-889F-872E963885C6}" dt="2022-05-17T08:36:15.471" v="2" actId="1038"/>
        <pc:sldMkLst>
          <pc:docMk/>
          <pc:sldMk cId="1666614417" sldId="2134805648"/>
        </pc:sldMkLst>
        <pc:spChg chg="mod">
          <ac:chgData name="Jonathan Vella" userId="ff59d9e4-9df8-4ae6-90e3-b837e2f6651b" providerId="ADAL" clId="{337C3A52-9C9D-4E89-889F-872E963885C6}" dt="2022-05-17T08:36:15.471" v="2" actId="1038"/>
          <ac:spMkLst>
            <pc:docMk/>
            <pc:sldMk cId="1666614417" sldId="2134805648"/>
            <ac:spMk id="6" creationId="{382A9AE4-312E-478B-9637-4FD50157AE89}"/>
          </ac:spMkLst>
        </pc:spChg>
      </pc:sldChg>
      <pc:sldChg chg="modSp mod">
        <pc:chgData name="Jonathan Vella" userId="ff59d9e4-9df8-4ae6-90e3-b837e2f6651b" providerId="ADAL" clId="{337C3A52-9C9D-4E89-889F-872E963885C6}" dt="2022-05-17T08:57:13.604" v="4" actId="1038"/>
        <pc:sldMkLst>
          <pc:docMk/>
          <pc:sldMk cId="2332515191" sldId="2142532960"/>
        </pc:sldMkLst>
        <pc:grpChg chg="mod">
          <ac:chgData name="Jonathan Vella" userId="ff59d9e4-9df8-4ae6-90e3-b837e2f6651b" providerId="ADAL" clId="{337C3A52-9C9D-4E89-889F-872E963885C6}" dt="2022-05-17T08:57:13.604" v="4" actId="1038"/>
          <ac:grpSpMkLst>
            <pc:docMk/>
            <pc:sldMk cId="2332515191" sldId="2142532960"/>
            <ac:grpSpMk id="14" creationId="{D4B217AA-EC47-4502-A625-685AB2A0212D}"/>
          </ac:grpSpMkLst>
        </pc:grpChg>
      </pc:sldChg>
    </pc:docChg>
  </pc:docChgLst>
  <pc:docChgLst>
    <pc:chgData name="Jonathan Vella" userId="ff59d9e4-9df8-4ae6-90e3-b837e2f6651b" providerId="ADAL" clId="{05C0026E-7E44-4477-B673-8B48CE143651}"/>
    <pc:docChg chg="modSld">
      <pc:chgData name="Jonathan Vella" userId="ff59d9e4-9df8-4ae6-90e3-b837e2f6651b" providerId="ADAL" clId="{05C0026E-7E44-4477-B673-8B48CE143651}" dt="2022-06-22T11:52:16.786" v="0" actId="1036"/>
      <pc:docMkLst>
        <pc:docMk/>
      </pc:docMkLst>
      <pc:sldChg chg="modSp mod">
        <pc:chgData name="Jonathan Vella" userId="ff59d9e4-9df8-4ae6-90e3-b837e2f6651b" providerId="ADAL" clId="{05C0026E-7E44-4477-B673-8B48CE143651}" dt="2022-06-22T11:52:16.786" v="0" actId="1036"/>
        <pc:sldMkLst>
          <pc:docMk/>
          <pc:sldMk cId="2332515191" sldId="2142532960"/>
        </pc:sldMkLst>
        <pc:spChg chg="mod">
          <ac:chgData name="Jonathan Vella" userId="ff59d9e4-9df8-4ae6-90e3-b837e2f6651b" providerId="ADAL" clId="{05C0026E-7E44-4477-B673-8B48CE143651}" dt="2022-06-22T11:52:16.786" v="0" actId="1036"/>
          <ac:spMkLst>
            <pc:docMk/>
            <pc:sldMk cId="2332515191" sldId="2142532960"/>
            <ac:spMk id="24" creationId="{F1A8A2D1-C9EE-4706-8280-60E7BB169D9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oleObject" Target="NULL" TargetMode="External"/><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9.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2.482192225265785E-3"/>
          <c:y val="1.9577013195215192E-2"/>
          <c:w val="0.97269588552207631"/>
          <c:h val="0.95693057097052658"/>
        </c:manualLayout>
      </c:layout>
      <c:barChart>
        <c:barDir val="col"/>
        <c:grouping val="percentStacked"/>
        <c:varyColors val="0"/>
        <c:ser>
          <c:idx val="4"/>
          <c:order val="0"/>
          <c:tx>
            <c:strRef>
              <c:f>Sheet2!$C$8</c:f>
              <c:strCache>
                <c:ptCount val="1"/>
                <c:pt idx="0">
                  <c:v>Server</c:v>
                </c:pt>
              </c:strCache>
            </c:strRef>
          </c:tx>
          <c:spPr>
            <a:solidFill>
              <a:schemeClr val="tx2"/>
            </a:solidFill>
            <a:ln>
              <a:noFill/>
            </a:ln>
            <a:effectLst/>
          </c:spPr>
          <c:invertIfNegative val="0"/>
          <c:dLbls>
            <c:delete val="1"/>
          </c:dLbls>
          <c:val>
            <c:numRef>
              <c:f>Sheet2!$D$8</c:f>
              <c:numCache>
                <c:formatCode>#,##0%_);\(#,##0%\)</c:formatCode>
                <c:ptCount val="1"/>
                <c:pt idx="0">
                  <c:v>0.5</c:v>
                </c:pt>
              </c:numCache>
            </c:numRef>
          </c:val>
          <c:extLst>
            <c:ext xmlns:c16="http://schemas.microsoft.com/office/drawing/2014/chart" uri="{C3380CC4-5D6E-409C-BE32-E72D297353CC}">
              <c16:uniqueId val="{00000000-AA3A-4953-939B-9F810F083F4B}"/>
            </c:ext>
          </c:extLst>
        </c:ser>
        <c:ser>
          <c:idx val="3"/>
          <c:order val="1"/>
          <c:tx>
            <c:strRef>
              <c:f>Sheet2!$C$7</c:f>
              <c:strCache>
                <c:ptCount val="1"/>
                <c:pt idx="0">
                  <c:v>Building</c:v>
                </c:pt>
              </c:strCache>
            </c:strRef>
          </c:tx>
          <c:spPr>
            <a:solidFill>
              <a:schemeClr val="tx2"/>
            </a:solidFill>
            <a:ln w="19050">
              <a:solidFill>
                <a:schemeClr val="bg1"/>
              </a:solidFill>
            </a:ln>
            <a:effectLst/>
          </c:spPr>
          <c:invertIfNegative val="0"/>
          <c:dLbls>
            <c:delete val="1"/>
          </c:dLbls>
          <c:val>
            <c:numRef>
              <c:f>Sheet2!$D$7</c:f>
              <c:numCache>
                <c:formatCode>#,##0%_);\(#,##0%\)</c:formatCode>
                <c:ptCount val="1"/>
                <c:pt idx="0">
                  <c:v>0.15</c:v>
                </c:pt>
              </c:numCache>
            </c:numRef>
          </c:val>
          <c:extLst>
            <c:ext xmlns:c16="http://schemas.microsoft.com/office/drawing/2014/chart" uri="{C3380CC4-5D6E-409C-BE32-E72D297353CC}">
              <c16:uniqueId val="{00000001-AA3A-4953-939B-9F810F083F4B}"/>
            </c:ext>
          </c:extLst>
        </c:ser>
        <c:ser>
          <c:idx val="2"/>
          <c:order val="2"/>
          <c:tx>
            <c:strRef>
              <c:f>Sheet2!$C$6</c:f>
              <c:strCache>
                <c:ptCount val="1"/>
                <c:pt idx="0">
                  <c:v>Power</c:v>
                </c:pt>
              </c:strCache>
            </c:strRef>
          </c:tx>
          <c:spPr>
            <a:solidFill>
              <a:schemeClr val="tx2"/>
            </a:solidFill>
            <a:ln w="19050">
              <a:solidFill>
                <a:schemeClr val="bg1"/>
              </a:solidFill>
            </a:ln>
            <a:effectLst/>
          </c:spPr>
          <c:invertIfNegative val="0"/>
          <c:dLbls>
            <c:delete val="1"/>
          </c:dLbls>
          <c:val>
            <c:numRef>
              <c:f>Sheet2!$D$6</c:f>
              <c:numCache>
                <c:formatCode>#,##0%_);\(#,##0%\)</c:formatCode>
                <c:ptCount val="1"/>
                <c:pt idx="0">
                  <c:v>0.2</c:v>
                </c:pt>
              </c:numCache>
            </c:numRef>
          </c:val>
          <c:extLst>
            <c:ext xmlns:c16="http://schemas.microsoft.com/office/drawing/2014/chart" uri="{C3380CC4-5D6E-409C-BE32-E72D297353CC}">
              <c16:uniqueId val="{00000002-AA3A-4953-939B-9F810F083F4B}"/>
            </c:ext>
          </c:extLst>
        </c:ser>
        <c:ser>
          <c:idx val="1"/>
          <c:order val="3"/>
          <c:tx>
            <c:strRef>
              <c:f>Sheet2!$C$5</c:f>
              <c:strCache>
                <c:ptCount val="1"/>
                <c:pt idx="0">
                  <c:v>People</c:v>
                </c:pt>
              </c:strCache>
            </c:strRef>
          </c:tx>
          <c:spPr>
            <a:solidFill>
              <a:schemeClr val="tx2"/>
            </a:solidFill>
            <a:ln w="19050">
              <a:solidFill>
                <a:schemeClr val="bg1"/>
              </a:solidFill>
            </a:ln>
            <a:effectLst/>
          </c:spPr>
          <c:invertIfNegative val="0"/>
          <c:dLbls>
            <c:delete val="1"/>
          </c:dLbls>
          <c:val>
            <c:numRef>
              <c:f>Sheet2!$D$5</c:f>
              <c:numCache>
                <c:formatCode>#,##0%_);\(#,##0%\)</c:formatCode>
                <c:ptCount val="1"/>
                <c:pt idx="0">
                  <c:v>0.1</c:v>
                </c:pt>
              </c:numCache>
            </c:numRef>
          </c:val>
          <c:extLst>
            <c:ext xmlns:c16="http://schemas.microsoft.com/office/drawing/2014/chart" uri="{C3380CC4-5D6E-409C-BE32-E72D297353CC}">
              <c16:uniqueId val="{00000003-AA3A-4953-939B-9F810F083F4B}"/>
            </c:ext>
          </c:extLst>
        </c:ser>
        <c:ser>
          <c:idx val="0"/>
          <c:order val="4"/>
          <c:tx>
            <c:strRef>
              <c:f>Sheet2!$C$4</c:f>
              <c:strCache>
                <c:ptCount val="1"/>
                <c:pt idx="0">
                  <c:v>Network</c:v>
                </c:pt>
              </c:strCache>
            </c:strRef>
          </c:tx>
          <c:spPr>
            <a:solidFill>
              <a:schemeClr val="tx2"/>
            </a:solidFill>
            <a:ln>
              <a:noFill/>
            </a:ln>
            <a:effectLst/>
          </c:spPr>
          <c:invertIfNegative val="0"/>
          <c:dPt>
            <c:idx val="0"/>
            <c:invertIfNegative val="0"/>
            <c:bubble3D val="0"/>
            <c:spPr>
              <a:solidFill>
                <a:schemeClr val="tx2"/>
              </a:solidFill>
              <a:ln w="19050">
                <a:solidFill>
                  <a:schemeClr val="bg1"/>
                </a:solidFill>
              </a:ln>
              <a:effectLst/>
            </c:spPr>
            <c:extLst>
              <c:ext xmlns:c16="http://schemas.microsoft.com/office/drawing/2014/chart" uri="{C3380CC4-5D6E-409C-BE32-E72D297353CC}">
                <c16:uniqueId val="{00000000-06D6-46EE-8687-84E45992ACB3}"/>
              </c:ext>
            </c:extLst>
          </c:dPt>
          <c:dLbls>
            <c:delete val="1"/>
          </c:dLbls>
          <c:val>
            <c:numRef>
              <c:f>Sheet2!$D$4</c:f>
              <c:numCache>
                <c:formatCode>#,##0%_);\(#,##0%\)</c:formatCode>
                <c:ptCount val="1"/>
                <c:pt idx="0">
                  <c:v>0.05</c:v>
                </c:pt>
              </c:numCache>
            </c:numRef>
          </c:val>
          <c:extLst>
            <c:ext xmlns:c16="http://schemas.microsoft.com/office/drawing/2014/chart" uri="{C3380CC4-5D6E-409C-BE32-E72D297353CC}">
              <c16:uniqueId val="{00000004-AA3A-4953-939B-9F810F083F4B}"/>
            </c:ext>
          </c:extLst>
        </c:ser>
        <c:dLbls>
          <c:dLblPos val="ctr"/>
          <c:showLegendKey val="0"/>
          <c:showVal val="1"/>
          <c:showCatName val="0"/>
          <c:showSerName val="0"/>
          <c:showPercent val="0"/>
          <c:showBubbleSize val="0"/>
        </c:dLbls>
        <c:gapWidth val="150"/>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b="1">
          <a:solidFill>
            <a:schemeClr val="bg1"/>
          </a:solidFill>
          <a:latin typeface="+mj-lt"/>
          <a:cs typeface="Segoe UI Light" panose="020B0502040204020203"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73824271621922E-3"/>
          <c:y val="1.3331207648845966E-2"/>
          <c:w val="0.99433396884670988"/>
          <c:h val="0.89071207393680318"/>
        </c:manualLayout>
      </c:layout>
      <c:areaChart>
        <c:grouping val="stacked"/>
        <c:varyColors val="0"/>
        <c:ser>
          <c:idx val="1"/>
          <c:order val="1"/>
          <c:tx>
            <c:strRef>
              <c:f>'Business Case'!$B$31</c:f>
              <c:strCache>
                <c:ptCount val="1"/>
                <c:pt idx="0">
                  <c:v>Capex</c:v>
                </c:pt>
              </c:strCache>
            </c:strRef>
          </c:tx>
          <c:spPr>
            <a:solidFill>
              <a:srgbClr val="3B3B40"/>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D0BC-48F0-B6E2-A28D64F5C913}"/>
                </c:ext>
              </c:extLst>
            </c:dLbl>
            <c:dLbl>
              <c:idx val="1"/>
              <c:layout>
                <c:manualLayout>
                  <c:x val="-2.2735657067522248E-2"/>
                  <c:y val="-1.8024426648027988E-3"/>
                </c:manualLayout>
              </c:layout>
              <c:tx>
                <c:rich>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Segoe UI" panose="020B0502040204020203" pitchFamily="34" charset="0"/>
                      </a:defRPr>
                    </a:pPr>
                    <a:r>
                      <a:rPr lang="en-US" sz="1800" b="0">
                        <a:solidFill>
                          <a:schemeClr val="bg1"/>
                        </a:solidFill>
                        <a:latin typeface="+mn-lt"/>
                        <a:cs typeface="Segoe UI" panose="020B0502040204020203" pitchFamily="34" charset="0"/>
                      </a:rPr>
                      <a:t>Capex</a:t>
                    </a:r>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02-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03-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04-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05-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06-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07-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08-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09-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0A-D0BC-48F0-B6E2-A28D64F5C91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j-lt"/>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Case'!$C$31:$M$31</c:f>
              <c:numCache>
                <c:formatCode>"$"#,##0,,"M"_);\("$"#,##0\)</c:formatCode>
                <c:ptCount val="11"/>
                <c:pt idx="0">
                  <c:v>51000000</c:v>
                </c:pt>
                <c:pt idx="1">
                  <c:v>36150000</c:v>
                </c:pt>
                <c:pt idx="2">
                  <c:v>14952600</c:v>
                </c:pt>
                <c:pt idx="3">
                  <c:v>5404499.9999999991</c:v>
                </c:pt>
                <c:pt idx="4">
                  <c:v>5563634.9999999991</c:v>
                </c:pt>
                <c:pt idx="5">
                  <c:v>5727544.0499999989</c:v>
                </c:pt>
                <c:pt idx="6">
                  <c:v>5896370.3714999994</c:v>
                </c:pt>
                <c:pt idx="7">
                  <c:v>5896370.3714999994</c:v>
                </c:pt>
                <c:pt idx="8">
                  <c:v>5896370.3714999994</c:v>
                </c:pt>
                <c:pt idx="9">
                  <c:v>5896370.3714999994</c:v>
                </c:pt>
                <c:pt idx="10">
                  <c:v>5896370.3714999994</c:v>
                </c:pt>
              </c:numCache>
            </c:numRef>
          </c:val>
          <c:extLst>
            <c:ext xmlns:c16="http://schemas.microsoft.com/office/drawing/2014/chart" uri="{C3380CC4-5D6E-409C-BE32-E72D297353CC}">
              <c16:uniqueId val="{0000000B-D0BC-48F0-B6E2-A28D64F5C913}"/>
            </c:ext>
          </c:extLst>
        </c:ser>
        <c:ser>
          <c:idx val="2"/>
          <c:order val="2"/>
          <c:tx>
            <c:strRef>
              <c:f>'Business Case'!$B$39</c:f>
              <c:strCache>
                <c:ptCount val="1"/>
                <c:pt idx="0">
                  <c:v>Total Opex</c:v>
                </c:pt>
              </c:strCache>
            </c:strRef>
          </c:tx>
          <c:spPr>
            <a:solidFill>
              <a:schemeClr val="tx2"/>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0D-D0BC-48F0-B6E2-A28D64F5C913}"/>
                </c:ext>
              </c:extLst>
            </c:dLbl>
            <c:dLbl>
              <c:idx val="2"/>
              <c:layout>
                <c:manualLayout>
                  <c:x val="-0.12469481998718186"/>
                  <c:y val="-0.21198003564218099"/>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r>
                      <a:rPr lang="en-US" sz="1800" b="0" i="0" u="none" strike="noStrike" kern="1200" baseline="0">
                        <a:solidFill>
                          <a:schemeClr val="bg1"/>
                        </a:solidFill>
                        <a:latin typeface="+mn-lt"/>
                        <a:ea typeface="+mn-ea"/>
                        <a:cs typeface="Segoe UI" panose="020B0502040204020203" pitchFamily="34" charset="0"/>
                      </a:rPr>
                      <a:t>On-prem OPEX</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1761720285133402"/>
                      <c:h val="0.22329672411649429"/>
                    </c:manualLayout>
                  </c15:layout>
                  <c15:showDataLabelsRange val="0"/>
                </c:ext>
                <c:ext xmlns:c16="http://schemas.microsoft.com/office/drawing/2014/chart" uri="{C3380CC4-5D6E-409C-BE32-E72D297353CC}">
                  <c16:uniqueId val="{0000000E-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0F-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10-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11-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12-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13-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14-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15-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16-D0BC-48F0-B6E2-A28D64F5C91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Case'!$C$39:$M$39</c:f>
              <c:numCache>
                <c:formatCode>"$"#,##0,,"M"_);\("$"#,##0\)</c:formatCode>
                <c:ptCount val="11"/>
                <c:pt idx="0">
                  <c:v>32018458</c:v>
                </c:pt>
                <c:pt idx="1">
                  <c:v>31818457.800000001</c:v>
                </c:pt>
                <c:pt idx="2">
                  <c:v>25458458</c:v>
                </c:pt>
                <c:pt idx="3">
                  <c:v>16118458</c:v>
                </c:pt>
                <c:pt idx="4">
                  <c:v>8393458.0000000019</c:v>
                </c:pt>
                <c:pt idx="5">
                  <c:v>3848458</c:v>
                </c:pt>
                <c:pt idx="6">
                  <c:v>3848458</c:v>
                </c:pt>
                <c:pt idx="7">
                  <c:v>3848458</c:v>
                </c:pt>
                <c:pt idx="8">
                  <c:v>3848458</c:v>
                </c:pt>
                <c:pt idx="9">
                  <c:v>3848458</c:v>
                </c:pt>
                <c:pt idx="10">
                  <c:v>3848458</c:v>
                </c:pt>
              </c:numCache>
            </c:numRef>
          </c:val>
          <c:extLst>
            <c:ext xmlns:c16="http://schemas.microsoft.com/office/drawing/2014/chart" uri="{C3380CC4-5D6E-409C-BE32-E72D297353CC}">
              <c16:uniqueId val="{00000017-D0BC-48F0-B6E2-A28D64F5C913}"/>
            </c:ext>
          </c:extLst>
        </c:ser>
        <c:ser>
          <c:idx val="6"/>
          <c:order val="3"/>
          <c:tx>
            <c:strRef>
              <c:f>'Business Case'!$B$40</c:f>
              <c:strCache>
                <c:ptCount val="1"/>
                <c:pt idx="0">
                  <c:v>Azure Costs</c:v>
                </c:pt>
              </c:strCache>
            </c:strRef>
          </c:tx>
          <c:spPr>
            <a:solidFill>
              <a:schemeClr val="accent5"/>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19-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1A-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1B-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1C-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1D-D0BC-48F0-B6E2-A28D64F5C913}"/>
                </c:ext>
              </c:extLst>
            </c:dLbl>
            <c:dLbl>
              <c:idx val="6"/>
              <c:layout>
                <c:manualLayout>
                  <c:x val="6.5528872092594156E-2"/>
                  <c:y val="6.6749591911315466E-3"/>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r>
                      <a:rPr lang="en-US" sz="1800" b="0" i="0" u="none" strike="noStrike" kern="1200" baseline="0" dirty="0">
                        <a:solidFill>
                          <a:schemeClr val="tx1"/>
                        </a:solidFill>
                        <a:latin typeface="+mn-lt"/>
                        <a:ea typeface="+mn-ea"/>
                        <a:cs typeface="Segoe UI" panose="020B0502040204020203" pitchFamily="34" charset="0"/>
                      </a:rPr>
                      <a:t>Azure costs</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61728409860531"/>
                      <c:h val="0.19268426388250626"/>
                    </c:manualLayout>
                  </c15:layout>
                  <c15:showDataLabelsRange val="0"/>
                </c:ext>
                <c:ext xmlns:c16="http://schemas.microsoft.com/office/drawing/2014/chart" uri="{C3380CC4-5D6E-409C-BE32-E72D297353CC}">
                  <c16:uniqueId val="{0000001E-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1F-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20-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21-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22-D0BC-48F0-B6E2-A28D64F5C91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'Business Case'!$C$40:$M$40</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23-D0BC-48F0-B6E2-A28D64F5C913}"/>
            </c:ext>
          </c:extLst>
        </c:ser>
        <c:ser>
          <c:idx val="0"/>
          <c:order val="4"/>
          <c:tx>
            <c:strRef>
              <c:f>'Business Case'!$B$42</c:f>
              <c:strCache>
                <c:ptCount val="1"/>
                <c:pt idx="0">
                  <c:v>Migration costs</c:v>
                </c:pt>
              </c:strCache>
            </c:strRef>
          </c:tx>
          <c:spPr>
            <a:pattFill prst="ltUpDiag">
              <a:fgClr>
                <a:schemeClr val="bg1">
                  <a:lumMod val="75000"/>
                </a:schemeClr>
              </a:fgClr>
              <a:bgClr>
                <a:schemeClr val="accent2"/>
              </a:bgClr>
            </a:patt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Case'!$C$42:$M$42</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F-D0BC-48F0-B6E2-A28D64F5C913}"/>
            </c:ext>
          </c:extLst>
        </c:ser>
        <c:ser>
          <c:idx val="5"/>
          <c:order val="6"/>
          <c:tx>
            <c:strRef>
              <c:f>'Business Case'!$B$41</c:f>
              <c:strCache>
                <c:ptCount val="1"/>
                <c:pt idx="0">
                  <c:v>Microsoft investments</c:v>
                </c:pt>
              </c:strCache>
            </c:strRef>
          </c:tx>
          <c:spPr>
            <a:pattFill prst="ltUpDiag">
              <a:fgClr>
                <a:srgbClr val="0070C0"/>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30-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31-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32-D0BC-48F0-B6E2-A28D64F5C913}"/>
                </c:ext>
              </c:extLst>
            </c:dLbl>
            <c:dLbl>
              <c:idx val="3"/>
              <c:layout>
                <c:manualLayout>
                  <c:x val="-0.12897494785592051"/>
                  <c:y val="-0.1762755697124351"/>
                </c:manualLayout>
              </c:layout>
              <c:tx>
                <c:rich>
                  <a:bodyPr rot="0" spcFirstLastPara="1" vertOverflow="ellipsis" vert="horz" wrap="square" lIns="38100" tIns="19050" rIns="38100" bIns="19050" anchor="ctr" anchorCtr="0">
                    <a:noAutofit/>
                  </a:bodyPr>
                  <a:lstStyle/>
                  <a:p>
                    <a:pPr algn="ctr">
                      <a:defRPr sz="1800" b="0" i="0" u="none" strike="noStrike" kern="1200" baseline="0">
                        <a:solidFill>
                          <a:schemeClr val="tx2"/>
                        </a:solidFill>
                        <a:latin typeface="+mn-lt"/>
                        <a:ea typeface="+mn-ea"/>
                        <a:cs typeface="Segoe UI" panose="020B0502040204020203" pitchFamily="34" charset="0"/>
                      </a:defRPr>
                    </a:pPr>
                    <a:r>
                      <a:rPr lang="en-US" sz="1800" b="0" dirty="0">
                        <a:solidFill>
                          <a:schemeClr val="tx2"/>
                        </a:solidFill>
                        <a:latin typeface="+mn-lt"/>
                        <a:cs typeface="Segoe UI" panose="020B0502040204020203" pitchFamily="34" charset="0"/>
                      </a:rPr>
                      <a:t>Microsoft investments</a:t>
                    </a:r>
                  </a:p>
                </c:rich>
              </c:tx>
              <c:spPr>
                <a:noFill/>
                <a:ln>
                  <a:noFill/>
                </a:ln>
                <a:effectLst/>
              </c:spPr>
              <c:txPr>
                <a:bodyPr rot="0" spcFirstLastPara="1" vertOverflow="ellipsis" vert="horz" wrap="square" lIns="38100" tIns="19050" rIns="38100" bIns="19050" anchor="ctr" anchorCtr="0">
                  <a:noAutofit/>
                </a:bodyPr>
                <a:lstStyle/>
                <a:p>
                  <a:pPr algn="ctr">
                    <a:defRPr sz="1800" b="0" i="0" u="none" strike="noStrike" kern="1200" baseline="0">
                      <a:solidFill>
                        <a:schemeClr val="tx2"/>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08688870977737"/>
                      <c:h val="8.9432747526347736E-2"/>
                    </c:manualLayout>
                  </c15:layout>
                  <c15:showDataLabelsRange val="0"/>
                </c:ext>
                <c:ext xmlns:c16="http://schemas.microsoft.com/office/drawing/2014/chart" uri="{C3380CC4-5D6E-409C-BE32-E72D297353CC}">
                  <c16:uniqueId val="{00000033-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34-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35-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36-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37-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38-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39-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3A-D0BC-48F0-B6E2-A28D64F5C91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Case'!$C$41:$M$41</c:f>
              <c:numCache>
                <c:formatCode>"$"#,##0,,"M"_);\("$"#,##0,,"M"\)</c:formatCode>
                <c:ptCount val="11"/>
                <c:pt idx="1">
                  <c:v>-7500000</c:v>
                </c:pt>
                <c:pt idx="2">
                  <c:v>-4950000</c:v>
                </c:pt>
                <c:pt idx="3">
                  <c:v>-2550000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3B-D0BC-48F0-B6E2-A28D64F5C913}"/>
            </c:ext>
          </c:extLst>
        </c:ser>
        <c:dLbls>
          <c:showLegendKey val="0"/>
          <c:showVal val="0"/>
          <c:showCatName val="0"/>
          <c:showSerName val="0"/>
          <c:showPercent val="0"/>
          <c:showBubbleSize val="0"/>
        </c:dLbls>
        <c:axId val="1595883920"/>
        <c:axId val="1244584095"/>
      </c:areaChart>
      <c:lineChart>
        <c:grouping val="standard"/>
        <c:varyColors val="0"/>
        <c:ser>
          <c:idx val="3"/>
          <c:order val="0"/>
          <c:tx>
            <c:strRef>
              <c:f>'Business Case'!$B$87</c:f>
              <c:strCache>
                <c:ptCount val="1"/>
                <c:pt idx="0">
                  <c:v>Azure Case P&amp;L</c:v>
                </c:pt>
              </c:strCache>
            </c:strRef>
          </c:tx>
          <c:spPr>
            <a:ln w="38100" cap="rnd">
              <a:solidFill>
                <a:schemeClr val="tx2"/>
              </a:solidFill>
              <a:prstDash val="solid"/>
              <a:round/>
            </a:ln>
            <a:effectLst/>
          </c:spPr>
          <c:marker>
            <c:symbol val="none"/>
          </c:marker>
          <c:cat>
            <c:numRef>
              <c:f>'[1]Output - Tables'!$D$4:$J$4</c:f>
              <c:numCache>
                <c:formatCode>General</c:formatCode>
                <c:ptCount val="7"/>
                <c:pt idx="0">
                  <c:v>0</c:v>
                </c:pt>
                <c:pt idx="1">
                  <c:v>0</c:v>
                </c:pt>
                <c:pt idx="2">
                  <c:v>0</c:v>
                </c:pt>
                <c:pt idx="3">
                  <c:v>0</c:v>
                </c:pt>
                <c:pt idx="4">
                  <c:v>0</c:v>
                </c:pt>
                <c:pt idx="5">
                  <c:v>0</c:v>
                </c:pt>
                <c:pt idx="6">
                  <c:v>0</c:v>
                </c:pt>
              </c:numCache>
            </c:numRef>
          </c:cat>
          <c:val>
            <c:numRef>
              <c:f>'Business Case'!$C$43:$M$43</c:f>
              <c:numCache>
                <c:formatCode>"$"#,##0,,"M"_);\("$"#,##0\)</c:formatCode>
                <c:ptCount val="11"/>
                <c:pt idx="0">
                  <c:v>83018458</c:v>
                </c:pt>
                <c:pt idx="1">
                  <c:v>86824801.185933873</c:v>
                </c:pt>
                <c:pt idx="2">
                  <c:v>85202519.602669701</c:v>
                </c:pt>
                <c:pt idx="3">
                  <c:v>81727483.727066338</c:v>
                </c:pt>
                <c:pt idx="4">
                  <c:v>81291078.315758735</c:v>
                </c:pt>
                <c:pt idx="5">
                  <c:v>69401064.138940185</c:v>
                </c:pt>
                <c:pt idx="6">
                  <c:v>63124501.855204366</c:v>
                </c:pt>
                <c:pt idx="7">
                  <c:v>63124501.855204366</c:v>
                </c:pt>
                <c:pt idx="8">
                  <c:v>63124501.855204366</c:v>
                </c:pt>
                <c:pt idx="9">
                  <c:v>63124501.855204366</c:v>
                </c:pt>
                <c:pt idx="10">
                  <c:v>63124501.855204366</c:v>
                </c:pt>
              </c:numCache>
            </c:numRef>
          </c:val>
          <c:smooth val="0"/>
          <c:extLst>
            <c:ext xmlns:c16="http://schemas.microsoft.com/office/drawing/2014/chart" uri="{C3380CC4-5D6E-409C-BE32-E72D297353CC}">
              <c16:uniqueId val="{0000003D-D0BC-48F0-B6E2-A28D64F5C913}"/>
            </c:ext>
          </c:extLst>
        </c:ser>
        <c:ser>
          <c:idx val="4"/>
          <c:order val="5"/>
          <c:tx>
            <c:strRef>
              <c:f>'Business Case'!$B$27</c:f>
              <c:strCache>
                <c:ptCount val="1"/>
                <c:pt idx="0">
                  <c:v>Status Quo CF</c:v>
                </c:pt>
              </c:strCache>
            </c:strRef>
          </c:tx>
          <c:spPr>
            <a:ln w="28575" cap="rnd">
              <a:solidFill>
                <a:schemeClr val="tx1"/>
              </a:solid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3E-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3F-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40-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41-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42-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43-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44-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45-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46-D0BC-48F0-B6E2-A28D64F5C913}"/>
                </c:ext>
              </c:extLst>
            </c:dLbl>
            <c:dLbl>
              <c:idx val="9"/>
              <c:layout>
                <c:manualLayout>
                  <c:x val="-8.5177442974124995E-2"/>
                  <c:y val="-9.7547338717457285E-2"/>
                </c:manualLayout>
              </c:layout>
              <c:tx>
                <c:rich>
                  <a:bodyPr rot="0" spcFirstLastPara="1" vertOverflow="clip" horzOverflow="clip" vert="horz" wrap="square" lIns="38100" tIns="19050" rIns="38100" bIns="19050" anchor="ctr" anchorCtr="0">
                    <a:spAutoFit/>
                  </a:bodyPr>
                  <a:lstStyle/>
                  <a:p>
                    <a:pPr algn="ctr" rtl="0">
                      <a:defRPr sz="1200" b="0" i="0" u="none" strike="noStrike" kern="1200" baseline="0">
                        <a:noFill/>
                        <a:latin typeface="+mj-lt"/>
                        <a:ea typeface="+mn-ea"/>
                        <a:cs typeface="Segoe UI" panose="020B0502040204020203" pitchFamily="34" charset="0"/>
                      </a:defRPr>
                    </a:pPr>
                    <a:r>
                      <a:rPr lang="en-US" sz="1400" b="1" i="0" u="none" strike="noStrike" kern="1200" baseline="0">
                        <a:noFill/>
                        <a:latin typeface="+mj-lt"/>
                        <a:ea typeface="+mn-ea"/>
                        <a:cs typeface="Segoe UI" panose="020B0502040204020203" pitchFamily="34" charset="0"/>
                      </a:rPr>
                      <a:t>Status quo (on-premises)</a:t>
                    </a:r>
                  </a:p>
                </c:rich>
              </c:tx>
              <c:spPr>
                <a:solidFill>
                  <a:sysClr val="window" lastClr="FFFFFF"/>
                </a:solidFill>
                <a:ln>
                  <a:solidFill>
                    <a:srgbClr val="FFFFFF"/>
                  </a:solidFill>
                </a:ln>
                <a:effectLst/>
              </c:spPr>
              <c:txPr>
                <a:bodyPr rot="0" spcFirstLastPara="1" vertOverflow="clip" horzOverflow="clip" vert="horz" wrap="square" lIns="38100" tIns="19050" rIns="38100" bIns="19050" anchor="ctr" anchorCtr="0">
                  <a:spAutoFit/>
                </a:bodyPr>
                <a:lstStyle/>
                <a:p>
                  <a:pPr algn="ctr" rtl="0">
                    <a:defRPr sz="1200" b="0" i="0" u="none" strike="noStrike" kern="1200" baseline="0">
                      <a:noFill/>
                      <a:latin typeface="+mj-lt"/>
                      <a:ea typeface="+mn-ea"/>
                      <a:cs typeface="Segoe UI"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DataLabelsRange val="0"/>
                </c:ext>
                <c:ext xmlns:c16="http://schemas.microsoft.com/office/drawing/2014/chart" uri="{C3380CC4-5D6E-409C-BE32-E72D297353CC}">
                  <c16:uniqueId val="{00000047-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48-D0BC-48F0-B6E2-A28D64F5C913}"/>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accent2"/>
                    </a:solidFill>
                    <a:latin typeface="Segoe UI" panose="020B0502040204020203" pitchFamily="34" charset="0"/>
                    <a:ea typeface="+mn-ea"/>
                    <a:cs typeface="Segoe UI" panose="020B0502040204020203"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Case'!$C$27:$M$27</c:f>
              <c:numCache>
                <c:formatCode>"$"#,##0,,"M"_);\("$"#,##0\)</c:formatCode>
                <c:ptCount val="11"/>
                <c:pt idx="0">
                  <c:v>83018458</c:v>
                </c:pt>
                <c:pt idx="1">
                  <c:v>85269011.739999995</c:v>
                </c:pt>
                <c:pt idx="2">
                  <c:v>87647082.092199996</c:v>
                </c:pt>
                <c:pt idx="3">
                  <c:v>90156494.554966003</c:v>
                </c:pt>
                <c:pt idx="4">
                  <c:v>92801189.391614988</c:v>
                </c:pt>
                <c:pt idx="5">
                  <c:v>94841766.019514978</c:v>
                </c:pt>
                <c:pt idx="6">
                  <c:v>95100314.16811499</c:v>
                </c:pt>
                <c:pt idx="7">
                  <c:v>95297062.316714987</c:v>
                </c:pt>
                <c:pt idx="8">
                  <c:v>95297062.316714987</c:v>
                </c:pt>
                <c:pt idx="9">
                  <c:v>95297062.316714987</c:v>
                </c:pt>
                <c:pt idx="10">
                  <c:v>95297062.316714987</c:v>
                </c:pt>
              </c:numCache>
            </c:numRef>
          </c:val>
          <c:smooth val="0"/>
          <c:extLst>
            <c:ext xmlns:c16="http://schemas.microsoft.com/office/drawing/2014/chart" uri="{C3380CC4-5D6E-409C-BE32-E72D297353CC}">
              <c16:uniqueId val="{00000049-D0BC-48F0-B6E2-A28D64F5C913}"/>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6350" cap="flat" cmpd="sng" algn="ctr">
            <a:noFill/>
            <a:round/>
          </a:ln>
          <a:effectLst/>
        </c:spPr>
        <c:txPr>
          <a:bodyPr rot="-60000000" spcFirstLastPara="1" vertOverflow="ellipsis" vert="horz" wrap="square" anchor="ctr" anchorCtr="1"/>
          <a:lstStyle/>
          <a:p>
            <a:pPr>
              <a:defRPr sz="1200" b="1" i="0" u="none" strike="noStrike" kern="1200" baseline="0">
                <a:solidFill>
                  <a:srgbClr val="3C3B41"/>
                </a:solidFill>
                <a:latin typeface="+mj-lt"/>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3.9565955213487613E-3"/>
          <c:y val="1.9506208654004768E-2"/>
          <c:w val="0.98276193192068839"/>
          <c:h val="0.95223950956468317"/>
        </c:manualLayout>
      </c:layout>
      <c:barChart>
        <c:barDir val="col"/>
        <c:grouping val="percentStacked"/>
        <c:varyColors val="0"/>
        <c:ser>
          <c:idx val="0"/>
          <c:order val="0"/>
          <c:tx>
            <c:strRef>
              <c:f>Sheet2!$C$10</c:f>
              <c:strCache>
                <c:ptCount val="1"/>
                <c:pt idx="0">
                  <c:v>Utilized</c:v>
                </c:pt>
              </c:strCache>
            </c:strRef>
          </c:tx>
          <c:spPr>
            <a:solidFill>
              <a:schemeClr val="tx2"/>
            </a:solidFill>
            <a:ln>
              <a:solidFill>
                <a:schemeClr val="tx2"/>
              </a:solidFill>
            </a:ln>
            <a:effectLst/>
          </c:spPr>
          <c:invertIfNegative val="0"/>
          <c:dLbls>
            <c:dLbl>
              <c:idx val="0"/>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25256918072842982"/>
                      <c:h val="0.23464371963782699"/>
                    </c:manualLayout>
                  </c15:layout>
                </c:ext>
                <c:ext xmlns:c16="http://schemas.microsoft.com/office/drawing/2014/chart" uri="{C3380CC4-5D6E-409C-BE32-E72D297353CC}">
                  <c16:uniqueId val="{00000000-0B22-4470-9102-07C05C4A3F6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j-lt"/>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Sheet2!$D$10</c:f>
              <c:numCache>
                <c:formatCode>#\ "MW"</c:formatCode>
                <c:ptCount val="1"/>
                <c:pt idx="0">
                  <c:v>3</c:v>
                </c:pt>
              </c:numCache>
            </c:numRef>
          </c:val>
          <c:extLst>
            <c:ext xmlns:c16="http://schemas.microsoft.com/office/drawing/2014/chart" uri="{C3380CC4-5D6E-409C-BE32-E72D297353CC}">
              <c16:uniqueId val="{00000001-0B22-4470-9102-07C05C4A3F6C}"/>
            </c:ext>
          </c:extLst>
        </c:ser>
        <c:ser>
          <c:idx val="1"/>
          <c:order val="1"/>
          <c:tx>
            <c:strRef>
              <c:f>Sheet2!$C$11</c:f>
              <c:strCache>
                <c:ptCount val="1"/>
                <c:pt idx="0">
                  <c:v>Empty</c:v>
                </c:pt>
              </c:strCache>
            </c:strRef>
          </c:tx>
          <c:spPr>
            <a:pattFill prst="ltUpDiag">
              <a:fgClr>
                <a:schemeClr val="bg1">
                  <a:lumMod val="85000"/>
                </a:schemeClr>
              </a:fgClr>
              <a:bgClr>
                <a:schemeClr val="bg1"/>
              </a:bgClr>
            </a:pattFill>
            <a:ln w="19050">
              <a:solidFill>
                <a:schemeClr val="tx2"/>
              </a:solidFill>
              <a:prstDash val="sysDot"/>
            </a:ln>
            <a:effectLst/>
          </c:spPr>
          <c:invertIfNegative val="0"/>
          <c:dLbls>
            <c:dLbl>
              <c:idx val="0"/>
              <c:layout>
                <c:manualLayout>
                  <c:x val="1.9185160201843234E-7"/>
                  <c:y val="-1.7339159034409651E-17"/>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j-lt"/>
                        <a:ea typeface="+mn-ea"/>
                        <a:cs typeface="Segoe UI" panose="020B0502040204020203" pitchFamily="34" charset="0"/>
                      </a:defRPr>
                    </a:pPr>
                    <a:fld id="{4FA997A8-8C79-4C8C-9D06-1018850B3E01}" type="SERIESNAME">
                      <a:rPr lang="en-US" sz="1200" b="0" smtClean="0">
                        <a:solidFill>
                          <a:schemeClr val="tx1"/>
                        </a:solidFill>
                        <a:latin typeface="+mj-lt"/>
                      </a:rPr>
                      <a:pPr>
                        <a:defRPr sz="1200">
                          <a:solidFill>
                            <a:schemeClr val="tx1"/>
                          </a:solidFill>
                          <a:latin typeface="+mj-lt"/>
                          <a:cs typeface="Segoe UI" panose="020B0502040204020203" pitchFamily="34" charset="0"/>
                        </a:defRPr>
                      </a:pPr>
                      <a:t>[SERIES NAME]</a:t>
                    </a:fld>
                    <a:fld id="{4E9E2B8A-6B02-4F30-9B54-19CD6ED11265}" type="VALUE">
                      <a:rPr lang="en-US" sz="1200" b="0" baseline="0" smtClean="0">
                        <a:solidFill>
                          <a:schemeClr val="tx1"/>
                        </a:solidFill>
                        <a:latin typeface="+mj-lt"/>
                      </a:rPr>
                      <a:pPr>
                        <a:defRPr sz="1200">
                          <a:solidFill>
                            <a:schemeClr val="tx1"/>
                          </a:solidFill>
                          <a:latin typeface="+mj-lt"/>
                          <a:cs typeface="Segoe UI" panose="020B0502040204020203" pitchFamily="34" charset="0"/>
                        </a:defRPr>
                      </a:pPr>
                      <a:t>[VALUE]</a:t>
                    </a:fld>
                    <a:r>
                      <a:rPr lang="en-US" sz="1200" b="0" baseline="0" dirty="0">
                        <a:solidFill>
                          <a:schemeClr val="tx1"/>
                        </a:solidFill>
                        <a:latin typeface="+mj-lt"/>
                      </a:rPr>
                      <a:t> </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j-lt"/>
                      <a:ea typeface="+mn-ea"/>
                      <a:cs typeface="Segoe UI" panose="020B0502040204020203" pitchFamily="34" charset="0"/>
                    </a:defRPr>
                  </a:pPr>
                  <a:endParaRPr lang="en-US"/>
                </a:p>
              </c:txPr>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22878879095504107"/>
                      <c:h val="0.23464371963782699"/>
                    </c:manualLayout>
                  </c15:layout>
                  <c15:dlblFieldTable/>
                  <c15:showDataLabelsRange val="0"/>
                </c:ext>
                <c:ext xmlns:c16="http://schemas.microsoft.com/office/drawing/2014/chart" uri="{C3380CC4-5D6E-409C-BE32-E72D297353CC}">
                  <c16:uniqueId val="{00000002-0B22-4470-9102-07C05C4A3F6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3"/>
                    </a:solidFill>
                    <a:latin typeface="+mj-lt"/>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Sheet2!$D$11</c:f>
              <c:numCache>
                <c:formatCode>#\ "MW"</c:formatCode>
                <c:ptCount val="1"/>
                <c:pt idx="0">
                  <c:v>2</c:v>
                </c:pt>
              </c:numCache>
            </c:numRef>
          </c:val>
          <c:extLst>
            <c:ext xmlns:c16="http://schemas.microsoft.com/office/drawing/2014/chart" uri="{C3380CC4-5D6E-409C-BE32-E72D297353CC}">
              <c16:uniqueId val="{00000003-0B22-4470-9102-07C05C4A3F6C}"/>
            </c:ext>
          </c:extLst>
        </c:ser>
        <c:dLbls>
          <c:dLblPos val="ctr"/>
          <c:showLegendKey val="0"/>
          <c:showVal val="1"/>
          <c:showCatName val="0"/>
          <c:showSerName val="0"/>
          <c:showPercent val="0"/>
          <c:showBubbleSize val="0"/>
        </c:dLbls>
        <c:gapWidth val="144"/>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bg1"/>
          </a:solidFill>
          <a:latin typeface="Segoe UI Light" panose="020B0502040204020203" pitchFamily="34" charset="0"/>
          <a:cs typeface="Segoe UI Light" panose="020B05020402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4.3521279631542675E-2"/>
          <c:y val="5.1431996371411909E-2"/>
          <c:w val="0.91295744073691465"/>
          <c:h val="0.86284800967623487"/>
        </c:manualLayout>
      </c:layout>
      <c:barChart>
        <c:barDir val="col"/>
        <c:grouping val="percentStacked"/>
        <c:varyColors val="0"/>
        <c:ser>
          <c:idx val="0"/>
          <c:order val="0"/>
          <c:tx>
            <c:strRef>
              <c:f>Sheet2!$C$13</c:f>
              <c:strCache>
                <c:ptCount val="1"/>
                <c:pt idx="0">
                  <c:v>Utilized time</c:v>
                </c:pt>
              </c:strCache>
            </c:strRef>
          </c:tx>
          <c:spPr>
            <a:solidFill>
              <a:schemeClr val="tx2"/>
            </a:solidFill>
            <a:ln>
              <a:solidFill>
                <a:schemeClr val="tx2"/>
              </a:solidFill>
            </a:ln>
            <a:effectLst/>
          </c:spPr>
          <c:invertIfNegative val="0"/>
          <c:dLbls>
            <c:dLbl>
              <c:idx val="0"/>
              <c:layout>
                <c:manualLayout>
                  <c:x val="7.2002669676981936E-3"/>
                  <c:y val="-8.0932983970447079E-4"/>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bg1"/>
                        </a:solidFill>
                        <a:latin typeface="+mj-lt"/>
                        <a:ea typeface="+mn-ea"/>
                        <a:cs typeface="Segoe UI" panose="020B0502040204020203" pitchFamily="34" charset="0"/>
                      </a:defRPr>
                    </a:pPr>
                    <a:fld id="{CE1C11A9-4DAA-47A1-A092-2C94D47E9A41}" type="SERIESNAME">
                      <a:rPr lang="en-US" sz="1200" b="0" smtClean="0">
                        <a:latin typeface="+mj-lt"/>
                        <a:cs typeface="Segoe UI" panose="020B0502040204020203" pitchFamily="34" charset="0"/>
                      </a:rPr>
                      <a:pPr>
                        <a:defRPr sz="1200">
                          <a:latin typeface="+mj-lt"/>
                          <a:cs typeface="Segoe UI" panose="020B0502040204020203" pitchFamily="34" charset="0"/>
                        </a:defRPr>
                      </a:pPr>
                      <a:t>[SERIES NAME]</a:t>
                    </a:fld>
                    <a:r>
                      <a:rPr lang="en-US" sz="1200" b="0" baseline="0" dirty="0">
                        <a:latin typeface="+mj-lt"/>
                        <a:cs typeface="Segoe UI" panose="020B0502040204020203" pitchFamily="34" charset="0"/>
                      </a:rPr>
                      <a:t> </a:t>
                    </a:r>
                    <a:fld id="{E9005088-7F16-481A-A758-BBE20D3786D6}" type="VALUE">
                      <a:rPr lang="en-US" sz="1200" b="0" baseline="0" smtClean="0">
                        <a:latin typeface="+mj-lt"/>
                        <a:cs typeface="Segoe UI" panose="020B0502040204020203" pitchFamily="34" charset="0"/>
                      </a:rPr>
                      <a:pPr>
                        <a:defRPr sz="1200">
                          <a:latin typeface="+mj-lt"/>
                          <a:cs typeface="Segoe UI" panose="020B0502040204020203" pitchFamily="34" charset="0"/>
                        </a:defRPr>
                      </a:pPr>
                      <a:t>[VALUE]</a:t>
                    </a:fld>
                    <a:endParaRPr lang="en-US" sz="1200" b="0" baseline="0" dirty="0">
                      <a:latin typeface="+mj-lt"/>
                      <a:cs typeface="Segoe UI" panose="020B0502040204020203" pitchFamily="34" charset="0"/>
                    </a:endParaRP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bg1"/>
                      </a:solidFill>
                      <a:latin typeface="+mj-lt"/>
                      <a:ea typeface="+mn-ea"/>
                      <a:cs typeface="Segoe UI" panose="020B0502040204020203" pitchFamily="34" charset="0"/>
                    </a:defRPr>
                  </a:pPr>
                  <a:endParaRPr lang="en-US"/>
                </a:p>
              </c:txPr>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45173625375234361"/>
                      <c:h val="0.34808481411804876"/>
                    </c:manualLayout>
                  </c15:layout>
                  <c15:dlblFieldTable/>
                  <c15:showDataLabelsRange val="0"/>
                </c:ext>
                <c:ext xmlns:c16="http://schemas.microsoft.com/office/drawing/2014/chart" uri="{C3380CC4-5D6E-409C-BE32-E72D297353CC}">
                  <c16:uniqueId val="{00000000-8B58-48FE-A912-B65B795B23D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val>
            <c:numRef>
              <c:f>Sheet2!$D$13</c:f>
              <c:numCache>
                <c:formatCode>#,##0%_);\(#,##0%\)</c:formatCode>
                <c:ptCount val="1"/>
                <c:pt idx="0">
                  <c:v>0.3</c:v>
                </c:pt>
              </c:numCache>
            </c:numRef>
          </c:val>
          <c:extLst>
            <c:ext xmlns:c16="http://schemas.microsoft.com/office/drawing/2014/chart" uri="{C3380CC4-5D6E-409C-BE32-E72D297353CC}">
              <c16:uniqueId val="{00000001-8B58-48FE-A912-B65B795B23D1}"/>
            </c:ext>
          </c:extLst>
        </c:ser>
        <c:ser>
          <c:idx val="1"/>
          <c:order val="1"/>
          <c:tx>
            <c:strRef>
              <c:f>Sheet2!$C$14</c:f>
              <c:strCache>
                <c:ptCount val="1"/>
                <c:pt idx="0">
                  <c:v>Idle time</c:v>
                </c:pt>
              </c:strCache>
            </c:strRef>
          </c:tx>
          <c:spPr>
            <a:pattFill prst="dkUpDiag">
              <a:fgClr>
                <a:srgbClr val="EBEBEB"/>
              </a:fgClr>
              <a:bgClr>
                <a:schemeClr val="bg1"/>
              </a:bgClr>
            </a:pattFill>
            <a:ln w="19050">
              <a:solidFill>
                <a:schemeClr val="tx2"/>
              </a:solidFill>
              <a:prstDash val="sysDot"/>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j-lt"/>
                      <a:ea typeface="+mn-ea"/>
                      <a:cs typeface="Segoe UI" panose="020B0502040204020203" pitchFamily="34" charset="0"/>
                    </a:defRPr>
                  </a:pPr>
                  <a:endParaRPr lang="en-US"/>
                </a:p>
              </c:txPr>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24675124423047048"/>
                      <c:h val="0.38805019930236029"/>
                    </c:manualLayout>
                  </c15:layout>
                </c:ext>
                <c:ext xmlns:c16="http://schemas.microsoft.com/office/drawing/2014/chart" uri="{C3380CC4-5D6E-409C-BE32-E72D297353CC}">
                  <c16:uniqueId val="{00000002-8B58-48FE-A912-B65B795B23D1}"/>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mj-lt"/>
                    <a:ea typeface="+mn-ea"/>
                    <a:cs typeface="Segoe UI" panose="020B0502040204020203" pitchFamily="34" charset="0"/>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val>
            <c:numRef>
              <c:f>Sheet2!$D$14</c:f>
              <c:numCache>
                <c:formatCode>#,##0%_);\(#,##0%\)</c:formatCode>
                <c:ptCount val="1"/>
                <c:pt idx="0">
                  <c:v>0.7</c:v>
                </c:pt>
              </c:numCache>
            </c:numRef>
          </c:val>
          <c:extLst>
            <c:ext xmlns:c16="http://schemas.microsoft.com/office/drawing/2014/chart" uri="{C3380CC4-5D6E-409C-BE32-E72D297353CC}">
              <c16:uniqueId val="{00000003-8B58-48FE-A912-B65B795B23D1}"/>
            </c:ext>
          </c:extLst>
        </c:ser>
        <c:dLbls>
          <c:dLblPos val="ctr"/>
          <c:showLegendKey val="0"/>
          <c:showVal val="1"/>
          <c:showCatName val="0"/>
          <c:showSerName val="0"/>
          <c:showPercent val="0"/>
          <c:showBubbleSize val="0"/>
        </c:dLbls>
        <c:gapWidth val="150"/>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bg1"/>
          </a:solidFill>
          <a:latin typeface="Segoe UI Light" panose="020B0502040204020203" pitchFamily="34" charset="0"/>
          <a:cs typeface="Segoe UI Light" panose="020B0502040204020203"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9418452724436892E-2"/>
          <c:y val="8.1103592519685033E-2"/>
          <c:w val="0.91778145297713787"/>
          <c:h val="0.87502058928631232"/>
        </c:manualLayout>
      </c:layout>
      <c:areaChart>
        <c:grouping val="standard"/>
        <c:varyColors val="0"/>
        <c:ser>
          <c:idx val="0"/>
          <c:order val="0"/>
          <c:spPr>
            <a:solidFill>
              <a:srgbClr val="50E6FF"/>
            </a:solidFill>
            <a:ln w="28575" cap="rnd">
              <a:noFill/>
              <a:round/>
            </a:ln>
            <a:effectLst/>
          </c:spPr>
          <c:val>
            <c:numRef>
              <c:f>Sheet1!$D$6:$D$182</c:f>
              <c:numCache>
                <c:formatCode>#,##0_);\(#,##0\)</c:formatCode>
                <c:ptCount val="177"/>
                <c:pt idx="0">
                  <c:v>45</c:v>
                </c:pt>
                <c:pt idx="1">
                  <c:v>45</c:v>
                </c:pt>
                <c:pt idx="2">
                  <c:v>45</c:v>
                </c:pt>
                <c:pt idx="3">
                  <c:v>75</c:v>
                </c:pt>
                <c:pt idx="4">
                  <c:v>75</c:v>
                </c:pt>
                <c:pt idx="5">
                  <c:v>75</c:v>
                </c:pt>
                <c:pt idx="6">
                  <c:v>75</c:v>
                </c:pt>
                <c:pt idx="7">
                  <c:v>75</c:v>
                </c:pt>
                <c:pt idx="8">
                  <c:v>75</c:v>
                </c:pt>
                <c:pt idx="9">
                  <c:v>45</c:v>
                </c:pt>
                <c:pt idx="10">
                  <c:v>45</c:v>
                </c:pt>
                <c:pt idx="11">
                  <c:v>45</c:v>
                </c:pt>
                <c:pt idx="12">
                  <c:v>45</c:v>
                </c:pt>
                <c:pt idx="13">
                  <c:v>45</c:v>
                </c:pt>
                <c:pt idx="14">
                  <c:v>45</c:v>
                </c:pt>
                <c:pt idx="15">
                  <c:v>45</c:v>
                </c:pt>
                <c:pt idx="16">
                  <c:v>45</c:v>
                </c:pt>
                <c:pt idx="17">
                  <c:v>45</c:v>
                </c:pt>
                <c:pt idx="18">
                  <c:v>45</c:v>
                </c:pt>
                <c:pt idx="19">
                  <c:v>45</c:v>
                </c:pt>
                <c:pt idx="20">
                  <c:v>65</c:v>
                </c:pt>
                <c:pt idx="21">
                  <c:v>65</c:v>
                </c:pt>
                <c:pt idx="22">
                  <c:v>65</c:v>
                </c:pt>
                <c:pt idx="23">
                  <c:v>65</c:v>
                </c:pt>
                <c:pt idx="24">
                  <c:v>65</c:v>
                </c:pt>
                <c:pt idx="25">
                  <c:v>45</c:v>
                </c:pt>
                <c:pt idx="26">
                  <c:v>45</c:v>
                </c:pt>
                <c:pt idx="27">
                  <c:v>45</c:v>
                </c:pt>
                <c:pt idx="28">
                  <c:v>45</c:v>
                </c:pt>
                <c:pt idx="29">
                  <c:v>45</c:v>
                </c:pt>
                <c:pt idx="30">
                  <c:v>45</c:v>
                </c:pt>
                <c:pt idx="31">
                  <c:v>45</c:v>
                </c:pt>
                <c:pt idx="32">
                  <c:v>45</c:v>
                </c:pt>
                <c:pt idx="33">
                  <c:v>45</c:v>
                </c:pt>
                <c:pt idx="34">
                  <c:v>75</c:v>
                </c:pt>
                <c:pt idx="35">
                  <c:v>75</c:v>
                </c:pt>
                <c:pt idx="36">
                  <c:v>75</c:v>
                </c:pt>
                <c:pt idx="37">
                  <c:v>75</c:v>
                </c:pt>
                <c:pt idx="38">
                  <c:v>75</c:v>
                </c:pt>
                <c:pt idx="39">
                  <c:v>45</c:v>
                </c:pt>
                <c:pt idx="40">
                  <c:v>45</c:v>
                </c:pt>
                <c:pt idx="41">
                  <c:v>45</c:v>
                </c:pt>
                <c:pt idx="42">
                  <c:v>45</c:v>
                </c:pt>
                <c:pt idx="43">
                  <c:v>45</c:v>
                </c:pt>
                <c:pt idx="44">
                  <c:v>45</c:v>
                </c:pt>
                <c:pt idx="45">
                  <c:v>45</c:v>
                </c:pt>
                <c:pt idx="46">
                  <c:v>45</c:v>
                </c:pt>
                <c:pt idx="47">
                  <c:v>45</c:v>
                </c:pt>
                <c:pt idx="48">
                  <c:v>45</c:v>
                </c:pt>
                <c:pt idx="49">
                  <c:v>45</c:v>
                </c:pt>
                <c:pt idx="50">
                  <c:v>45</c:v>
                </c:pt>
                <c:pt idx="51">
                  <c:v>45</c:v>
                </c:pt>
                <c:pt idx="52">
                  <c:v>45</c:v>
                </c:pt>
                <c:pt idx="53">
                  <c:v>45</c:v>
                </c:pt>
                <c:pt idx="54">
                  <c:v>38.63451776649746</c:v>
                </c:pt>
                <c:pt idx="55">
                  <c:v>45</c:v>
                </c:pt>
                <c:pt idx="56">
                  <c:v>45</c:v>
                </c:pt>
                <c:pt idx="57">
                  <c:v>45</c:v>
                </c:pt>
                <c:pt idx="58">
                  <c:v>45</c:v>
                </c:pt>
                <c:pt idx="59">
                  <c:v>45</c:v>
                </c:pt>
                <c:pt idx="60">
                  <c:v>45</c:v>
                </c:pt>
                <c:pt idx="61">
                  <c:v>45</c:v>
                </c:pt>
                <c:pt idx="62">
                  <c:v>45</c:v>
                </c:pt>
                <c:pt idx="63">
                  <c:v>45</c:v>
                </c:pt>
                <c:pt idx="64">
                  <c:v>45</c:v>
                </c:pt>
                <c:pt idx="65">
                  <c:v>45</c:v>
                </c:pt>
                <c:pt idx="66">
                  <c:v>45</c:v>
                </c:pt>
                <c:pt idx="67">
                  <c:v>45</c:v>
                </c:pt>
                <c:pt idx="68">
                  <c:v>45</c:v>
                </c:pt>
                <c:pt idx="69">
                  <c:v>45</c:v>
                </c:pt>
                <c:pt idx="70">
                  <c:v>45</c:v>
                </c:pt>
                <c:pt idx="71">
                  <c:v>45</c:v>
                </c:pt>
                <c:pt idx="72">
                  <c:v>45</c:v>
                </c:pt>
                <c:pt idx="73">
                  <c:v>65</c:v>
                </c:pt>
                <c:pt idx="74">
                  <c:v>65</c:v>
                </c:pt>
                <c:pt idx="75">
                  <c:v>75</c:v>
                </c:pt>
                <c:pt idx="76">
                  <c:v>75</c:v>
                </c:pt>
                <c:pt idx="77">
                  <c:v>75</c:v>
                </c:pt>
                <c:pt idx="78">
                  <c:v>75</c:v>
                </c:pt>
                <c:pt idx="79">
                  <c:v>75</c:v>
                </c:pt>
                <c:pt idx="80">
                  <c:v>65</c:v>
                </c:pt>
                <c:pt idx="81">
                  <c:v>45</c:v>
                </c:pt>
                <c:pt idx="82">
                  <c:v>45</c:v>
                </c:pt>
                <c:pt idx="83">
                  <c:v>45</c:v>
                </c:pt>
                <c:pt idx="84">
                  <c:v>45</c:v>
                </c:pt>
                <c:pt idx="85">
                  <c:v>45</c:v>
                </c:pt>
                <c:pt idx="86">
                  <c:v>45</c:v>
                </c:pt>
                <c:pt idx="87">
                  <c:v>45</c:v>
                </c:pt>
                <c:pt idx="88">
                  <c:v>45</c:v>
                </c:pt>
                <c:pt idx="89">
                  <c:v>45</c:v>
                </c:pt>
                <c:pt idx="90">
                  <c:v>45</c:v>
                </c:pt>
                <c:pt idx="91">
                  <c:v>45</c:v>
                </c:pt>
                <c:pt idx="92">
                  <c:v>45</c:v>
                </c:pt>
                <c:pt idx="93">
                  <c:v>45</c:v>
                </c:pt>
                <c:pt idx="94">
                  <c:v>45</c:v>
                </c:pt>
                <c:pt idx="95">
                  <c:v>45</c:v>
                </c:pt>
                <c:pt idx="96">
                  <c:v>45</c:v>
                </c:pt>
                <c:pt idx="97">
                  <c:v>45</c:v>
                </c:pt>
                <c:pt idx="98">
                  <c:v>45</c:v>
                </c:pt>
                <c:pt idx="99">
                  <c:v>45</c:v>
                </c:pt>
                <c:pt idx="100">
                  <c:v>45</c:v>
                </c:pt>
                <c:pt idx="101">
                  <c:v>45</c:v>
                </c:pt>
                <c:pt idx="102">
                  <c:v>45</c:v>
                </c:pt>
                <c:pt idx="103">
                  <c:v>45</c:v>
                </c:pt>
                <c:pt idx="104">
                  <c:v>45</c:v>
                </c:pt>
                <c:pt idx="105">
                  <c:v>45</c:v>
                </c:pt>
                <c:pt idx="106">
                  <c:v>45</c:v>
                </c:pt>
                <c:pt idx="107">
                  <c:v>45</c:v>
                </c:pt>
                <c:pt idx="108">
                  <c:v>45</c:v>
                </c:pt>
                <c:pt idx="109">
                  <c:v>45</c:v>
                </c:pt>
                <c:pt idx="110">
                  <c:v>45</c:v>
                </c:pt>
                <c:pt idx="111">
                  <c:v>45</c:v>
                </c:pt>
                <c:pt idx="112">
                  <c:v>45</c:v>
                </c:pt>
                <c:pt idx="113">
                  <c:v>45</c:v>
                </c:pt>
                <c:pt idx="114">
                  <c:v>45</c:v>
                </c:pt>
                <c:pt idx="115">
                  <c:v>45</c:v>
                </c:pt>
                <c:pt idx="116">
                  <c:v>45</c:v>
                </c:pt>
                <c:pt idx="117">
                  <c:v>45</c:v>
                </c:pt>
                <c:pt idx="118">
                  <c:v>75</c:v>
                </c:pt>
                <c:pt idx="119">
                  <c:v>75</c:v>
                </c:pt>
                <c:pt idx="120">
                  <c:v>75</c:v>
                </c:pt>
                <c:pt idx="121">
                  <c:v>75</c:v>
                </c:pt>
                <c:pt idx="122">
                  <c:v>75</c:v>
                </c:pt>
                <c:pt idx="123">
                  <c:v>45</c:v>
                </c:pt>
                <c:pt idx="124">
                  <c:v>45</c:v>
                </c:pt>
                <c:pt idx="125">
                  <c:v>45</c:v>
                </c:pt>
                <c:pt idx="126">
                  <c:v>45</c:v>
                </c:pt>
                <c:pt idx="127">
                  <c:v>45</c:v>
                </c:pt>
                <c:pt idx="128">
                  <c:v>45</c:v>
                </c:pt>
                <c:pt idx="129">
                  <c:v>65</c:v>
                </c:pt>
                <c:pt idx="130">
                  <c:v>65</c:v>
                </c:pt>
                <c:pt idx="131">
                  <c:v>65</c:v>
                </c:pt>
                <c:pt idx="132">
                  <c:v>65</c:v>
                </c:pt>
                <c:pt idx="133">
                  <c:v>65</c:v>
                </c:pt>
                <c:pt idx="134">
                  <c:v>75</c:v>
                </c:pt>
                <c:pt idx="135">
                  <c:v>75</c:v>
                </c:pt>
                <c:pt idx="136">
                  <c:v>75</c:v>
                </c:pt>
                <c:pt idx="137">
                  <c:v>75</c:v>
                </c:pt>
                <c:pt idx="138">
                  <c:v>75</c:v>
                </c:pt>
                <c:pt idx="139">
                  <c:v>45</c:v>
                </c:pt>
                <c:pt idx="140">
                  <c:v>45</c:v>
                </c:pt>
                <c:pt idx="141">
                  <c:v>65</c:v>
                </c:pt>
                <c:pt idx="142">
                  <c:v>65</c:v>
                </c:pt>
                <c:pt idx="143">
                  <c:v>75</c:v>
                </c:pt>
                <c:pt idx="144">
                  <c:v>75</c:v>
                </c:pt>
                <c:pt idx="145">
                  <c:v>75</c:v>
                </c:pt>
                <c:pt idx="146">
                  <c:v>75</c:v>
                </c:pt>
                <c:pt idx="147">
                  <c:v>75</c:v>
                </c:pt>
                <c:pt idx="148">
                  <c:v>45</c:v>
                </c:pt>
                <c:pt idx="149">
                  <c:v>45</c:v>
                </c:pt>
                <c:pt idx="150">
                  <c:v>45</c:v>
                </c:pt>
                <c:pt idx="151">
                  <c:v>45</c:v>
                </c:pt>
                <c:pt idx="152">
                  <c:v>45</c:v>
                </c:pt>
                <c:pt idx="153">
                  <c:v>75</c:v>
                </c:pt>
                <c:pt idx="154">
                  <c:v>75</c:v>
                </c:pt>
                <c:pt idx="155">
                  <c:v>75</c:v>
                </c:pt>
                <c:pt idx="156">
                  <c:v>75</c:v>
                </c:pt>
                <c:pt idx="157">
                  <c:v>75</c:v>
                </c:pt>
                <c:pt idx="158">
                  <c:v>75</c:v>
                </c:pt>
                <c:pt idx="159">
                  <c:v>75</c:v>
                </c:pt>
                <c:pt idx="160">
                  <c:v>65</c:v>
                </c:pt>
                <c:pt idx="161">
                  <c:v>45</c:v>
                </c:pt>
                <c:pt idx="162">
                  <c:v>45</c:v>
                </c:pt>
                <c:pt idx="163">
                  <c:v>45</c:v>
                </c:pt>
                <c:pt idx="164">
                  <c:v>45</c:v>
                </c:pt>
                <c:pt idx="165">
                  <c:v>45</c:v>
                </c:pt>
                <c:pt idx="166">
                  <c:v>45</c:v>
                </c:pt>
                <c:pt idx="167">
                  <c:v>45</c:v>
                </c:pt>
                <c:pt idx="168">
                  <c:v>45</c:v>
                </c:pt>
                <c:pt idx="169">
                  <c:v>45</c:v>
                </c:pt>
                <c:pt idx="170">
                  <c:v>45</c:v>
                </c:pt>
                <c:pt idx="171">
                  <c:v>45</c:v>
                </c:pt>
                <c:pt idx="172">
                  <c:v>45</c:v>
                </c:pt>
                <c:pt idx="173">
                  <c:v>45</c:v>
                </c:pt>
                <c:pt idx="174">
                  <c:v>45</c:v>
                </c:pt>
                <c:pt idx="175">
                  <c:v>45</c:v>
                </c:pt>
                <c:pt idx="176">
                  <c:v>45</c:v>
                </c:pt>
              </c:numCache>
            </c:numRef>
          </c:val>
          <c:extLst>
            <c:ext xmlns:c16="http://schemas.microsoft.com/office/drawing/2014/chart" uri="{C3380CC4-5D6E-409C-BE32-E72D297353CC}">
              <c16:uniqueId val="{00000000-E0B1-47E9-B575-AEDC4172AF70}"/>
            </c:ext>
          </c:extLst>
        </c:ser>
        <c:ser>
          <c:idx val="1"/>
          <c:order val="1"/>
          <c:spPr>
            <a:solidFill>
              <a:srgbClr val="0078D4"/>
            </a:solidFill>
            <a:ln w="19050">
              <a:noFill/>
            </a:ln>
          </c:spPr>
          <c:val>
            <c:numRef>
              <c:f>Sheet1!$C$6:$C$182</c:f>
              <c:numCache>
                <c:formatCode>#,##0_);\(#,##0\)</c:formatCode>
                <c:ptCount val="177"/>
                <c:pt idx="0">
                  <c:v>38</c:v>
                </c:pt>
                <c:pt idx="1">
                  <c:v>21</c:v>
                </c:pt>
                <c:pt idx="2">
                  <c:v>29</c:v>
                </c:pt>
                <c:pt idx="3">
                  <c:v>38</c:v>
                </c:pt>
                <c:pt idx="4">
                  <c:v>27</c:v>
                </c:pt>
                <c:pt idx="5">
                  <c:v>65</c:v>
                </c:pt>
                <c:pt idx="6">
                  <c:v>65</c:v>
                </c:pt>
                <c:pt idx="7">
                  <c:v>20</c:v>
                </c:pt>
                <c:pt idx="8">
                  <c:v>35</c:v>
                </c:pt>
                <c:pt idx="9">
                  <c:v>22</c:v>
                </c:pt>
                <c:pt idx="10">
                  <c:v>36</c:v>
                </c:pt>
                <c:pt idx="11">
                  <c:v>26</c:v>
                </c:pt>
                <c:pt idx="12">
                  <c:v>35</c:v>
                </c:pt>
                <c:pt idx="13">
                  <c:v>34</c:v>
                </c:pt>
                <c:pt idx="14">
                  <c:v>26</c:v>
                </c:pt>
                <c:pt idx="15">
                  <c:v>30</c:v>
                </c:pt>
                <c:pt idx="16">
                  <c:v>31</c:v>
                </c:pt>
                <c:pt idx="17">
                  <c:v>26</c:v>
                </c:pt>
                <c:pt idx="18">
                  <c:v>32</c:v>
                </c:pt>
                <c:pt idx="19">
                  <c:v>35</c:v>
                </c:pt>
                <c:pt idx="20">
                  <c:v>28</c:v>
                </c:pt>
                <c:pt idx="21">
                  <c:v>22</c:v>
                </c:pt>
                <c:pt idx="22">
                  <c:v>55</c:v>
                </c:pt>
                <c:pt idx="23">
                  <c:v>27</c:v>
                </c:pt>
                <c:pt idx="24">
                  <c:v>27</c:v>
                </c:pt>
                <c:pt idx="25">
                  <c:v>39</c:v>
                </c:pt>
                <c:pt idx="26">
                  <c:v>30</c:v>
                </c:pt>
                <c:pt idx="27">
                  <c:v>30</c:v>
                </c:pt>
                <c:pt idx="28">
                  <c:v>40</c:v>
                </c:pt>
                <c:pt idx="29">
                  <c:v>40</c:v>
                </c:pt>
                <c:pt idx="30">
                  <c:v>34</c:v>
                </c:pt>
                <c:pt idx="31">
                  <c:v>21</c:v>
                </c:pt>
                <c:pt idx="32">
                  <c:v>27</c:v>
                </c:pt>
                <c:pt idx="33">
                  <c:v>25</c:v>
                </c:pt>
                <c:pt idx="34">
                  <c:v>34</c:v>
                </c:pt>
                <c:pt idx="35">
                  <c:v>24</c:v>
                </c:pt>
                <c:pt idx="36">
                  <c:v>68</c:v>
                </c:pt>
                <c:pt idx="37">
                  <c:v>25</c:v>
                </c:pt>
                <c:pt idx="38">
                  <c:v>21</c:v>
                </c:pt>
                <c:pt idx="39">
                  <c:v>21</c:v>
                </c:pt>
                <c:pt idx="40">
                  <c:v>34</c:v>
                </c:pt>
                <c:pt idx="41">
                  <c:v>21</c:v>
                </c:pt>
                <c:pt idx="42">
                  <c:v>35</c:v>
                </c:pt>
                <c:pt idx="43">
                  <c:v>27</c:v>
                </c:pt>
                <c:pt idx="44">
                  <c:v>26</c:v>
                </c:pt>
                <c:pt idx="45">
                  <c:v>34</c:v>
                </c:pt>
                <c:pt idx="46">
                  <c:v>25</c:v>
                </c:pt>
                <c:pt idx="47">
                  <c:v>31</c:v>
                </c:pt>
                <c:pt idx="48">
                  <c:v>29</c:v>
                </c:pt>
                <c:pt idx="49">
                  <c:v>36</c:v>
                </c:pt>
                <c:pt idx="50">
                  <c:v>34</c:v>
                </c:pt>
                <c:pt idx="51">
                  <c:v>31</c:v>
                </c:pt>
                <c:pt idx="52">
                  <c:v>27</c:v>
                </c:pt>
                <c:pt idx="53">
                  <c:v>28</c:v>
                </c:pt>
                <c:pt idx="54">
                  <c:v>22</c:v>
                </c:pt>
                <c:pt idx="55">
                  <c:v>29</c:v>
                </c:pt>
                <c:pt idx="56">
                  <c:v>25</c:v>
                </c:pt>
                <c:pt idx="57">
                  <c:v>37</c:v>
                </c:pt>
                <c:pt idx="58">
                  <c:v>26</c:v>
                </c:pt>
                <c:pt idx="59">
                  <c:v>34</c:v>
                </c:pt>
                <c:pt idx="60">
                  <c:v>30</c:v>
                </c:pt>
                <c:pt idx="61">
                  <c:v>40</c:v>
                </c:pt>
                <c:pt idx="62">
                  <c:v>34</c:v>
                </c:pt>
                <c:pt idx="63">
                  <c:v>22</c:v>
                </c:pt>
                <c:pt idx="64">
                  <c:v>23</c:v>
                </c:pt>
                <c:pt idx="65">
                  <c:v>37</c:v>
                </c:pt>
                <c:pt idx="66">
                  <c:v>30</c:v>
                </c:pt>
                <c:pt idx="67">
                  <c:v>37</c:v>
                </c:pt>
                <c:pt idx="68">
                  <c:v>35</c:v>
                </c:pt>
                <c:pt idx="69">
                  <c:v>25</c:v>
                </c:pt>
                <c:pt idx="70">
                  <c:v>34</c:v>
                </c:pt>
                <c:pt idx="71">
                  <c:v>27</c:v>
                </c:pt>
                <c:pt idx="72">
                  <c:v>38</c:v>
                </c:pt>
                <c:pt idx="73">
                  <c:v>30</c:v>
                </c:pt>
                <c:pt idx="74">
                  <c:v>25</c:v>
                </c:pt>
                <c:pt idx="75">
                  <c:v>55</c:v>
                </c:pt>
                <c:pt idx="76">
                  <c:v>56</c:v>
                </c:pt>
                <c:pt idx="77">
                  <c:v>65</c:v>
                </c:pt>
                <c:pt idx="78">
                  <c:v>55</c:v>
                </c:pt>
                <c:pt idx="79">
                  <c:v>37</c:v>
                </c:pt>
                <c:pt idx="80">
                  <c:v>22</c:v>
                </c:pt>
                <c:pt idx="81">
                  <c:v>39</c:v>
                </c:pt>
                <c:pt idx="82">
                  <c:v>29</c:v>
                </c:pt>
                <c:pt idx="83">
                  <c:v>20</c:v>
                </c:pt>
                <c:pt idx="84">
                  <c:v>29</c:v>
                </c:pt>
                <c:pt idx="85">
                  <c:v>38</c:v>
                </c:pt>
                <c:pt idx="86">
                  <c:v>39</c:v>
                </c:pt>
                <c:pt idx="87">
                  <c:v>27</c:v>
                </c:pt>
                <c:pt idx="88">
                  <c:v>24</c:v>
                </c:pt>
                <c:pt idx="89">
                  <c:v>38</c:v>
                </c:pt>
                <c:pt idx="90">
                  <c:v>37</c:v>
                </c:pt>
                <c:pt idx="91">
                  <c:v>21</c:v>
                </c:pt>
                <c:pt idx="92">
                  <c:v>36</c:v>
                </c:pt>
                <c:pt idx="93">
                  <c:v>28</c:v>
                </c:pt>
                <c:pt idx="94">
                  <c:v>28</c:v>
                </c:pt>
                <c:pt idx="95">
                  <c:v>39</c:v>
                </c:pt>
                <c:pt idx="96">
                  <c:v>25</c:v>
                </c:pt>
                <c:pt idx="97">
                  <c:v>30</c:v>
                </c:pt>
                <c:pt idx="98">
                  <c:v>37</c:v>
                </c:pt>
                <c:pt idx="99">
                  <c:v>20</c:v>
                </c:pt>
                <c:pt idx="100">
                  <c:v>30</c:v>
                </c:pt>
                <c:pt idx="101">
                  <c:v>28</c:v>
                </c:pt>
                <c:pt idx="102">
                  <c:v>25</c:v>
                </c:pt>
                <c:pt idx="103">
                  <c:v>34</c:v>
                </c:pt>
                <c:pt idx="104">
                  <c:v>23</c:v>
                </c:pt>
                <c:pt idx="105">
                  <c:v>31</c:v>
                </c:pt>
                <c:pt idx="106">
                  <c:v>36</c:v>
                </c:pt>
                <c:pt idx="107">
                  <c:v>29</c:v>
                </c:pt>
                <c:pt idx="108">
                  <c:v>29</c:v>
                </c:pt>
                <c:pt idx="109">
                  <c:v>30</c:v>
                </c:pt>
                <c:pt idx="110">
                  <c:v>25</c:v>
                </c:pt>
                <c:pt idx="111">
                  <c:v>39</c:v>
                </c:pt>
                <c:pt idx="112">
                  <c:v>23</c:v>
                </c:pt>
                <c:pt idx="113">
                  <c:v>25</c:v>
                </c:pt>
                <c:pt idx="114">
                  <c:v>20</c:v>
                </c:pt>
                <c:pt idx="115">
                  <c:v>32</c:v>
                </c:pt>
                <c:pt idx="116">
                  <c:v>40</c:v>
                </c:pt>
                <c:pt idx="117">
                  <c:v>21</c:v>
                </c:pt>
                <c:pt idx="118">
                  <c:v>23</c:v>
                </c:pt>
                <c:pt idx="119">
                  <c:v>21</c:v>
                </c:pt>
                <c:pt idx="120">
                  <c:v>68</c:v>
                </c:pt>
                <c:pt idx="121">
                  <c:v>40</c:v>
                </c:pt>
                <c:pt idx="122">
                  <c:v>22</c:v>
                </c:pt>
                <c:pt idx="123">
                  <c:v>35</c:v>
                </c:pt>
                <c:pt idx="124">
                  <c:v>38</c:v>
                </c:pt>
                <c:pt idx="125">
                  <c:v>32</c:v>
                </c:pt>
                <c:pt idx="126">
                  <c:v>24</c:v>
                </c:pt>
                <c:pt idx="127">
                  <c:v>40</c:v>
                </c:pt>
                <c:pt idx="128">
                  <c:v>27</c:v>
                </c:pt>
                <c:pt idx="129">
                  <c:v>32</c:v>
                </c:pt>
                <c:pt idx="130">
                  <c:v>30</c:v>
                </c:pt>
                <c:pt idx="131">
                  <c:v>55</c:v>
                </c:pt>
                <c:pt idx="132">
                  <c:v>40</c:v>
                </c:pt>
                <c:pt idx="133">
                  <c:v>40</c:v>
                </c:pt>
                <c:pt idx="134">
                  <c:v>29</c:v>
                </c:pt>
                <c:pt idx="135">
                  <c:v>23</c:v>
                </c:pt>
                <c:pt idx="136">
                  <c:v>66</c:v>
                </c:pt>
                <c:pt idx="137">
                  <c:v>30</c:v>
                </c:pt>
                <c:pt idx="138">
                  <c:v>31</c:v>
                </c:pt>
                <c:pt idx="139">
                  <c:v>33</c:v>
                </c:pt>
                <c:pt idx="140">
                  <c:v>36</c:v>
                </c:pt>
                <c:pt idx="141">
                  <c:v>35</c:v>
                </c:pt>
                <c:pt idx="142">
                  <c:v>27</c:v>
                </c:pt>
                <c:pt idx="143">
                  <c:v>55</c:v>
                </c:pt>
                <c:pt idx="144">
                  <c:v>55</c:v>
                </c:pt>
                <c:pt idx="145">
                  <c:v>66</c:v>
                </c:pt>
                <c:pt idx="146">
                  <c:v>38</c:v>
                </c:pt>
                <c:pt idx="147">
                  <c:v>32</c:v>
                </c:pt>
                <c:pt idx="148">
                  <c:v>30</c:v>
                </c:pt>
                <c:pt idx="149">
                  <c:v>38</c:v>
                </c:pt>
                <c:pt idx="150">
                  <c:v>31</c:v>
                </c:pt>
                <c:pt idx="151">
                  <c:v>39</c:v>
                </c:pt>
                <c:pt idx="152">
                  <c:v>24</c:v>
                </c:pt>
                <c:pt idx="153">
                  <c:v>32</c:v>
                </c:pt>
                <c:pt idx="154">
                  <c:v>23</c:v>
                </c:pt>
                <c:pt idx="155">
                  <c:v>66</c:v>
                </c:pt>
                <c:pt idx="156">
                  <c:v>66</c:v>
                </c:pt>
                <c:pt idx="157">
                  <c:v>66</c:v>
                </c:pt>
                <c:pt idx="158">
                  <c:v>55</c:v>
                </c:pt>
                <c:pt idx="159">
                  <c:v>23</c:v>
                </c:pt>
                <c:pt idx="160">
                  <c:v>36</c:v>
                </c:pt>
                <c:pt idx="161">
                  <c:v>26</c:v>
                </c:pt>
                <c:pt idx="162">
                  <c:v>38</c:v>
                </c:pt>
                <c:pt idx="163">
                  <c:v>23</c:v>
                </c:pt>
                <c:pt idx="164">
                  <c:v>21</c:v>
                </c:pt>
                <c:pt idx="165">
                  <c:v>29</c:v>
                </c:pt>
                <c:pt idx="166">
                  <c:v>37</c:v>
                </c:pt>
                <c:pt idx="167">
                  <c:v>25</c:v>
                </c:pt>
                <c:pt idx="168">
                  <c:v>40</c:v>
                </c:pt>
                <c:pt idx="169">
                  <c:v>24</c:v>
                </c:pt>
                <c:pt idx="170">
                  <c:v>28</c:v>
                </c:pt>
                <c:pt idx="171">
                  <c:v>34</c:v>
                </c:pt>
                <c:pt idx="172">
                  <c:v>29</c:v>
                </c:pt>
                <c:pt idx="173">
                  <c:v>20</c:v>
                </c:pt>
                <c:pt idx="174">
                  <c:v>28</c:v>
                </c:pt>
                <c:pt idx="175">
                  <c:v>31</c:v>
                </c:pt>
                <c:pt idx="176">
                  <c:v>32</c:v>
                </c:pt>
              </c:numCache>
            </c:numRef>
          </c:val>
          <c:extLst>
            <c:ext xmlns:c16="http://schemas.microsoft.com/office/drawing/2014/chart" uri="{C3380CC4-5D6E-409C-BE32-E72D297353CC}">
              <c16:uniqueId val="{00000001-E0B1-47E9-B575-AEDC4172AF70}"/>
            </c:ext>
          </c:extLst>
        </c:ser>
        <c:dLbls>
          <c:showLegendKey val="0"/>
          <c:showVal val="0"/>
          <c:showCatName val="0"/>
          <c:showSerName val="0"/>
          <c:showPercent val="0"/>
          <c:showBubbleSize val="0"/>
        </c:dLbls>
        <c:axId val="933371855"/>
        <c:axId val="786096079"/>
      </c:areaChart>
      <c:catAx>
        <c:axId val="933371855"/>
        <c:scaling>
          <c:orientation val="minMax"/>
        </c:scaling>
        <c:delete val="1"/>
        <c:axPos val="b"/>
        <c:majorTickMark val="none"/>
        <c:minorTickMark val="none"/>
        <c:tickLblPos val="nextTo"/>
        <c:crossAx val="786096079"/>
        <c:crosses val="autoZero"/>
        <c:auto val="1"/>
        <c:lblAlgn val="ctr"/>
        <c:lblOffset val="100"/>
        <c:noMultiLvlLbl val="0"/>
      </c:catAx>
      <c:valAx>
        <c:axId val="786096079"/>
        <c:scaling>
          <c:orientation val="minMax"/>
          <c:max val="100"/>
        </c:scaling>
        <c:delete val="1"/>
        <c:axPos val="l"/>
        <c:numFmt formatCode="#,##0_);\(#,##0\)" sourceLinked="1"/>
        <c:majorTickMark val="none"/>
        <c:minorTickMark val="none"/>
        <c:tickLblPos val="nextTo"/>
        <c:crossAx val="933371855"/>
        <c:crosses val="autoZero"/>
        <c:crossBetween val="midCat"/>
      </c:valAx>
      <c:spPr>
        <a:solidFill>
          <a:srgbClr val="EBEAEB"/>
        </a:solidFill>
        <a:ln w="22225">
          <a:noFill/>
        </a:ln>
      </c:spPr>
    </c:plotArea>
    <c:plotVisOnly val="1"/>
    <c:dispBlanksAs val="gap"/>
    <c:showDLblsOverMax val="0"/>
    <c:extLst/>
  </c:chart>
  <c:spPr>
    <a:noFill/>
    <a:ln w="9525" cap="flat" cmpd="sng" algn="ctr">
      <a:noFill/>
      <a:round/>
    </a:ln>
    <a:effectLst/>
  </c:spPr>
  <c:txPr>
    <a:bodyPr/>
    <a:lstStyle/>
    <a:p>
      <a:pPr marL="0" marR="0" lvl="0" indent="0" algn="l" defTabSz="914400" rtl="0" eaLnBrk="0" fontAlgn="base" latinLnBrk="0" hangingPunct="0">
        <a:lnSpc>
          <a:spcPct val="100000"/>
        </a:lnSpc>
        <a:spcBef>
          <a:spcPct val="0"/>
        </a:spcBef>
        <a:spcAft>
          <a:spcPct val="0"/>
        </a:spcAft>
        <a:buClrTx/>
        <a:buSzTx/>
        <a:buFontTx/>
        <a:buNone/>
        <a:tabLst/>
        <a:defRPr kumimoji="0" lang="en-US" sz="1600" b="0" i="1" u="none" strike="noStrike" kern="1200" cap="none" normalizeH="0" baseline="0">
          <a:ln>
            <a:noFill/>
          </a:ln>
          <a:solidFill>
            <a:schemeClr val="tx1"/>
          </a:solidFill>
          <a:effectLst/>
          <a:latin typeface="+mn-lt"/>
          <a:ea typeface="+mn-ea"/>
          <a:cs typeface="+mn-cs"/>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2.482192225265785E-3"/>
          <c:y val="1.9577013195215192E-2"/>
          <c:w val="0.97269588552207631"/>
          <c:h val="0.95693057097052658"/>
        </c:manualLayout>
      </c:layout>
      <c:barChart>
        <c:barDir val="col"/>
        <c:grouping val="percentStacked"/>
        <c:varyColors val="0"/>
        <c:ser>
          <c:idx val="4"/>
          <c:order val="0"/>
          <c:tx>
            <c:strRef>
              <c:f>Sheet2!$C$8</c:f>
              <c:strCache>
                <c:ptCount val="1"/>
                <c:pt idx="0">
                  <c:v>Server</c:v>
                </c:pt>
              </c:strCache>
            </c:strRef>
          </c:tx>
          <c:spPr>
            <a:solidFill>
              <a:schemeClr val="tx2"/>
            </a:solidFill>
            <a:ln w="19050">
              <a:solidFill>
                <a:schemeClr val="bg1"/>
              </a:solidFill>
            </a:ln>
            <a:effectLst/>
          </c:spPr>
          <c:invertIfNegative val="0"/>
          <c:dLbls>
            <c:delete val="1"/>
          </c:dLbls>
          <c:val>
            <c:numRef>
              <c:f>Sheet2!$D$8</c:f>
              <c:numCache>
                <c:formatCode>#,##0%_);\(#,##0%\)</c:formatCode>
                <c:ptCount val="1"/>
                <c:pt idx="0">
                  <c:v>0.5</c:v>
                </c:pt>
              </c:numCache>
            </c:numRef>
          </c:val>
          <c:extLst>
            <c:ext xmlns:c16="http://schemas.microsoft.com/office/drawing/2014/chart" uri="{C3380CC4-5D6E-409C-BE32-E72D297353CC}">
              <c16:uniqueId val="{00000000-B296-46D2-AD4D-4E1714A10028}"/>
            </c:ext>
          </c:extLst>
        </c:ser>
        <c:ser>
          <c:idx val="3"/>
          <c:order val="1"/>
          <c:tx>
            <c:strRef>
              <c:f>Sheet2!$C$7</c:f>
              <c:strCache>
                <c:ptCount val="1"/>
                <c:pt idx="0">
                  <c:v>Building</c:v>
                </c:pt>
              </c:strCache>
            </c:strRef>
          </c:tx>
          <c:spPr>
            <a:solidFill>
              <a:schemeClr val="tx2"/>
            </a:solidFill>
            <a:ln w="19050">
              <a:solidFill>
                <a:schemeClr val="bg1"/>
              </a:solidFill>
            </a:ln>
            <a:effectLst/>
          </c:spPr>
          <c:invertIfNegative val="0"/>
          <c:dLbls>
            <c:delete val="1"/>
          </c:dLbls>
          <c:val>
            <c:numRef>
              <c:f>Sheet2!$D$7</c:f>
              <c:numCache>
                <c:formatCode>#,##0%_);\(#,##0%\)</c:formatCode>
                <c:ptCount val="1"/>
                <c:pt idx="0">
                  <c:v>0.15</c:v>
                </c:pt>
              </c:numCache>
            </c:numRef>
          </c:val>
          <c:extLst>
            <c:ext xmlns:c16="http://schemas.microsoft.com/office/drawing/2014/chart" uri="{C3380CC4-5D6E-409C-BE32-E72D297353CC}">
              <c16:uniqueId val="{00000001-B296-46D2-AD4D-4E1714A10028}"/>
            </c:ext>
          </c:extLst>
        </c:ser>
        <c:ser>
          <c:idx val="2"/>
          <c:order val="2"/>
          <c:tx>
            <c:strRef>
              <c:f>Sheet2!$C$6</c:f>
              <c:strCache>
                <c:ptCount val="1"/>
                <c:pt idx="0">
                  <c:v>Power</c:v>
                </c:pt>
              </c:strCache>
            </c:strRef>
          </c:tx>
          <c:spPr>
            <a:solidFill>
              <a:schemeClr val="tx2"/>
            </a:solidFill>
            <a:ln w="19050">
              <a:solidFill>
                <a:schemeClr val="bg1"/>
              </a:solidFill>
            </a:ln>
            <a:effectLst/>
          </c:spPr>
          <c:invertIfNegative val="0"/>
          <c:dLbls>
            <c:delete val="1"/>
          </c:dLbls>
          <c:val>
            <c:numRef>
              <c:f>Sheet2!$D$6</c:f>
              <c:numCache>
                <c:formatCode>#,##0%_);\(#,##0%\)</c:formatCode>
                <c:ptCount val="1"/>
                <c:pt idx="0">
                  <c:v>0.2</c:v>
                </c:pt>
              </c:numCache>
            </c:numRef>
          </c:val>
          <c:extLst>
            <c:ext xmlns:c16="http://schemas.microsoft.com/office/drawing/2014/chart" uri="{C3380CC4-5D6E-409C-BE32-E72D297353CC}">
              <c16:uniqueId val="{00000002-B296-46D2-AD4D-4E1714A10028}"/>
            </c:ext>
          </c:extLst>
        </c:ser>
        <c:ser>
          <c:idx val="1"/>
          <c:order val="3"/>
          <c:tx>
            <c:strRef>
              <c:f>Sheet2!$C$5</c:f>
              <c:strCache>
                <c:ptCount val="1"/>
                <c:pt idx="0">
                  <c:v>People</c:v>
                </c:pt>
              </c:strCache>
            </c:strRef>
          </c:tx>
          <c:spPr>
            <a:solidFill>
              <a:schemeClr val="tx2"/>
            </a:solidFill>
            <a:ln w="19050">
              <a:solidFill>
                <a:schemeClr val="bg1"/>
              </a:solidFill>
            </a:ln>
            <a:effectLst/>
          </c:spPr>
          <c:invertIfNegative val="0"/>
          <c:dLbls>
            <c:delete val="1"/>
          </c:dLbls>
          <c:val>
            <c:numRef>
              <c:f>Sheet2!$D$5</c:f>
              <c:numCache>
                <c:formatCode>#,##0%_);\(#,##0%\)</c:formatCode>
                <c:ptCount val="1"/>
                <c:pt idx="0">
                  <c:v>0.1</c:v>
                </c:pt>
              </c:numCache>
            </c:numRef>
          </c:val>
          <c:extLst>
            <c:ext xmlns:c16="http://schemas.microsoft.com/office/drawing/2014/chart" uri="{C3380CC4-5D6E-409C-BE32-E72D297353CC}">
              <c16:uniqueId val="{00000003-B296-46D2-AD4D-4E1714A10028}"/>
            </c:ext>
          </c:extLst>
        </c:ser>
        <c:ser>
          <c:idx val="0"/>
          <c:order val="4"/>
          <c:tx>
            <c:strRef>
              <c:f>Sheet2!$C$4</c:f>
              <c:strCache>
                <c:ptCount val="1"/>
                <c:pt idx="0">
                  <c:v>Network</c:v>
                </c:pt>
              </c:strCache>
            </c:strRef>
          </c:tx>
          <c:spPr>
            <a:solidFill>
              <a:schemeClr val="tx2"/>
            </a:solidFill>
            <a:ln w="19050">
              <a:solidFill>
                <a:schemeClr val="bg1"/>
              </a:solidFill>
            </a:ln>
            <a:effectLst/>
          </c:spPr>
          <c:invertIfNegative val="0"/>
          <c:dLbls>
            <c:delete val="1"/>
          </c:dLbls>
          <c:val>
            <c:numRef>
              <c:f>Sheet2!$D$4</c:f>
              <c:numCache>
                <c:formatCode>#,##0%_);\(#,##0%\)</c:formatCode>
                <c:ptCount val="1"/>
                <c:pt idx="0">
                  <c:v>0.05</c:v>
                </c:pt>
              </c:numCache>
            </c:numRef>
          </c:val>
          <c:extLst>
            <c:ext xmlns:c16="http://schemas.microsoft.com/office/drawing/2014/chart" uri="{C3380CC4-5D6E-409C-BE32-E72D297353CC}">
              <c16:uniqueId val="{00000004-B296-46D2-AD4D-4E1714A10028}"/>
            </c:ext>
          </c:extLst>
        </c:ser>
        <c:dLbls>
          <c:dLblPos val="ctr"/>
          <c:showLegendKey val="0"/>
          <c:showVal val="1"/>
          <c:showCatName val="0"/>
          <c:showSerName val="0"/>
          <c:showPercent val="0"/>
          <c:showBubbleSize val="0"/>
        </c:dLbls>
        <c:gapWidth val="63"/>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b="1">
          <a:solidFill>
            <a:schemeClr val="bg1"/>
          </a:solidFill>
          <a:latin typeface="+mj-lt"/>
          <a:cs typeface="Segoe UI Light" panose="020B0502040204020203"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90652944649227862"/>
        </c:manualLayout>
      </c:layout>
      <c:areaChart>
        <c:grouping val="stacked"/>
        <c:varyColors val="0"/>
        <c:ser>
          <c:idx val="1"/>
          <c:order val="0"/>
          <c:tx>
            <c:strRef>
              <c:f>'Business Case'!$B$81</c:f>
              <c:strCache>
                <c:ptCount val="1"/>
                <c:pt idx="0">
                  <c:v>Opex</c:v>
                </c:pt>
              </c:strCache>
            </c:strRef>
          </c:tx>
          <c:spPr>
            <a:solidFill>
              <a:schemeClr val="tx2"/>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90C8-46EE-8DF8-641DE37DAC04}"/>
                </c:ext>
              </c:extLst>
            </c:dLbl>
            <c:dLbl>
              <c:idx val="1"/>
              <c:delete val="1"/>
              <c:extLst>
                <c:ext xmlns:c15="http://schemas.microsoft.com/office/drawing/2012/chart" uri="{CE6537A1-D6FC-4f65-9D91-7224C49458BB}"/>
                <c:ext xmlns:c16="http://schemas.microsoft.com/office/drawing/2014/chart" uri="{C3380CC4-5D6E-409C-BE32-E72D297353CC}">
                  <c16:uniqueId val="{00000001-90C8-46EE-8DF8-641DE37DAC04}"/>
                </c:ext>
              </c:extLst>
            </c:dLbl>
            <c:dLbl>
              <c:idx val="2"/>
              <c:layout>
                <c:manualLayout>
                  <c:x val="1.3484835787354772E-3"/>
                  <c:y val="4.9845394382453882E-2"/>
                </c:manualLayout>
              </c:layout>
              <c:tx>
                <c:rich>
                  <a:bodyPr rot="0" spcFirstLastPara="1" vertOverflow="ellipsis" vert="horz" wrap="square" lIns="38100" tIns="19050" rIns="38100" bIns="19050" anchor="ctr" anchorCtr="0">
                    <a:noAutofit/>
                  </a:bodyPr>
                  <a:lstStyle/>
                  <a:p>
                    <a:pPr algn="l">
                      <a:defRPr sz="1200" b="1" i="0" u="none" strike="noStrike" kern="1200" baseline="0">
                        <a:solidFill>
                          <a:schemeClr val="bg1"/>
                        </a:solidFill>
                        <a:latin typeface="+mn-lt"/>
                        <a:ea typeface="+mn-ea"/>
                        <a:cs typeface="Segoe UI" panose="020B0502040204020203" pitchFamily="34" charset="0"/>
                      </a:defRPr>
                    </a:pPr>
                    <a:r>
                      <a:rPr lang="en-US" sz="1400" b="1">
                        <a:solidFill>
                          <a:schemeClr val="bg1"/>
                        </a:solidFill>
                        <a:latin typeface="+mj-lt"/>
                        <a:cs typeface="Segoe UI" panose="020B0502040204020203" pitchFamily="34" charset="0"/>
                      </a:rPr>
                      <a:t>On-premises</a:t>
                    </a:r>
                    <a:r>
                      <a:rPr lang="en-US" sz="1400" b="1" baseline="0">
                        <a:solidFill>
                          <a:schemeClr val="bg1"/>
                        </a:solidFill>
                        <a:latin typeface="+mj-lt"/>
                        <a:cs typeface="Segoe UI" panose="020B0502040204020203" pitchFamily="34" charset="0"/>
                      </a:rPr>
                      <a:t> o</a:t>
                    </a:r>
                    <a:r>
                      <a:rPr lang="en-US" sz="1400" b="1">
                        <a:solidFill>
                          <a:schemeClr val="bg1"/>
                        </a:solidFill>
                        <a:latin typeface="+mj-lt"/>
                        <a:cs typeface="Segoe UI" panose="020B0502040204020203" pitchFamily="34" charset="0"/>
                      </a:rPr>
                      <a:t>perating costs</a:t>
                    </a:r>
                  </a:p>
                  <a:p>
                    <a:pPr algn="l">
                      <a:defRPr sz="1200" b="1">
                        <a:solidFill>
                          <a:schemeClr val="bg1"/>
                        </a:solidFill>
                        <a:latin typeface="+mn-lt"/>
                        <a:cs typeface="Segoe UI" panose="020B0502040204020203" pitchFamily="34" charset="0"/>
                      </a:defRPr>
                    </a:pPr>
                    <a:r>
                      <a:rPr lang="en-US" sz="1200" b="0">
                        <a:solidFill>
                          <a:schemeClr val="bg1"/>
                        </a:solidFill>
                        <a:latin typeface="+mn-lt"/>
                        <a:cs typeface="Segoe UI" panose="020B0502040204020203" pitchFamily="34" charset="0"/>
                      </a:rPr>
                      <a:t>(server depreciation, data</a:t>
                    </a:r>
                    <a:r>
                      <a:rPr lang="en-US" sz="1200" b="0" baseline="0">
                        <a:solidFill>
                          <a:schemeClr val="bg1"/>
                        </a:solidFill>
                        <a:latin typeface="+mn-lt"/>
                        <a:cs typeface="Segoe UI" panose="020B0502040204020203" pitchFamily="34" charset="0"/>
                      </a:rPr>
                      <a:t>center costs, licenses, management, etc.)</a:t>
                    </a:r>
                    <a:r>
                      <a:rPr lang="en-US" sz="1200" b="0">
                        <a:solidFill>
                          <a:schemeClr val="bg1"/>
                        </a:solidFill>
                        <a:latin typeface="+mn-lt"/>
                        <a:cs typeface="Segoe UI" panose="020B0502040204020203" pitchFamily="34" charset="0"/>
                      </a:rPr>
                      <a:t> </a:t>
                    </a:r>
                  </a:p>
                </c:rich>
              </c:tx>
              <c:spPr>
                <a:noFill/>
                <a:ln>
                  <a:noFill/>
                </a:ln>
                <a:effectLst/>
              </c:spPr>
              <c:txPr>
                <a:bodyPr rot="0" spcFirstLastPara="1" vertOverflow="ellipsis" vert="horz" wrap="square" lIns="38100" tIns="19050" rIns="38100" bIns="19050" anchor="ctr" anchorCtr="0">
                  <a:noAutofit/>
                </a:bodyPr>
                <a:lstStyle/>
                <a:p>
                  <a:pPr algn="l">
                    <a:defRPr sz="1200" b="1" i="0" u="none" strike="noStrike" kern="1200" baseline="0">
                      <a:solidFill>
                        <a:schemeClr val="bg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4965471408015258"/>
                      <c:h val="0.27934748979082458"/>
                    </c:manualLayout>
                  </c15:layout>
                  <c15:showDataLabelsRange val="0"/>
                </c:ext>
                <c:ext xmlns:c16="http://schemas.microsoft.com/office/drawing/2014/chart" uri="{C3380CC4-5D6E-409C-BE32-E72D297353CC}">
                  <c16:uniqueId val="{00000002-90C8-46EE-8DF8-641DE37DAC04}"/>
                </c:ext>
              </c:extLst>
            </c:dLbl>
            <c:dLbl>
              <c:idx val="3"/>
              <c:delete val="1"/>
              <c:extLst>
                <c:ext xmlns:c15="http://schemas.microsoft.com/office/drawing/2012/chart" uri="{CE6537A1-D6FC-4f65-9D91-7224C49458BB}"/>
                <c:ext xmlns:c16="http://schemas.microsoft.com/office/drawing/2014/chart" uri="{C3380CC4-5D6E-409C-BE32-E72D297353CC}">
                  <c16:uniqueId val="{00000003-90C8-46EE-8DF8-641DE37DAC04}"/>
                </c:ext>
              </c:extLst>
            </c:dLbl>
            <c:dLbl>
              <c:idx val="4"/>
              <c:delete val="1"/>
              <c:extLst>
                <c:ext xmlns:c15="http://schemas.microsoft.com/office/drawing/2012/chart" uri="{CE6537A1-D6FC-4f65-9D91-7224C49458BB}"/>
                <c:ext xmlns:c16="http://schemas.microsoft.com/office/drawing/2014/chart" uri="{C3380CC4-5D6E-409C-BE32-E72D297353CC}">
                  <c16:uniqueId val="{00000004-90C8-46EE-8DF8-641DE37DAC04}"/>
                </c:ext>
              </c:extLst>
            </c:dLbl>
            <c:dLbl>
              <c:idx val="5"/>
              <c:delete val="1"/>
              <c:extLst>
                <c:ext xmlns:c15="http://schemas.microsoft.com/office/drawing/2012/chart" uri="{CE6537A1-D6FC-4f65-9D91-7224C49458BB}"/>
                <c:ext xmlns:c16="http://schemas.microsoft.com/office/drawing/2014/chart" uri="{C3380CC4-5D6E-409C-BE32-E72D297353CC}">
                  <c16:uniqueId val="{00000005-90C8-46EE-8DF8-641DE37DAC04}"/>
                </c:ext>
              </c:extLst>
            </c:dLbl>
            <c:dLbl>
              <c:idx val="6"/>
              <c:delete val="1"/>
              <c:extLst>
                <c:ext xmlns:c15="http://schemas.microsoft.com/office/drawing/2012/chart" uri="{CE6537A1-D6FC-4f65-9D91-7224C49458BB}"/>
                <c:ext xmlns:c16="http://schemas.microsoft.com/office/drawing/2014/chart" uri="{C3380CC4-5D6E-409C-BE32-E72D297353CC}">
                  <c16:uniqueId val="{00000006-90C8-46EE-8DF8-641DE37DAC04}"/>
                </c:ext>
              </c:extLst>
            </c:dLbl>
            <c:dLbl>
              <c:idx val="7"/>
              <c:delete val="1"/>
              <c:extLst>
                <c:ext xmlns:c15="http://schemas.microsoft.com/office/drawing/2012/chart" uri="{CE6537A1-D6FC-4f65-9D91-7224C49458BB}"/>
                <c:ext xmlns:c16="http://schemas.microsoft.com/office/drawing/2014/chart" uri="{C3380CC4-5D6E-409C-BE32-E72D297353CC}">
                  <c16:uniqueId val="{00000007-90C8-46EE-8DF8-641DE37DAC04}"/>
                </c:ext>
              </c:extLst>
            </c:dLbl>
            <c:dLbl>
              <c:idx val="8"/>
              <c:delete val="1"/>
              <c:extLst>
                <c:ext xmlns:c15="http://schemas.microsoft.com/office/drawing/2012/chart" uri="{CE6537A1-D6FC-4f65-9D91-7224C49458BB}"/>
                <c:ext xmlns:c16="http://schemas.microsoft.com/office/drawing/2014/chart" uri="{C3380CC4-5D6E-409C-BE32-E72D297353CC}">
                  <c16:uniqueId val="{00000008-90C8-46EE-8DF8-641DE37DAC04}"/>
                </c:ext>
              </c:extLst>
            </c:dLbl>
            <c:dLbl>
              <c:idx val="9"/>
              <c:delete val="1"/>
              <c:extLst>
                <c:ext xmlns:c15="http://schemas.microsoft.com/office/drawing/2012/chart" uri="{CE6537A1-D6FC-4f65-9D91-7224C49458BB}"/>
                <c:ext xmlns:c16="http://schemas.microsoft.com/office/drawing/2014/chart" uri="{C3380CC4-5D6E-409C-BE32-E72D297353CC}">
                  <c16:uniqueId val="{00000009-90C8-46EE-8DF8-641DE37DAC04}"/>
                </c:ext>
              </c:extLst>
            </c:dLbl>
            <c:dLbl>
              <c:idx val="10"/>
              <c:delete val="1"/>
              <c:extLst>
                <c:ext xmlns:c15="http://schemas.microsoft.com/office/drawing/2012/chart" uri="{CE6537A1-D6FC-4f65-9D91-7224C49458BB}"/>
                <c:ext xmlns:c16="http://schemas.microsoft.com/office/drawing/2014/chart" uri="{C3380CC4-5D6E-409C-BE32-E72D297353CC}">
                  <c16:uniqueId val="{0000000A-90C8-46EE-8DF8-641DE37DAC04}"/>
                </c:ext>
              </c:extLst>
            </c:dLbl>
            <c:spPr>
              <a:noFill/>
              <a:ln>
                <a:noFill/>
              </a:ln>
              <a:effectLst/>
            </c:spPr>
            <c:txPr>
              <a:bodyPr rot="0" spcFirstLastPara="1" vertOverflow="ellipsis" vert="horz" wrap="square" lIns="38100" tIns="19050" rIns="38100" bIns="19050" anchor="ctr" anchorCtr="0">
                <a:spAutoFit/>
              </a:bodyPr>
              <a:lstStyle/>
              <a:p>
                <a:pPr algn="l">
                  <a:defRPr sz="1200" b="1" i="0" u="none" strike="noStrike" kern="1200" baseline="0">
                    <a:solidFill>
                      <a:schemeClr val="bg1"/>
                    </a:solidFill>
                    <a:latin typeface="+mn-lt"/>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90C8-46EE-8DF8-641DE37DAC04}"/>
            </c:ext>
          </c:extLst>
        </c:ser>
        <c:ser>
          <c:idx val="6"/>
          <c:order val="2"/>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0C-90C8-46EE-8DF8-641DE37DAC04}"/>
            </c:ext>
          </c:extLst>
        </c:ser>
        <c:dLbls>
          <c:showLegendKey val="0"/>
          <c:showVal val="0"/>
          <c:showCatName val="0"/>
          <c:showSerName val="0"/>
          <c:showPercent val="0"/>
          <c:showBubbleSize val="0"/>
        </c:dLbls>
        <c:axId val="1595883920"/>
        <c:axId val="1244584095"/>
      </c:areaChart>
      <c:lineChart>
        <c:grouping val="standard"/>
        <c:varyColors val="0"/>
        <c:ser>
          <c:idx val="3"/>
          <c:order val="1"/>
          <c:tx>
            <c:strRef>
              <c:f>'Business Case'!$B$87</c:f>
              <c:strCache>
                <c:ptCount val="1"/>
                <c:pt idx="0">
                  <c:v>Azure Case P&amp;L</c:v>
                </c:pt>
              </c:strCache>
            </c:strRef>
          </c:tx>
          <c:spPr>
            <a:ln w="28575" cap="rnd">
              <a:noFill/>
              <a:prstDash val="dash"/>
              <a:round/>
            </a:ln>
            <a:effectLst/>
          </c:spPr>
          <c:marker>
            <c:symbol val="none"/>
          </c:marker>
          <c:cat>
            <c:numRef>
              <c:f>'[23]Output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95704801.185933873</c:v>
                </c:pt>
                <c:pt idx="2">
                  <c:v>111520439.6026697</c:v>
                </c:pt>
                <c:pt idx="3">
                  <c:v>110574403.72706634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0D-90C8-46EE-8DF8-641DE37DAC04}"/>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3C3C41"/>
                </a:solidFill>
                <a:latin typeface="+mj-lt"/>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132679790609269E-3"/>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BDCE-4F61-A576-FF475597D141}"/>
            </c:ext>
          </c:extLst>
        </c:ser>
        <c:ser>
          <c:idx val="2"/>
          <c:order val="1"/>
          <c:tx>
            <c:strRef>
              <c:f>'Business Case'!$B$82</c:f>
              <c:strCache>
                <c:ptCount val="1"/>
                <c:pt idx="0">
                  <c:v>Azure costs</c:v>
                </c:pt>
              </c:strCache>
            </c:strRef>
          </c:tx>
          <c:spPr>
            <a:solidFill>
              <a:schemeClr val="accent5">
                <a:lumMod val="60000"/>
                <a:lumOff val="4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BDCE-4F61-A576-FF475597D141}"/>
                </c:ext>
              </c:extLst>
            </c:dLbl>
            <c:dLbl>
              <c:idx val="1"/>
              <c:delete val="1"/>
              <c:extLst>
                <c:ext xmlns:c15="http://schemas.microsoft.com/office/drawing/2012/chart" uri="{CE6537A1-D6FC-4f65-9D91-7224C49458BB}"/>
                <c:ext xmlns:c16="http://schemas.microsoft.com/office/drawing/2014/chart" uri="{C3380CC4-5D6E-409C-BE32-E72D297353CC}">
                  <c16:uniqueId val="{0000000D-BDCE-4F61-A576-FF475597D141}"/>
                </c:ext>
              </c:extLst>
            </c:dLbl>
            <c:dLbl>
              <c:idx val="2"/>
              <c:delete val="1"/>
              <c:extLst>
                <c:ext xmlns:c15="http://schemas.microsoft.com/office/drawing/2012/chart" uri="{CE6537A1-D6FC-4f65-9D91-7224C49458BB}"/>
                <c:ext xmlns:c16="http://schemas.microsoft.com/office/drawing/2014/chart" uri="{C3380CC4-5D6E-409C-BE32-E72D297353CC}">
                  <c16:uniqueId val="{0000000E-BDCE-4F61-A576-FF475597D141}"/>
                </c:ext>
              </c:extLst>
            </c:dLbl>
            <c:dLbl>
              <c:idx val="3"/>
              <c:delete val="1"/>
              <c:extLst>
                <c:ext xmlns:c15="http://schemas.microsoft.com/office/drawing/2012/chart" uri="{CE6537A1-D6FC-4f65-9D91-7224C49458BB}"/>
                <c:ext xmlns:c16="http://schemas.microsoft.com/office/drawing/2014/chart" uri="{C3380CC4-5D6E-409C-BE32-E72D297353CC}">
                  <c16:uniqueId val="{0000000F-BDCE-4F61-A576-FF475597D141}"/>
                </c:ext>
              </c:extLst>
            </c:dLbl>
            <c:dLbl>
              <c:idx val="4"/>
              <c:delete val="1"/>
              <c:extLst>
                <c:ext xmlns:c15="http://schemas.microsoft.com/office/drawing/2012/chart" uri="{CE6537A1-D6FC-4f65-9D91-7224C49458BB}"/>
                <c:ext xmlns:c16="http://schemas.microsoft.com/office/drawing/2014/chart" uri="{C3380CC4-5D6E-409C-BE32-E72D297353CC}">
                  <c16:uniqueId val="{00000010-BDCE-4F61-A576-FF475597D141}"/>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BDCE-4F61-A576-FF475597D141}"/>
                </c:ext>
              </c:extLst>
            </c:dLbl>
            <c:dLbl>
              <c:idx val="6"/>
              <c:delete val="1"/>
              <c:extLst>
                <c:ext xmlns:c15="http://schemas.microsoft.com/office/drawing/2012/chart" uri="{CE6537A1-D6FC-4f65-9D91-7224C49458BB}"/>
                <c:ext xmlns:c16="http://schemas.microsoft.com/office/drawing/2014/chart" uri="{C3380CC4-5D6E-409C-BE32-E72D297353CC}">
                  <c16:uniqueId val="{00000012-BDCE-4F61-A576-FF475597D141}"/>
                </c:ext>
              </c:extLst>
            </c:dLbl>
            <c:dLbl>
              <c:idx val="7"/>
              <c:delete val="1"/>
              <c:extLst>
                <c:ext xmlns:c15="http://schemas.microsoft.com/office/drawing/2012/chart" uri="{CE6537A1-D6FC-4f65-9D91-7224C49458BB}"/>
                <c:ext xmlns:c16="http://schemas.microsoft.com/office/drawing/2014/chart" uri="{C3380CC4-5D6E-409C-BE32-E72D297353CC}">
                  <c16:uniqueId val="{00000013-BDCE-4F61-A576-FF475597D141}"/>
                </c:ext>
              </c:extLst>
            </c:dLbl>
            <c:dLbl>
              <c:idx val="8"/>
              <c:delete val="1"/>
              <c:extLst>
                <c:ext xmlns:c15="http://schemas.microsoft.com/office/drawing/2012/chart" uri="{CE6537A1-D6FC-4f65-9D91-7224C49458BB}"/>
                <c:ext xmlns:c16="http://schemas.microsoft.com/office/drawing/2014/chart" uri="{C3380CC4-5D6E-409C-BE32-E72D297353CC}">
                  <c16:uniqueId val="{00000014-BDCE-4F61-A576-FF475597D141}"/>
                </c:ext>
              </c:extLst>
            </c:dLbl>
            <c:dLbl>
              <c:idx val="9"/>
              <c:delete val="1"/>
              <c:extLst>
                <c:ext xmlns:c15="http://schemas.microsoft.com/office/drawing/2012/chart" uri="{CE6537A1-D6FC-4f65-9D91-7224C49458BB}"/>
                <c:ext xmlns:c16="http://schemas.microsoft.com/office/drawing/2014/chart" uri="{C3380CC4-5D6E-409C-BE32-E72D297353CC}">
                  <c16:uniqueId val="{00000015-BDCE-4F61-A576-FF475597D141}"/>
                </c:ext>
              </c:extLst>
            </c:dLbl>
            <c:dLbl>
              <c:idx val="10"/>
              <c:delete val="1"/>
              <c:extLst>
                <c:ext xmlns:c15="http://schemas.microsoft.com/office/drawing/2012/chart" uri="{CE6537A1-D6FC-4f65-9D91-7224C49458BB}"/>
                <c:ext xmlns:c16="http://schemas.microsoft.com/office/drawing/2014/chart" uri="{C3380CC4-5D6E-409C-BE32-E72D297353CC}">
                  <c16:uniqueId val="{00000016-BDCE-4F61-A576-FF475597D14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BDCE-4F61-A576-FF475597D141}"/>
            </c:ext>
          </c:extLst>
        </c:ser>
        <c:ser>
          <c:idx val="0"/>
          <c:order val="2"/>
          <c:tx>
            <c:strRef>
              <c:f>'Business Case'!$B$83</c:f>
              <c:strCache>
                <c:ptCount val="1"/>
                <c:pt idx="0">
                  <c:v>Migration</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BDCE-4F61-A576-FF475597D141}"/>
                </c:ext>
              </c:extLst>
            </c:dLbl>
            <c:dLbl>
              <c:idx val="1"/>
              <c:delete val="1"/>
              <c:extLst>
                <c:ext xmlns:c15="http://schemas.microsoft.com/office/drawing/2012/chart" uri="{CE6537A1-D6FC-4f65-9D91-7224C49458BB}"/>
                <c:ext xmlns:c16="http://schemas.microsoft.com/office/drawing/2014/chart" uri="{C3380CC4-5D6E-409C-BE32-E72D297353CC}">
                  <c16:uniqueId val="{00000019-BDCE-4F61-A576-FF475597D141}"/>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600" b="1"/>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BDCE-4F61-A576-FF475597D141}"/>
                </c:ext>
              </c:extLst>
            </c:dLbl>
            <c:dLbl>
              <c:idx val="3"/>
              <c:delete val="1"/>
              <c:extLst>
                <c:ext xmlns:c15="http://schemas.microsoft.com/office/drawing/2012/chart" uri="{CE6537A1-D6FC-4f65-9D91-7224C49458BB}"/>
                <c:ext xmlns:c16="http://schemas.microsoft.com/office/drawing/2014/chart" uri="{C3380CC4-5D6E-409C-BE32-E72D297353CC}">
                  <c16:uniqueId val="{0000001B-BDCE-4F61-A576-FF475597D141}"/>
                </c:ext>
              </c:extLst>
            </c:dLbl>
            <c:dLbl>
              <c:idx val="4"/>
              <c:delete val="1"/>
              <c:extLst>
                <c:ext xmlns:c15="http://schemas.microsoft.com/office/drawing/2012/chart" uri="{CE6537A1-D6FC-4f65-9D91-7224C49458BB}"/>
                <c:ext xmlns:c16="http://schemas.microsoft.com/office/drawing/2014/chart" uri="{C3380CC4-5D6E-409C-BE32-E72D297353CC}">
                  <c16:uniqueId val="{0000001C-BDCE-4F61-A576-FF475597D141}"/>
                </c:ext>
              </c:extLst>
            </c:dLbl>
            <c:dLbl>
              <c:idx val="5"/>
              <c:delete val="1"/>
              <c:extLst>
                <c:ext xmlns:c15="http://schemas.microsoft.com/office/drawing/2012/chart" uri="{CE6537A1-D6FC-4f65-9D91-7224C49458BB}"/>
                <c:ext xmlns:c16="http://schemas.microsoft.com/office/drawing/2014/chart" uri="{C3380CC4-5D6E-409C-BE32-E72D297353CC}">
                  <c16:uniqueId val="{0000001D-BDCE-4F61-A576-FF475597D141}"/>
                </c:ext>
              </c:extLst>
            </c:dLbl>
            <c:dLbl>
              <c:idx val="6"/>
              <c:delete val="1"/>
              <c:extLst>
                <c:ext xmlns:c15="http://schemas.microsoft.com/office/drawing/2012/chart" uri="{CE6537A1-D6FC-4f65-9D91-7224C49458BB}"/>
                <c:ext xmlns:c16="http://schemas.microsoft.com/office/drawing/2014/chart" uri="{C3380CC4-5D6E-409C-BE32-E72D297353CC}">
                  <c16:uniqueId val="{0000001E-BDCE-4F61-A576-FF475597D141}"/>
                </c:ext>
              </c:extLst>
            </c:dLbl>
            <c:dLbl>
              <c:idx val="7"/>
              <c:delete val="1"/>
              <c:extLst>
                <c:ext xmlns:c15="http://schemas.microsoft.com/office/drawing/2012/chart" uri="{CE6537A1-D6FC-4f65-9D91-7224C49458BB}"/>
                <c:ext xmlns:c16="http://schemas.microsoft.com/office/drawing/2014/chart" uri="{C3380CC4-5D6E-409C-BE32-E72D297353CC}">
                  <c16:uniqueId val="{0000001F-BDCE-4F61-A576-FF475597D141}"/>
                </c:ext>
              </c:extLst>
            </c:dLbl>
            <c:dLbl>
              <c:idx val="8"/>
              <c:delete val="1"/>
              <c:extLst>
                <c:ext xmlns:c15="http://schemas.microsoft.com/office/drawing/2012/chart" uri="{CE6537A1-D6FC-4f65-9D91-7224C49458BB}"/>
                <c:ext xmlns:c16="http://schemas.microsoft.com/office/drawing/2014/chart" uri="{C3380CC4-5D6E-409C-BE32-E72D297353CC}">
                  <c16:uniqueId val="{00000020-BDCE-4F61-A576-FF475597D141}"/>
                </c:ext>
              </c:extLst>
            </c:dLbl>
            <c:dLbl>
              <c:idx val="9"/>
              <c:delete val="1"/>
              <c:extLst>
                <c:ext xmlns:c15="http://schemas.microsoft.com/office/drawing/2012/chart" uri="{CE6537A1-D6FC-4f65-9D91-7224C49458BB}"/>
                <c:ext xmlns:c16="http://schemas.microsoft.com/office/drawing/2014/chart" uri="{C3380CC4-5D6E-409C-BE32-E72D297353CC}">
                  <c16:uniqueId val="{00000021-BDCE-4F61-A576-FF475597D141}"/>
                </c:ext>
              </c:extLst>
            </c:dLbl>
            <c:dLbl>
              <c:idx val="10"/>
              <c:delete val="1"/>
              <c:extLst>
                <c:ext xmlns:c15="http://schemas.microsoft.com/office/drawing/2012/chart" uri="{CE6537A1-D6FC-4f65-9D91-7224C49458BB}"/>
                <c:ext xmlns:c16="http://schemas.microsoft.com/office/drawing/2014/chart" uri="{C3380CC4-5D6E-409C-BE32-E72D297353CC}">
                  <c16:uniqueId val="{00000022-BDCE-4F61-A576-FF475597D14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BDCE-4F61-A576-FF475597D141}"/>
            </c:ext>
          </c:extLst>
        </c:ser>
        <c:ser>
          <c:idx val="5"/>
          <c:order val="5"/>
          <c:tx>
            <c:strRef>
              <c:f>'Business Case'!$B$84</c:f>
              <c:strCache>
                <c:ptCount val="1"/>
                <c:pt idx="0">
                  <c:v>Microsoft Investments</c:v>
                </c:pt>
              </c:strCache>
            </c:strRef>
          </c:tx>
          <c:spPr>
            <a:pattFill prst="ltUpDiag">
              <a:fgClr>
                <a:schemeClr val="accent1"/>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24-BDCE-4F61-A576-FF475597D141}"/>
                </c:ext>
              </c:extLst>
            </c:dLbl>
            <c:dLbl>
              <c:idx val="1"/>
              <c:delete val="1"/>
              <c:extLst>
                <c:ext xmlns:c15="http://schemas.microsoft.com/office/drawing/2012/chart" uri="{CE6537A1-D6FC-4f65-9D91-7224C49458BB}"/>
                <c:ext xmlns:c16="http://schemas.microsoft.com/office/drawing/2014/chart" uri="{C3380CC4-5D6E-409C-BE32-E72D297353CC}">
                  <c16:uniqueId val="{00000025-BDCE-4F61-A576-FF475597D141}"/>
                </c:ext>
              </c:extLst>
            </c:dLbl>
            <c:dLbl>
              <c:idx val="2"/>
              <c:delete val="1"/>
              <c:extLst>
                <c:ext xmlns:c15="http://schemas.microsoft.com/office/drawing/2012/chart" uri="{CE6537A1-D6FC-4f65-9D91-7224C49458BB}"/>
                <c:ext xmlns:c16="http://schemas.microsoft.com/office/drawing/2014/chart" uri="{C3380CC4-5D6E-409C-BE32-E72D297353CC}">
                  <c16:uniqueId val="{00000026-BDCE-4F61-A576-FF475597D141}"/>
                </c:ext>
              </c:extLst>
            </c:dLbl>
            <c:dLbl>
              <c:idx val="3"/>
              <c:layout>
                <c:manualLayout>
                  <c:x val="-8.1770755537138775E-3"/>
                  <c:y val="-5.2749615460378811E-2"/>
                </c:manualLayout>
              </c:layout>
              <c:tx>
                <c:rich>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r>
                      <a:rPr lang="en-US" sz="1400" b="1">
                        <a:solidFill>
                          <a:srgbClr val="00B050"/>
                        </a:solidFill>
                      </a:rPr>
                      <a:t>Microsoft Investments</a:t>
                    </a:r>
                  </a:p>
                </c:rich>
              </c:tx>
              <c:spPr>
                <a:noFill/>
                <a:ln>
                  <a:noFill/>
                </a:ln>
                <a:effectLst/>
              </c:spPr>
              <c:txPr>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397943668040812"/>
                      <c:h val="0.11691052276432645"/>
                    </c:manualLayout>
                  </c15:layout>
                  <c15:showDataLabelsRange val="0"/>
                </c:ext>
                <c:ext xmlns:c16="http://schemas.microsoft.com/office/drawing/2014/chart" uri="{C3380CC4-5D6E-409C-BE32-E72D297353CC}">
                  <c16:uniqueId val="{00000027-BDCE-4F61-A576-FF475597D141}"/>
                </c:ext>
              </c:extLst>
            </c:dLbl>
            <c:dLbl>
              <c:idx val="4"/>
              <c:delete val="1"/>
              <c:extLst>
                <c:ext xmlns:c15="http://schemas.microsoft.com/office/drawing/2012/chart" uri="{CE6537A1-D6FC-4f65-9D91-7224C49458BB}"/>
                <c:ext xmlns:c16="http://schemas.microsoft.com/office/drawing/2014/chart" uri="{C3380CC4-5D6E-409C-BE32-E72D297353CC}">
                  <c16:uniqueId val="{00000028-BDCE-4F61-A576-FF475597D141}"/>
                </c:ext>
              </c:extLst>
            </c:dLbl>
            <c:dLbl>
              <c:idx val="5"/>
              <c:delete val="1"/>
              <c:extLst>
                <c:ext xmlns:c15="http://schemas.microsoft.com/office/drawing/2012/chart" uri="{CE6537A1-D6FC-4f65-9D91-7224C49458BB}"/>
                <c:ext xmlns:c16="http://schemas.microsoft.com/office/drawing/2014/chart" uri="{C3380CC4-5D6E-409C-BE32-E72D297353CC}">
                  <c16:uniqueId val="{00000029-BDCE-4F61-A576-FF475597D141}"/>
                </c:ext>
              </c:extLst>
            </c:dLbl>
            <c:dLbl>
              <c:idx val="6"/>
              <c:delete val="1"/>
              <c:extLst>
                <c:ext xmlns:c15="http://schemas.microsoft.com/office/drawing/2012/chart" uri="{CE6537A1-D6FC-4f65-9D91-7224C49458BB}"/>
                <c:ext xmlns:c16="http://schemas.microsoft.com/office/drawing/2014/chart" uri="{C3380CC4-5D6E-409C-BE32-E72D297353CC}">
                  <c16:uniqueId val="{0000002A-BDCE-4F61-A576-FF475597D141}"/>
                </c:ext>
              </c:extLst>
            </c:dLbl>
            <c:dLbl>
              <c:idx val="7"/>
              <c:delete val="1"/>
              <c:extLst>
                <c:ext xmlns:c15="http://schemas.microsoft.com/office/drawing/2012/chart" uri="{CE6537A1-D6FC-4f65-9D91-7224C49458BB}"/>
                <c:ext xmlns:c16="http://schemas.microsoft.com/office/drawing/2014/chart" uri="{C3380CC4-5D6E-409C-BE32-E72D297353CC}">
                  <c16:uniqueId val="{0000002B-BDCE-4F61-A576-FF475597D141}"/>
                </c:ext>
              </c:extLst>
            </c:dLbl>
            <c:dLbl>
              <c:idx val="8"/>
              <c:delete val="1"/>
              <c:extLst>
                <c:ext xmlns:c15="http://schemas.microsoft.com/office/drawing/2012/chart" uri="{CE6537A1-D6FC-4f65-9D91-7224C49458BB}"/>
                <c:ext xmlns:c16="http://schemas.microsoft.com/office/drawing/2014/chart" uri="{C3380CC4-5D6E-409C-BE32-E72D297353CC}">
                  <c16:uniqueId val="{0000002C-BDCE-4F61-A576-FF475597D141}"/>
                </c:ext>
              </c:extLst>
            </c:dLbl>
            <c:dLbl>
              <c:idx val="9"/>
              <c:delete val="1"/>
              <c:extLst>
                <c:ext xmlns:c15="http://schemas.microsoft.com/office/drawing/2012/chart" uri="{CE6537A1-D6FC-4f65-9D91-7224C49458BB}"/>
                <c:ext xmlns:c16="http://schemas.microsoft.com/office/drawing/2014/chart" uri="{C3380CC4-5D6E-409C-BE32-E72D297353CC}">
                  <c16:uniqueId val="{0000002D-BDCE-4F61-A576-FF475597D141}"/>
                </c:ext>
              </c:extLst>
            </c:dLbl>
            <c:dLbl>
              <c:idx val="10"/>
              <c:delete val="1"/>
              <c:extLst>
                <c:ext xmlns:c15="http://schemas.microsoft.com/office/drawing/2012/chart" uri="{CE6537A1-D6FC-4f65-9D91-7224C49458BB}"/>
                <c:ext xmlns:c16="http://schemas.microsoft.com/office/drawing/2014/chart" uri="{C3380CC4-5D6E-409C-BE32-E72D297353CC}">
                  <c16:uniqueId val="{0000002E-BDCE-4F61-A576-FF475597D141}"/>
                </c:ext>
              </c:extLst>
            </c:dLbl>
            <c:spPr>
              <a:noFill/>
              <a:ln>
                <a:noFill/>
              </a:ln>
              <a:effectLst/>
            </c:spPr>
            <c:txPr>
              <a:bodyPr rot="0" spcFirstLastPara="1" vertOverflow="ellipsis" vert="horz" wrap="square" lIns="38100" tIns="19050" rIns="38100" bIns="19050" anchor="ctr" anchorCtr="0">
                <a:spAutoFit/>
              </a:bodyPr>
              <a:lstStyle/>
              <a:p>
                <a:pPr algn="l">
                  <a:defRPr sz="1400" b="0"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Case'!$C$84:$M$84</c:f>
              <c:numCache>
                <c:formatCode>"$"#,##0,,"M"_);\("$"#,##0,,"M"\)</c:formatCode>
                <c:ptCount val="11"/>
                <c:pt idx="1">
                  <c:v>-7500000</c:v>
                </c:pt>
                <c:pt idx="2">
                  <c:v>-4950000</c:v>
                </c:pt>
                <c:pt idx="3">
                  <c:v>-2550000</c:v>
                </c:pt>
                <c:pt idx="4">
                  <c:v>0</c:v>
                </c:pt>
                <c:pt idx="5">
                  <c:v>0</c:v>
                </c:pt>
              </c:numCache>
            </c:numRef>
          </c:val>
          <c:extLst>
            <c:ext xmlns:c16="http://schemas.microsoft.com/office/drawing/2014/chart" uri="{C3380CC4-5D6E-409C-BE32-E72D297353CC}">
              <c16:uniqueId val="{0000002F-BDCE-4F61-A576-FF475597D141}"/>
            </c:ext>
          </c:extLst>
        </c:ser>
        <c:ser>
          <c:idx val="6"/>
          <c:order val="6"/>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BDCE-4F61-A576-FF475597D141}"/>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solidFill>
                <a:srgbClr val="0070C0"/>
              </a:solidFill>
              <a:prstDash val="dash"/>
              <a:round/>
            </a:ln>
            <a:effectLst/>
          </c:spPr>
          <c:marker>
            <c:symbol val="none"/>
          </c:marker>
          <c:dLbls>
            <c:dLbl>
              <c:idx val="8"/>
              <c:layout>
                <c:manualLayout>
                  <c:x val="-5.308511069353232E-2"/>
                  <c:y val="-0.10552902716171185"/>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9292838273116815"/>
                      <c:h val="0.15341262530753283"/>
                    </c:manualLayout>
                  </c15:layout>
                  <c15:dlblFieldTable>
                    <c15:dlblFTEntry>
                      <c15:txfldGUID>{912DE705-9972-417B-B58A-BBDB1E1DD614}</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1-BDCE-4F61-A576-FF475597D141}"/>
                </c:ext>
              </c:extLst>
            </c:dLbl>
            <c:dLbl>
              <c:idx val="9"/>
              <c:layout>
                <c:manualLayout>
                  <c:x val="-5.0305070069060646E-2"/>
                  <c:y val="0.12718307438903256"/>
                </c:manualLayout>
              </c:layout>
              <c:tx>
                <c:rich>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r>
                      <a:rPr lang="en-US" sz="1400">
                        <a:solidFill>
                          <a:srgbClr val="327CC0"/>
                        </a:solidFill>
                      </a:rPr>
                      <a:t>Azure</a:t>
                    </a:r>
                    <a:r>
                      <a:rPr lang="en-US" sz="1400" baseline="0">
                        <a:solidFill>
                          <a:srgbClr val="327CC0"/>
                        </a:solidFill>
                      </a:rPr>
                      <a:t> Case</a:t>
                    </a:r>
                    <a:endParaRPr lang="en-US" sz="1400">
                      <a:solidFill>
                        <a:srgbClr val="327CC0"/>
                      </a:solidFill>
                    </a:endParaRPr>
                  </a:p>
                </c:rich>
              </c:tx>
              <c:spPr>
                <a:noFill/>
                <a:ln>
                  <a:solidFill>
                    <a:srgbClr val="327CC0"/>
                  </a:solidFill>
                </a:ln>
                <a:effectLst/>
              </c:spPr>
              <c:txPr>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7152688533233845"/>
                      <c:h val="0.12477105747348038"/>
                    </c:manualLayout>
                  </c15:layout>
                  <c15:showDataLabelsRange val="0"/>
                </c:ext>
                <c:ext xmlns:c16="http://schemas.microsoft.com/office/drawing/2014/chart" uri="{C3380CC4-5D6E-409C-BE32-E72D297353CC}">
                  <c16:uniqueId val="{00000032-BDCE-4F61-A576-FF475597D141}"/>
                </c:ext>
              </c:extLst>
            </c:dLbl>
            <c:dLbl>
              <c:idx val="10"/>
              <c:layout>
                <c:manualLayout>
                  <c:x val="-0.24551697033171807"/>
                  <c:y val="4.2581781323789987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BDCE-4F61-A576-FF475597D141}"/>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98704801.185933873</c:v>
                </c:pt>
                <c:pt idx="2">
                  <c:v>111070439.6026697</c:v>
                </c:pt>
                <c:pt idx="3">
                  <c:v>108024403.72706634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BDCE-4F61-A576-FF475597D141}"/>
            </c:ext>
          </c:extLst>
        </c:ser>
        <c:ser>
          <c:idx val="4"/>
          <c:order val="4"/>
          <c:tx>
            <c:strRef>
              <c:f>'Business Case'!$B$72</c:f>
              <c:strCache>
                <c:ptCount val="1"/>
                <c:pt idx="0">
                  <c:v>Status Quo P&amp;L</c:v>
                </c:pt>
              </c:strCache>
            </c:strRef>
          </c:tx>
          <c:spPr>
            <a:ln w="28575" cap="rnd">
              <a:solidFill>
                <a:srgbClr val="FF0000"/>
              </a:solidFill>
              <a:prstDash val="sysDash"/>
              <a:round/>
            </a:ln>
            <a:effectLst/>
          </c:spPr>
          <c:marker>
            <c:symbol val="none"/>
          </c:marker>
          <c:dLbls>
            <c:dLbl>
              <c:idx val="9"/>
              <c:layout>
                <c:manualLayout>
                  <c:x val="-0.10046661834900167"/>
                  <c:y val="-8.4563719529847717E-2"/>
                </c:manualLayout>
              </c:layout>
              <c:tx>
                <c:rich>
                  <a:bodyPr/>
                  <a:lstStyle/>
                  <a:p>
                    <a:r>
                      <a:rPr lang="en-US" sz="1400">
                        <a:solidFill>
                          <a:srgbClr val="FF0000"/>
                        </a:solidFill>
                      </a:rPr>
                      <a:t>Status Quo</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BDCE-4F61-A576-FF475597D141}"/>
                </c:ext>
              </c:extLst>
            </c:dLbl>
            <c:dLbl>
              <c:idx val="10"/>
              <c:layout>
                <c:manualLayout>
                  <c:x val="-0.27290279815058172"/>
                  <c:y val="-7.2355478065524739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BDCE-4F61-A576-FF475597D141}"/>
                </c:ext>
              </c:extLst>
            </c:dLbl>
            <c:spPr>
              <a:noFill/>
              <a:ln>
                <a:solidFill>
                  <a:srgbClr val="FF0000"/>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BDCE-4F61-A576-FF475597D141}"/>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73824271621922E-3"/>
          <c:y val="1.3331207648845966E-2"/>
          <c:w val="0.99433396884670988"/>
          <c:h val="0.90274276712222346"/>
        </c:manualLayout>
      </c:layout>
      <c:areaChart>
        <c:grouping val="stacked"/>
        <c:varyColors val="0"/>
        <c:ser>
          <c:idx val="1"/>
          <c:order val="0"/>
          <c:tx>
            <c:strRef>
              <c:f>'Business Case'!$B$31</c:f>
              <c:strCache>
                <c:ptCount val="1"/>
                <c:pt idx="0">
                  <c:v>Capex</c:v>
                </c:pt>
              </c:strCache>
            </c:strRef>
          </c:tx>
          <c:spPr>
            <a:solidFill>
              <a:srgbClr val="3C3B41"/>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D113-4297-9E2E-1EB3A3CAF6E8}"/>
                </c:ext>
              </c:extLst>
            </c:dLbl>
            <c:dLbl>
              <c:idx val="1"/>
              <c:layout>
                <c:manualLayout>
                  <c:x val="-2.2735657067522248E-2"/>
                  <c:y val="-1.8024426648027988E-3"/>
                </c:manualLayout>
              </c:layout>
              <c:tx>
                <c:rich>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Segoe UI" panose="020B0502040204020203" pitchFamily="34" charset="0"/>
                      </a:defRPr>
                    </a:pPr>
                    <a:r>
                      <a:rPr lang="en-US" sz="1800" b="0">
                        <a:solidFill>
                          <a:schemeClr val="bg1"/>
                        </a:solidFill>
                        <a:latin typeface="+mn-lt"/>
                        <a:cs typeface="Segoe UI" panose="020B0502040204020203" pitchFamily="34" charset="0"/>
                      </a:rPr>
                      <a:t>Capex</a:t>
                    </a:r>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113-4297-9E2E-1EB3A3CAF6E8}"/>
                </c:ext>
              </c:extLst>
            </c:dLbl>
            <c:dLbl>
              <c:idx val="2"/>
              <c:delete val="1"/>
              <c:extLst>
                <c:ext xmlns:c15="http://schemas.microsoft.com/office/drawing/2012/chart" uri="{CE6537A1-D6FC-4f65-9D91-7224C49458BB}"/>
                <c:ext xmlns:c16="http://schemas.microsoft.com/office/drawing/2014/chart" uri="{C3380CC4-5D6E-409C-BE32-E72D297353CC}">
                  <c16:uniqueId val="{00000002-D113-4297-9E2E-1EB3A3CAF6E8}"/>
                </c:ext>
              </c:extLst>
            </c:dLbl>
            <c:dLbl>
              <c:idx val="3"/>
              <c:delete val="1"/>
              <c:extLst>
                <c:ext xmlns:c15="http://schemas.microsoft.com/office/drawing/2012/chart" uri="{CE6537A1-D6FC-4f65-9D91-7224C49458BB}"/>
                <c:ext xmlns:c16="http://schemas.microsoft.com/office/drawing/2014/chart" uri="{C3380CC4-5D6E-409C-BE32-E72D297353CC}">
                  <c16:uniqueId val="{00000003-D113-4297-9E2E-1EB3A3CAF6E8}"/>
                </c:ext>
              </c:extLst>
            </c:dLbl>
            <c:dLbl>
              <c:idx val="4"/>
              <c:delete val="1"/>
              <c:extLst>
                <c:ext xmlns:c15="http://schemas.microsoft.com/office/drawing/2012/chart" uri="{CE6537A1-D6FC-4f65-9D91-7224C49458BB}"/>
                <c:ext xmlns:c16="http://schemas.microsoft.com/office/drawing/2014/chart" uri="{C3380CC4-5D6E-409C-BE32-E72D297353CC}">
                  <c16:uniqueId val="{00000004-D113-4297-9E2E-1EB3A3CAF6E8}"/>
                </c:ext>
              </c:extLst>
            </c:dLbl>
            <c:dLbl>
              <c:idx val="5"/>
              <c:delete val="1"/>
              <c:extLst>
                <c:ext xmlns:c15="http://schemas.microsoft.com/office/drawing/2012/chart" uri="{CE6537A1-D6FC-4f65-9D91-7224C49458BB}"/>
                <c:ext xmlns:c16="http://schemas.microsoft.com/office/drawing/2014/chart" uri="{C3380CC4-5D6E-409C-BE32-E72D297353CC}">
                  <c16:uniqueId val="{00000005-D113-4297-9E2E-1EB3A3CAF6E8}"/>
                </c:ext>
              </c:extLst>
            </c:dLbl>
            <c:dLbl>
              <c:idx val="6"/>
              <c:delete val="1"/>
              <c:extLst>
                <c:ext xmlns:c15="http://schemas.microsoft.com/office/drawing/2012/chart" uri="{CE6537A1-D6FC-4f65-9D91-7224C49458BB}"/>
                <c:ext xmlns:c16="http://schemas.microsoft.com/office/drawing/2014/chart" uri="{C3380CC4-5D6E-409C-BE32-E72D297353CC}">
                  <c16:uniqueId val="{00000006-D113-4297-9E2E-1EB3A3CAF6E8}"/>
                </c:ext>
              </c:extLst>
            </c:dLbl>
            <c:dLbl>
              <c:idx val="7"/>
              <c:delete val="1"/>
              <c:extLst>
                <c:ext xmlns:c15="http://schemas.microsoft.com/office/drawing/2012/chart" uri="{CE6537A1-D6FC-4f65-9D91-7224C49458BB}"/>
                <c:ext xmlns:c16="http://schemas.microsoft.com/office/drawing/2014/chart" uri="{C3380CC4-5D6E-409C-BE32-E72D297353CC}">
                  <c16:uniqueId val="{00000007-D113-4297-9E2E-1EB3A3CAF6E8}"/>
                </c:ext>
              </c:extLst>
            </c:dLbl>
            <c:dLbl>
              <c:idx val="8"/>
              <c:delete val="1"/>
              <c:extLst>
                <c:ext xmlns:c15="http://schemas.microsoft.com/office/drawing/2012/chart" uri="{CE6537A1-D6FC-4f65-9D91-7224C49458BB}"/>
                <c:ext xmlns:c16="http://schemas.microsoft.com/office/drawing/2014/chart" uri="{C3380CC4-5D6E-409C-BE32-E72D297353CC}">
                  <c16:uniqueId val="{00000008-D113-4297-9E2E-1EB3A3CAF6E8}"/>
                </c:ext>
              </c:extLst>
            </c:dLbl>
            <c:dLbl>
              <c:idx val="9"/>
              <c:delete val="1"/>
              <c:extLst>
                <c:ext xmlns:c15="http://schemas.microsoft.com/office/drawing/2012/chart" uri="{CE6537A1-D6FC-4f65-9D91-7224C49458BB}"/>
                <c:ext xmlns:c16="http://schemas.microsoft.com/office/drawing/2014/chart" uri="{C3380CC4-5D6E-409C-BE32-E72D297353CC}">
                  <c16:uniqueId val="{00000009-D113-4297-9E2E-1EB3A3CAF6E8}"/>
                </c:ext>
              </c:extLst>
            </c:dLbl>
            <c:dLbl>
              <c:idx val="10"/>
              <c:delete val="1"/>
              <c:extLst>
                <c:ext xmlns:c15="http://schemas.microsoft.com/office/drawing/2012/chart" uri="{CE6537A1-D6FC-4f65-9D91-7224C49458BB}"/>
                <c:ext xmlns:c16="http://schemas.microsoft.com/office/drawing/2014/chart" uri="{C3380CC4-5D6E-409C-BE32-E72D297353CC}">
                  <c16:uniqueId val="{0000000A-D113-4297-9E2E-1EB3A3CAF6E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Case'!$C$31:$M$31</c:f>
              <c:numCache>
                <c:formatCode>"$"#,##0,,"M"_);\("$"#,##0\)</c:formatCode>
                <c:ptCount val="11"/>
                <c:pt idx="0">
                  <c:v>51000000</c:v>
                </c:pt>
                <c:pt idx="1">
                  <c:v>36150000</c:v>
                </c:pt>
                <c:pt idx="2">
                  <c:v>14952600</c:v>
                </c:pt>
                <c:pt idx="3">
                  <c:v>5404499.9999999991</c:v>
                </c:pt>
                <c:pt idx="4">
                  <c:v>5563634.9999999991</c:v>
                </c:pt>
                <c:pt idx="5">
                  <c:v>5727544.0499999989</c:v>
                </c:pt>
                <c:pt idx="6">
                  <c:v>5896370.3714999994</c:v>
                </c:pt>
                <c:pt idx="7">
                  <c:v>5896370.3714999994</c:v>
                </c:pt>
                <c:pt idx="8">
                  <c:v>5896370.3714999994</c:v>
                </c:pt>
                <c:pt idx="9">
                  <c:v>5896370.3714999994</c:v>
                </c:pt>
                <c:pt idx="10">
                  <c:v>5896370.3714999994</c:v>
                </c:pt>
              </c:numCache>
            </c:numRef>
          </c:val>
          <c:extLst>
            <c:ext xmlns:c16="http://schemas.microsoft.com/office/drawing/2014/chart" uri="{C3380CC4-5D6E-409C-BE32-E72D297353CC}">
              <c16:uniqueId val="{0000000B-D113-4297-9E2E-1EB3A3CAF6E8}"/>
            </c:ext>
          </c:extLst>
        </c:ser>
        <c:ser>
          <c:idx val="2"/>
          <c:order val="1"/>
          <c:tx>
            <c:strRef>
              <c:f>'Business Case'!$B$39</c:f>
              <c:strCache>
                <c:ptCount val="1"/>
                <c:pt idx="0">
                  <c:v>Total Opex</c:v>
                </c:pt>
              </c:strCache>
            </c:strRef>
          </c:tx>
          <c:spPr>
            <a:solidFill>
              <a:schemeClr val="tx2"/>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D113-4297-9E2E-1EB3A3CAF6E8}"/>
                </c:ext>
              </c:extLst>
            </c:dLbl>
            <c:dLbl>
              <c:idx val="1"/>
              <c:delete val="1"/>
              <c:extLst>
                <c:ext xmlns:c15="http://schemas.microsoft.com/office/drawing/2012/chart" uri="{CE6537A1-D6FC-4f65-9D91-7224C49458BB}"/>
                <c:ext xmlns:c16="http://schemas.microsoft.com/office/drawing/2014/chart" uri="{C3380CC4-5D6E-409C-BE32-E72D297353CC}">
                  <c16:uniqueId val="{0000000D-D113-4297-9E2E-1EB3A3CAF6E8}"/>
                </c:ext>
              </c:extLst>
            </c:dLbl>
            <c:dLbl>
              <c:idx val="2"/>
              <c:layout>
                <c:manualLayout>
                  <c:x val="-0.11228521306229548"/>
                  <c:y val="-0.26565201287192208"/>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r>
                      <a:rPr lang="en-US" sz="1800" b="0" i="0" u="none" strike="noStrike" kern="1200" baseline="0">
                        <a:solidFill>
                          <a:schemeClr val="bg1"/>
                        </a:solidFill>
                        <a:latin typeface="+mn-lt"/>
                        <a:ea typeface="+mn-ea"/>
                        <a:cs typeface="Segoe UI" panose="020B0502040204020203" pitchFamily="34" charset="0"/>
                      </a:rPr>
                      <a:t>On-prem OPEX</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5161723653920602E-2"/>
                      <c:h val="0.22329654017360234"/>
                    </c:manualLayout>
                  </c15:layout>
                  <c15:showDataLabelsRange val="0"/>
                </c:ext>
                <c:ext xmlns:c16="http://schemas.microsoft.com/office/drawing/2014/chart" uri="{C3380CC4-5D6E-409C-BE32-E72D297353CC}">
                  <c16:uniqueId val="{0000000E-D113-4297-9E2E-1EB3A3CAF6E8}"/>
                </c:ext>
              </c:extLst>
            </c:dLbl>
            <c:dLbl>
              <c:idx val="3"/>
              <c:delete val="1"/>
              <c:extLst>
                <c:ext xmlns:c15="http://schemas.microsoft.com/office/drawing/2012/chart" uri="{CE6537A1-D6FC-4f65-9D91-7224C49458BB}"/>
                <c:ext xmlns:c16="http://schemas.microsoft.com/office/drawing/2014/chart" uri="{C3380CC4-5D6E-409C-BE32-E72D297353CC}">
                  <c16:uniqueId val="{0000000F-D113-4297-9E2E-1EB3A3CAF6E8}"/>
                </c:ext>
              </c:extLst>
            </c:dLbl>
            <c:dLbl>
              <c:idx val="4"/>
              <c:delete val="1"/>
              <c:extLst>
                <c:ext xmlns:c15="http://schemas.microsoft.com/office/drawing/2012/chart" uri="{CE6537A1-D6FC-4f65-9D91-7224C49458BB}"/>
                <c:ext xmlns:c16="http://schemas.microsoft.com/office/drawing/2014/chart" uri="{C3380CC4-5D6E-409C-BE32-E72D297353CC}">
                  <c16:uniqueId val="{00000010-D113-4297-9E2E-1EB3A3CAF6E8}"/>
                </c:ext>
              </c:extLst>
            </c:dLbl>
            <c:dLbl>
              <c:idx val="5"/>
              <c:delete val="1"/>
              <c:extLst>
                <c:ext xmlns:c15="http://schemas.microsoft.com/office/drawing/2012/chart" uri="{CE6537A1-D6FC-4f65-9D91-7224C49458BB}"/>
                <c:ext xmlns:c16="http://schemas.microsoft.com/office/drawing/2014/chart" uri="{C3380CC4-5D6E-409C-BE32-E72D297353CC}">
                  <c16:uniqueId val="{00000011-D113-4297-9E2E-1EB3A3CAF6E8}"/>
                </c:ext>
              </c:extLst>
            </c:dLbl>
            <c:dLbl>
              <c:idx val="6"/>
              <c:delete val="1"/>
              <c:extLst>
                <c:ext xmlns:c15="http://schemas.microsoft.com/office/drawing/2012/chart" uri="{CE6537A1-D6FC-4f65-9D91-7224C49458BB}"/>
                <c:ext xmlns:c16="http://schemas.microsoft.com/office/drawing/2014/chart" uri="{C3380CC4-5D6E-409C-BE32-E72D297353CC}">
                  <c16:uniqueId val="{00000012-D113-4297-9E2E-1EB3A3CAF6E8}"/>
                </c:ext>
              </c:extLst>
            </c:dLbl>
            <c:dLbl>
              <c:idx val="7"/>
              <c:delete val="1"/>
              <c:extLst>
                <c:ext xmlns:c15="http://schemas.microsoft.com/office/drawing/2012/chart" uri="{CE6537A1-D6FC-4f65-9D91-7224C49458BB}"/>
                <c:ext xmlns:c16="http://schemas.microsoft.com/office/drawing/2014/chart" uri="{C3380CC4-5D6E-409C-BE32-E72D297353CC}">
                  <c16:uniqueId val="{00000013-D113-4297-9E2E-1EB3A3CAF6E8}"/>
                </c:ext>
              </c:extLst>
            </c:dLbl>
            <c:dLbl>
              <c:idx val="8"/>
              <c:delete val="1"/>
              <c:extLst>
                <c:ext xmlns:c15="http://schemas.microsoft.com/office/drawing/2012/chart" uri="{CE6537A1-D6FC-4f65-9D91-7224C49458BB}"/>
                <c:ext xmlns:c16="http://schemas.microsoft.com/office/drawing/2014/chart" uri="{C3380CC4-5D6E-409C-BE32-E72D297353CC}">
                  <c16:uniqueId val="{00000014-D113-4297-9E2E-1EB3A3CAF6E8}"/>
                </c:ext>
              </c:extLst>
            </c:dLbl>
            <c:dLbl>
              <c:idx val="9"/>
              <c:delete val="1"/>
              <c:extLst>
                <c:ext xmlns:c15="http://schemas.microsoft.com/office/drawing/2012/chart" uri="{CE6537A1-D6FC-4f65-9D91-7224C49458BB}"/>
                <c:ext xmlns:c16="http://schemas.microsoft.com/office/drawing/2014/chart" uri="{C3380CC4-5D6E-409C-BE32-E72D297353CC}">
                  <c16:uniqueId val="{00000015-D113-4297-9E2E-1EB3A3CAF6E8}"/>
                </c:ext>
              </c:extLst>
            </c:dLbl>
            <c:dLbl>
              <c:idx val="10"/>
              <c:delete val="1"/>
              <c:extLst>
                <c:ext xmlns:c15="http://schemas.microsoft.com/office/drawing/2012/chart" uri="{CE6537A1-D6FC-4f65-9D91-7224C49458BB}"/>
                <c:ext xmlns:c16="http://schemas.microsoft.com/office/drawing/2014/chart" uri="{C3380CC4-5D6E-409C-BE32-E72D297353CC}">
                  <c16:uniqueId val="{00000016-D113-4297-9E2E-1EB3A3CAF6E8}"/>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Case'!$C$39:$M$39</c:f>
              <c:numCache>
                <c:formatCode>"$"#,##0,,"M"_);\("$"#,##0\)</c:formatCode>
                <c:ptCount val="11"/>
                <c:pt idx="0">
                  <c:v>32018458</c:v>
                </c:pt>
                <c:pt idx="1">
                  <c:v>31818457.800000001</c:v>
                </c:pt>
                <c:pt idx="2">
                  <c:v>25458458</c:v>
                </c:pt>
                <c:pt idx="3">
                  <c:v>16118458</c:v>
                </c:pt>
                <c:pt idx="4">
                  <c:v>8393458.0000000019</c:v>
                </c:pt>
                <c:pt idx="5">
                  <c:v>3848458</c:v>
                </c:pt>
                <c:pt idx="6">
                  <c:v>3848458</c:v>
                </c:pt>
                <c:pt idx="7">
                  <c:v>3848458</c:v>
                </c:pt>
                <c:pt idx="8">
                  <c:v>3848458</c:v>
                </c:pt>
                <c:pt idx="9">
                  <c:v>3848458</c:v>
                </c:pt>
                <c:pt idx="10">
                  <c:v>3848458</c:v>
                </c:pt>
              </c:numCache>
            </c:numRef>
          </c:val>
          <c:extLst>
            <c:ext xmlns:c16="http://schemas.microsoft.com/office/drawing/2014/chart" uri="{C3380CC4-5D6E-409C-BE32-E72D297353CC}">
              <c16:uniqueId val="{00000017-D113-4297-9E2E-1EB3A3CAF6E8}"/>
            </c:ext>
          </c:extLst>
        </c:ser>
        <c:ser>
          <c:idx val="6"/>
          <c:order val="2"/>
          <c:tx>
            <c:strRef>
              <c:f>'Business Case'!$B$40</c:f>
              <c:strCache>
                <c:ptCount val="1"/>
                <c:pt idx="0">
                  <c:v>Azure Costs</c:v>
                </c:pt>
              </c:strCache>
            </c:strRef>
          </c:tx>
          <c:spPr>
            <a:solidFill>
              <a:schemeClr val="accent5"/>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D113-4297-9E2E-1EB3A3CAF6E8}"/>
                </c:ext>
              </c:extLst>
            </c:dLbl>
            <c:dLbl>
              <c:idx val="1"/>
              <c:delete val="1"/>
              <c:extLst>
                <c:ext xmlns:c15="http://schemas.microsoft.com/office/drawing/2012/chart" uri="{CE6537A1-D6FC-4f65-9D91-7224C49458BB}"/>
                <c:ext xmlns:c16="http://schemas.microsoft.com/office/drawing/2014/chart" uri="{C3380CC4-5D6E-409C-BE32-E72D297353CC}">
                  <c16:uniqueId val="{00000019-D113-4297-9E2E-1EB3A3CAF6E8}"/>
                </c:ext>
              </c:extLst>
            </c:dLbl>
            <c:dLbl>
              <c:idx val="2"/>
              <c:delete val="1"/>
              <c:extLst>
                <c:ext xmlns:c15="http://schemas.microsoft.com/office/drawing/2012/chart" uri="{CE6537A1-D6FC-4f65-9D91-7224C49458BB}"/>
                <c:ext xmlns:c16="http://schemas.microsoft.com/office/drawing/2014/chart" uri="{C3380CC4-5D6E-409C-BE32-E72D297353CC}">
                  <c16:uniqueId val="{0000001A-D113-4297-9E2E-1EB3A3CAF6E8}"/>
                </c:ext>
              </c:extLst>
            </c:dLbl>
            <c:dLbl>
              <c:idx val="3"/>
              <c:delete val="1"/>
              <c:extLst>
                <c:ext xmlns:c15="http://schemas.microsoft.com/office/drawing/2012/chart" uri="{CE6537A1-D6FC-4f65-9D91-7224C49458BB}"/>
                <c:ext xmlns:c16="http://schemas.microsoft.com/office/drawing/2014/chart" uri="{C3380CC4-5D6E-409C-BE32-E72D297353CC}">
                  <c16:uniqueId val="{0000001B-D113-4297-9E2E-1EB3A3CAF6E8}"/>
                </c:ext>
              </c:extLst>
            </c:dLbl>
            <c:dLbl>
              <c:idx val="4"/>
              <c:delete val="1"/>
              <c:extLst>
                <c:ext xmlns:c15="http://schemas.microsoft.com/office/drawing/2012/chart" uri="{CE6537A1-D6FC-4f65-9D91-7224C49458BB}"/>
                <c:ext xmlns:c16="http://schemas.microsoft.com/office/drawing/2014/chart" uri="{C3380CC4-5D6E-409C-BE32-E72D297353CC}">
                  <c16:uniqueId val="{0000001C-D113-4297-9E2E-1EB3A3CAF6E8}"/>
                </c:ext>
              </c:extLst>
            </c:dLbl>
            <c:dLbl>
              <c:idx val="5"/>
              <c:delete val="1"/>
              <c:extLst>
                <c:ext xmlns:c15="http://schemas.microsoft.com/office/drawing/2012/chart" uri="{CE6537A1-D6FC-4f65-9D91-7224C49458BB}"/>
                <c:ext xmlns:c16="http://schemas.microsoft.com/office/drawing/2014/chart" uri="{C3380CC4-5D6E-409C-BE32-E72D297353CC}">
                  <c16:uniqueId val="{0000001D-D113-4297-9E2E-1EB3A3CAF6E8}"/>
                </c:ext>
              </c:extLst>
            </c:dLbl>
            <c:dLbl>
              <c:idx val="6"/>
              <c:layout>
                <c:manualLayout>
                  <c:x val="6.5528872092594156E-2"/>
                  <c:y val="6.6749591911315466E-3"/>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r>
                      <a:rPr lang="en-US" sz="1800" b="0" i="0" u="none" strike="noStrike" kern="1200" baseline="0">
                        <a:solidFill>
                          <a:schemeClr val="tx1"/>
                        </a:solidFill>
                        <a:latin typeface="+mn-lt"/>
                        <a:ea typeface="+mn-ea"/>
                        <a:cs typeface="Segoe UI" panose="020B0502040204020203" pitchFamily="34" charset="0"/>
                      </a:rPr>
                      <a:t>Azure costs</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61728409860531"/>
                      <c:h val="0.19268426388250626"/>
                    </c:manualLayout>
                  </c15:layout>
                  <c15:showDataLabelsRange val="0"/>
                </c:ext>
                <c:ext xmlns:c16="http://schemas.microsoft.com/office/drawing/2014/chart" uri="{C3380CC4-5D6E-409C-BE32-E72D297353CC}">
                  <c16:uniqueId val="{0000001E-D113-4297-9E2E-1EB3A3CAF6E8}"/>
                </c:ext>
              </c:extLst>
            </c:dLbl>
            <c:dLbl>
              <c:idx val="7"/>
              <c:delete val="1"/>
              <c:extLst>
                <c:ext xmlns:c15="http://schemas.microsoft.com/office/drawing/2012/chart" uri="{CE6537A1-D6FC-4f65-9D91-7224C49458BB}"/>
                <c:ext xmlns:c16="http://schemas.microsoft.com/office/drawing/2014/chart" uri="{C3380CC4-5D6E-409C-BE32-E72D297353CC}">
                  <c16:uniqueId val="{0000001F-D113-4297-9E2E-1EB3A3CAF6E8}"/>
                </c:ext>
              </c:extLst>
            </c:dLbl>
            <c:dLbl>
              <c:idx val="8"/>
              <c:delete val="1"/>
              <c:extLst>
                <c:ext xmlns:c15="http://schemas.microsoft.com/office/drawing/2012/chart" uri="{CE6537A1-D6FC-4f65-9D91-7224C49458BB}"/>
                <c:ext xmlns:c16="http://schemas.microsoft.com/office/drawing/2014/chart" uri="{C3380CC4-5D6E-409C-BE32-E72D297353CC}">
                  <c16:uniqueId val="{00000020-D113-4297-9E2E-1EB3A3CAF6E8}"/>
                </c:ext>
              </c:extLst>
            </c:dLbl>
            <c:dLbl>
              <c:idx val="9"/>
              <c:delete val="1"/>
              <c:extLst>
                <c:ext xmlns:c15="http://schemas.microsoft.com/office/drawing/2012/chart" uri="{CE6537A1-D6FC-4f65-9D91-7224C49458BB}"/>
                <c:ext xmlns:c16="http://schemas.microsoft.com/office/drawing/2014/chart" uri="{C3380CC4-5D6E-409C-BE32-E72D297353CC}">
                  <c16:uniqueId val="{00000021-D113-4297-9E2E-1EB3A3CAF6E8}"/>
                </c:ext>
              </c:extLst>
            </c:dLbl>
            <c:dLbl>
              <c:idx val="10"/>
              <c:delete val="1"/>
              <c:extLst>
                <c:ext xmlns:c15="http://schemas.microsoft.com/office/drawing/2012/chart" uri="{CE6537A1-D6FC-4f65-9D91-7224C49458BB}"/>
                <c:ext xmlns:c16="http://schemas.microsoft.com/office/drawing/2014/chart" uri="{C3380CC4-5D6E-409C-BE32-E72D297353CC}">
                  <c16:uniqueId val="{00000022-D113-4297-9E2E-1EB3A3CAF6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'Business Case'!$C$40:$M$40</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23-D113-4297-9E2E-1EB3A3CAF6E8}"/>
            </c:ext>
          </c:extLst>
        </c:ser>
        <c:dLbls>
          <c:showLegendKey val="0"/>
          <c:showVal val="0"/>
          <c:showCatName val="0"/>
          <c:showSerName val="0"/>
          <c:showPercent val="0"/>
          <c:showBubbleSize val="0"/>
        </c:dLbls>
        <c:axId val="1595883920"/>
        <c:axId val="1244584095"/>
      </c:areaChart>
      <c:catAx>
        <c:axId val="1595883920"/>
        <c:scaling>
          <c:orientation val="minMax"/>
        </c:scaling>
        <c:delete val="0"/>
        <c:axPos val="b"/>
        <c:numFmt formatCode="General" sourceLinked="1"/>
        <c:majorTickMark val="out"/>
        <c:minorTickMark val="none"/>
        <c:tickLblPos val="nextTo"/>
        <c:spPr>
          <a:noFill/>
          <a:ln w="6350" cap="flat" cmpd="sng" algn="ctr">
            <a:noFill/>
            <a:round/>
          </a:ln>
          <a:effectLst/>
        </c:spPr>
        <c:txPr>
          <a:bodyPr rot="-60000000" spcFirstLastPara="1" vertOverflow="ellipsis" vert="horz" wrap="square" anchor="ctr" anchorCtr="1"/>
          <a:lstStyle/>
          <a:p>
            <a:pPr>
              <a:defRPr sz="1200" b="0" i="0" u="none" strike="noStrike" kern="1200" baseline="0">
                <a:solidFill>
                  <a:srgbClr val="3B3B40"/>
                </a:solidFill>
                <a:latin typeface="+mj-lt"/>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132679790609269E-3"/>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A6C5-49B7-99F1-E316DB5B9178}"/>
            </c:ext>
          </c:extLst>
        </c:ser>
        <c:ser>
          <c:idx val="2"/>
          <c:order val="1"/>
          <c:tx>
            <c:strRef>
              <c:f>'Business Case'!$B$82</c:f>
              <c:strCache>
                <c:ptCount val="1"/>
                <c:pt idx="0">
                  <c:v>Azure costs</c:v>
                </c:pt>
              </c:strCache>
            </c:strRef>
          </c:tx>
          <c:spPr>
            <a:solidFill>
              <a:schemeClr val="accent5">
                <a:lumMod val="60000"/>
                <a:lumOff val="4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A6C5-49B7-99F1-E316DB5B9178}"/>
                </c:ext>
              </c:extLst>
            </c:dLbl>
            <c:dLbl>
              <c:idx val="1"/>
              <c:delete val="1"/>
              <c:extLst>
                <c:ext xmlns:c15="http://schemas.microsoft.com/office/drawing/2012/chart" uri="{CE6537A1-D6FC-4f65-9D91-7224C49458BB}"/>
                <c:ext xmlns:c16="http://schemas.microsoft.com/office/drawing/2014/chart" uri="{C3380CC4-5D6E-409C-BE32-E72D297353CC}">
                  <c16:uniqueId val="{0000000D-A6C5-49B7-99F1-E316DB5B9178}"/>
                </c:ext>
              </c:extLst>
            </c:dLbl>
            <c:dLbl>
              <c:idx val="2"/>
              <c:delete val="1"/>
              <c:extLst>
                <c:ext xmlns:c15="http://schemas.microsoft.com/office/drawing/2012/chart" uri="{CE6537A1-D6FC-4f65-9D91-7224C49458BB}"/>
                <c:ext xmlns:c16="http://schemas.microsoft.com/office/drawing/2014/chart" uri="{C3380CC4-5D6E-409C-BE32-E72D297353CC}">
                  <c16:uniqueId val="{0000000E-A6C5-49B7-99F1-E316DB5B9178}"/>
                </c:ext>
              </c:extLst>
            </c:dLbl>
            <c:dLbl>
              <c:idx val="3"/>
              <c:delete val="1"/>
              <c:extLst>
                <c:ext xmlns:c15="http://schemas.microsoft.com/office/drawing/2012/chart" uri="{CE6537A1-D6FC-4f65-9D91-7224C49458BB}"/>
                <c:ext xmlns:c16="http://schemas.microsoft.com/office/drawing/2014/chart" uri="{C3380CC4-5D6E-409C-BE32-E72D297353CC}">
                  <c16:uniqueId val="{0000000F-A6C5-49B7-99F1-E316DB5B9178}"/>
                </c:ext>
              </c:extLst>
            </c:dLbl>
            <c:dLbl>
              <c:idx val="4"/>
              <c:delete val="1"/>
              <c:extLst>
                <c:ext xmlns:c15="http://schemas.microsoft.com/office/drawing/2012/chart" uri="{CE6537A1-D6FC-4f65-9D91-7224C49458BB}"/>
                <c:ext xmlns:c16="http://schemas.microsoft.com/office/drawing/2014/chart" uri="{C3380CC4-5D6E-409C-BE32-E72D297353CC}">
                  <c16:uniqueId val="{00000010-A6C5-49B7-99F1-E316DB5B9178}"/>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6C5-49B7-99F1-E316DB5B9178}"/>
                </c:ext>
              </c:extLst>
            </c:dLbl>
            <c:dLbl>
              <c:idx val="6"/>
              <c:delete val="1"/>
              <c:extLst>
                <c:ext xmlns:c15="http://schemas.microsoft.com/office/drawing/2012/chart" uri="{CE6537A1-D6FC-4f65-9D91-7224C49458BB}"/>
                <c:ext xmlns:c16="http://schemas.microsoft.com/office/drawing/2014/chart" uri="{C3380CC4-5D6E-409C-BE32-E72D297353CC}">
                  <c16:uniqueId val="{00000012-A6C5-49B7-99F1-E316DB5B9178}"/>
                </c:ext>
              </c:extLst>
            </c:dLbl>
            <c:dLbl>
              <c:idx val="7"/>
              <c:delete val="1"/>
              <c:extLst>
                <c:ext xmlns:c15="http://schemas.microsoft.com/office/drawing/2012/chart" uri="{CE6537A1-D6FC-4f65-9D91-7224C49458BB}"/>
                <c:ext xmlns:c16="http://schemas.microsoft.com/office/drawing/2014/chart" uri="{C3380CC4-5D6E-409C-BE32-E72D297353CC}">
                  <c16:uniqueId val="{00000013-A6C5-49B7-99F1-E316DB5B9178}"/>
                </c:ext>
              </c:extLst>
            </c:dLbl>
            <c:dLbl>
              <c:idx val="8"/>
              <c:delete val="1"/>
              <c:extLst>
                <c:ext xmlns:c15="http://schemas.microsoft.com/office/drawing/2012/chart" uri="{CE6537A1-D6FC-4f65-9D91-7224C49458BB}"/>
                <c:ext xmlns:c16="http://schemas.microsoft.com/office/drawing/2014/chart" uri="{C3380CC4-5D6E-409C-BE32-E72D297353CC}">
                  <c16:uniqueId val="{00000014-A6C5-49B7-99F1-E316DB5B9178}"/>
                </c:ext>
              </c:extLst>
            </c:dLbl>
            <c:dLbl>
              <c:idx val="9"/>
              <c:delete val="1"/>
              <c:extLst>
                <c:ext xmlns:c15="http://schemas.microsoft.com/office/drawing/2012/chart" uri="{CE6537A1-D6FC-4f65-9D91-7224C49458BB}"/>
                <c:ext xmlns:c16="http://schemas.microsoft.com/office/drawing/2014/chart" uri="{C3380CC4-5D6E-409C-BE32-E72D297353CC}">
                  <c16:uniqueId val="{00000015-A6C5-49B7-99F1-E316DB5B9178}"/>
                </c:ext>
              </c:extLst>
            </c:dLbl>
            <c:dLbl>
              <c:idx val="10"/>
              <c:delete val="1"/>
              <c:extLst>
                <c:ext xmlns:c15="http://schemas.microsoft.com/office/drawing/2012/chart" uri="{CE6537A1-D6FC-4f65-9D91-7224C49458BB}"/>
                <c:ext xmlns:c16="http://schemas.microsoft.com/office/drawing/2014/chart" uri="{C3380CC4-5D6E-409C-BE32-E72D297353CC}">
                  <c16:uniqueId val="{00000016-A6C5-49B7-99F1-E316DB5B917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A6C5-49B7-99F1-E316DB5B9178}"/>
            </c:ext>
          </c:extLst>
        </c:ser>
        <c:ser>
          <c:idx val="0"/>
          <c:order val="2"/>
          <c:tx>
            <c:strRef>
              <c:f>'Business Case'!$B$83</c:f>
              <c:strCache>
                <c:ptCount val="1"/>
                <c:pt idx="0">
                  <c:v>Migration</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A6C5-49B7-99F1-E316DB5B9178}"/>
                </c:ext>
              </c:extLst>
            </c:dLbl>
            <c:dLbl>
              <c:idx val="1"/>
              <c:delete val="1"/>
              <c:extLst>
                <c:ext xmlns:c15="http://schemas.microsoft.com/office/drawing/2012/chart" uri="{CE6537A1-D6FC-4f65-9D91-7224C49458BB}"/>
                <c:ext xmlns:c16="http://schemas.microsoft.com/office/drawing/2014/chart" uri="{C3380CC4-5D6E-409C-BE32-E72D297353CC}">
                  <c16:uniqueId val="{00000019-A6C5-49B7-99F1-E316DB5B9178}"/>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600" b="1"/>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6C5-49B7-99F1-E316DB5B9178}"/>
                </c:ext>
              </c:extLst>
            </c:dLbl>
            <c:dLbl>
              <c:idx val="3"/>
              <c:delete val="1"/>
              <c:extLst>
                <c:ext xmlns:c15="http://schemas.microsoft.com/office/drawing/2012/chart" uri="{CE6537A1-D6FC-4f65-9D91-7224C49458BB}"/>
                <c:ext xmlns:c16="http://schemas.microsoft.com/office/drawing/2014/chart" uri="{C3380CC4-5D6E-409C-BE32-E72D297353CC}">
                  <c16:uniqueId val="{0000001B-A6C5-49B7-99F1-E316DB5B9178}"/>
                </c:ext>
              </c:extLst>
            </c:dLbl>
            <c:dLbl>
              <c:idx val="4"/>
              <c:delete val="1"/>
              <c:extLst>
                <c:ext xmlns:c15="http://schemas.microsoft.com/office/drawing/2012/chart" uri="{CE6537A1-D6FC-4f65-9D91-7224C49458BB}"/>
                <c:ext xmlns:c16="http://schemas.microsoft.com/office/drawing/2014/chart" uri="{C3380CC4-5D6E-409C-BE32-E72D297353CC}">
                  <c16:uniqueId val="{0000001C-A6C5-49B7-99F1-E316DB5B9178}"/>
                </c:ext>
              </c:extLst>
            </c:dLbl>
            <c:dLbl>
              <c:idx val="5"/>
              <c:delete val="1"/>
              <c:extLst>
                <c:ext xmlns:c15="http://schemas.microsoft.com/office/drawing/2012/chart" uri="{CE6537A1-D6FC-4f65-9D91-7224C49458BB}"/>
                <c:ext xmlns:c16="http://schemas.microsoft.com/office/drawing/2014/chart" uri="{C3380CC4-5D6E-409C-BE32-E72D297353CC}">
                  <c16:uniqueId val="{0000001D-A6C5-49B7-99F1-E316DB5B9178}"/>
                </c:ext>
              </c:extLst>
            </c:dLbl>
            <c:dLbl>
              <c:idx val="6"/>
              <c:delete val="1"/>
              <c:extLst>
                <c:ext xmlns:c15="http://schemas.microsoft.com/office/drawing/2012/chart" uri="{CE6537A1-D6FC-4f65-9D91-7224C49458BB}"/>
                <c:ext xmlns:c16="http://schemas.microsoft.com/office/drawing/2014/chart" uri="{C3380CC4-5D6E-409C-BE32-E72D297353CC}">
                  <c16:uniqueId val="{0000001E-A6C5-49B7-99F1-E316DB5B9178}"/>
                </c:ext>
              </c:extLst>
            </c:dLbl>
            <c:dLbl>
              <c:idx val="7"/>
              <c:delete val="1"/>
              <c:extLst>
                <c:ext xmlns:c15="http://schemas.microsoft.com/office/drawing/2012/chart" uri="{CE6537A1-D6FC-4f65-9D91-7224C49458BB}"/>
                <c:ext xmlns:c16="http://schemas.microsoft.com/office/drawing/2014/chart" uri="{C3380CC4-5D6E-409C-BE32-E72D297353CC}">
                  <c16:uniqueId val="{0000001F-A6C5-49B7-99F1-E316DB5B9178}"/>
                </c:ext>
              </c:extLst>
            </c:dLbl>
            <c:dLbl>
              <c:idx val="8"/>
              <c:delete val="1"/>
              <c:extLst>
                <c:ext xmlns:c15="http://schemas.microsoft.com/office/drawing/2012/chart" uri="{CE6537A1-D6FC-4f65-9D91-7224C49458BB}"/>
                <c:ext xmlns:c16="http://schemas.microsoft.com/office/drawing/2014/chart" uri="{C3380CC4-5D6E-409C-BE32-E72D297353CC}">
                  <c16:uniqueId val="{00000020-A6C5-49B7-99F1-E316DB5B9178}"/>
                </c:ext>
              </c:extLst>
            </c:dLbl>
            <c:dLbl>
              <c:idx val="9"/>
              <c:delete val="1"/>
              <c:extLst>
                <c:ext xmlns:c15="http://schemas.microsoft.com/office/drawing/2012/chart" uri="{CE6537A1-D6FC-4f65-9D91-7224C49458BB}"/>
                <c:ext xmlns:c16="http://schemas.microsoft.com/office/drawing/2014/chart" uri="{C3380CC4-5D6E-409C-BE32-E72D297353CC}">
                  <c16:uniqueId val="{00000021-A6C5-49B7-99F1-E316DB5B9178}"/>
                </c:ext>
              </c:extLst>
            </c:dLbl>
            <c:dLbl>
              <c:idx val="10"/>
              <c:delete val="1"/>
              <c:extLst>
                <c:ext xmlns:c15="http://schemas.microsoft.com/office/drawing/2012/chart" uri="{CE6537A1-D6FC-4f65-9D91-7224C49458BB}"/>
                <c:ext xmlns:c16="http://schemas.microsoft.com/office/drawing/2014/chart" uri="{C3380CC4-5D6E-409C-BE32-E72D297353CC}">
                  <c16:uniqueId val="{00000022-A6C5-49B7-99F1-E316DB5B917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A6C5-49B7-99F1-E316DB5B9178}"/>
            </c:ext>
          </c:extLst>
        </c:ser>
        <c:ser>
          <c:idx val="5"/>
          <c:order val="5"/>
          <c:tx>
            <c:strRef>
              <c:f>'Business Case'!$B$84</c:f>
              <c:strCache>
                <c:ptCount val="1"/>
                <c:pt idx="0">
                  <c:v>Microsoft Investments</c:v>
                </c:pt>
              </c:strCache>
            </c:strRef>
          </c:tx>
          <c:spPr>
            <a:pattFill prst="ltUpDiag">
              <a:fgClr>
                <a:schemeClr val="accent1"/>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24-A6C5-49B7-99F1-E316DB5B9178}"/>
                </c:ext>
              </c:extLst>
            </c:dLbl>
            <c:dLbl>
              <c:idx val="1"/>
              <c:delete val="1"/>
              <c:extLst>
                <c:ext xmlns:c15="http://schemas.microsoft.com/office/drawing/2012/chart" uri="{CE6537A1-D6FC-4f65-9D91-7224C49458BB}"/>
                <c:ext xmlns:c16="http://schemas.microsoft.com/office/drawing/2014/chart" uri="{C3380CC4-5D6E-409C-BE32-E72D297353CC}">
                  <c16:uniqueId val="{00000025-A6C5-49B7-99F1-E316DB5B9178}"/>
                </c:ext>
              </c:extLst>
            </c:dLbl>
            <c:dLbl>
              <c:idx val="2"/>
              <c:delete val="1"/>
              <c:extLst>
                <c:ext xmlns:c15="http://schemas.microsoft.com/office/drawing/2012/chart" uri="{CE6537A1-D6FC-4f65-9D91-7224C49458BB}"/>
                <c:ext xmlns:c16="http://schemas.microsoft.com/office/drawing/2014/chart" uri="{C3380CC4-5D6E-409C-BE32-E72D297353CC}">
                  <c16:uniqueId val="{00000026-A6C5-49B7-99F1-E316DB5B9178}"/>
                </c:ext>
              </c:extLst>
            </c:dLbl>
            <c:dLbl>
              <c:idx val="3"/>
              <c:layout>
                <c:manualLayout>
                  <c:x val="-8.1770755537138775E-3"/>
                  <c:y val="-5.2749615460378811E-2"/>
                </c:manualLayout>
              </c:layout>
              <c:tx>
                <c:rich>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r>
                      <a:rPr lang="en-US" sz="1400" b="1">
                        <a:solidFill>
                          <a:srgbClr val="00B050"/>
                        </a:solidFill>
                      </a:rPr>
                      <a:t>Microsoft Investments</a:t>
                    </a:r>
                  </a:p>
                </c:rich>
              </c:tx>
              <c:spPr>
                <a:noFill/>
                <a:ln>
                  <a:noFill/>
                </a:ln>
                <a:effectLst/>
              </c:spPr>
              <c:txPr>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397943668040812"/>
                      <c:h val="0.11691052276432645"/>
                    </c:manualLayout>
                  </c15:layout>
                  <c15:showDataLabelsRange val="0"/>
                </c:ext>
                <c:ext xmlns:c16="http://schemas.microsoft.com/office/drawing/2014/chart" uri="{C3380CC4-5D6E-409C-BE32-E72D297353CC}">
                  <c16:uniqueId val="{00000027-A6C5-49B7-99F1-E316DB5B9178}"/>
                </c:ext>
              </c:extLst>
            </c:dLbl>
            <c:dLbl>
              <c:idx val="4"/>
              <c:delete val="1"/>
              <c:extLst>
                <c:ext xmlns:c15="http://schemas.microsoft.com/office/drawing/2012/chart" uri="{CE6537A1-D6FC-4f65-9D91-7224C49458BB}"/>
                <c:ext xmlns:c16="http://schemas.microsoft.com/office/drawing/2014/chart" uri="{C3380CC4-5D6E-409C-BE32-E72D297353CC}">
                  <c16:uniqueId val="{00000028-A6C5-49B7-99F1-E316DB5B9178}"/>
                </c:ext>
              </c:extLst>
            </c:dLbl>
            <c:dLbl>
              <c:idx val="5"/>
              <c:delete val="1"/>
              <c:extLst>
                <c:ext xmlns:c15="http://schemas.microsoft.com/office/drawing/2012/chart" uri="{CE6537A1-D6FC-4f65-9D91-7224C49458BB}"/>
                <c:ext xmlns:c16="http://schemas.microsoft.com/office/drawing/2014/chart" uri="{C3380CC4-5D6E-409C-BE32-E72D297353CC}">
                  <c16:uniqueId val="{00000029-A6C5-49B7-99F1-E316DB5B9178}"/>
                </c:ext>
              </c:extLst>
            </c:dLbl>
            <c:dLbl>
              <c:idx val="6"/>
              <c:delete val="1"/>
              <c:extLst>
                <c:ext xmlns:c15="http://schemas.microsoft.com/office/drawing/2012/chart" uri="{CE6537A1-D6FC-4f65-9D91-7224C49458BB}"/>
                <c:ext xmlns:c16="http://schemas.microsoft.com/office/drawing/2014/chart" uri="{C3380CC4-5D6E-409C-BE32-E72D297353CC}">
                  <c16:uniqueId val="{0000002A-A6C5-49B7-99F1-E316DB5B9178}"/>
                </c:ext>
              </c:extLst>
            </c:dLbl>
            <c:dLbl>
              <c:idx val="7"/>
              <c:delete val="1"/>
              <c:extLst>
                <c:ext xmlns:c15="http://schemas.microsoft.com/office/drawing/2012/chart" uri="{CE6537A1-D6FC-4f65-9D91-7224C49458BB}"/>
                <c:ext xmlns:c16="http://schemas.microsoft.com/office/drawing/2014/chart" uri="{C3380CC4-5D6E-409C-BE32-E72D297353CC}">
                  <c16:uniqueId val="{0000002B-A6C5-49B7-99F1-E316DB5B9178}"/>
                </c:ext>
              </c:extLst>
            </c:dLbl>
            <c:dLbl>
              <c:idx val="8"/>
              <c:delete val="1"/>
              <c:extLst>
                <c:ext xmlns:c15="http://schemas.microsoft.com/office/drawing/2012/chart" uri="{CE6537A1-D6FC-4f65-9D91-7224C49458BB}"/>
                <c:ext xmlns:c16="http://schemas.microsoft.com/office/drawing/2014/chart" uri="{C3380CC4-5D6E-409C-BE32-E72D297353CC}">
                  <c16:uniqueId val="{0000002C-A6C5-49B7-99F1-E316DB5B9178}"/>
                </c:ext>
              </c:extLst>
            </c:dLbl>
            <c:dLbl>
              <c:idx val="9"/>
              <c:delete val="1"/>
              <c:extLst>
                <c:ext xmlns:c15="http://schemas.microsoft.com/office/drawing/2012/chart" uri="{CE6537A1-D6FC-4f65-9D91-7224C49458BB}"/>
                <c:ext xmlns:c16="http://schemas.microsoft.com/office/drawing/2014/chart" uri="{C3380CC4-5D6E-409C-BE32-E72D297353CC}">
                  <c16:uniqueId val="{0000002D-A6C5-49B7-99F1-E316DB5B9178}"/>
                </c:ext>
              </c:extLst>
            </c:dLbl>
            <c:dLbl>
              <c:idx val="10"/>
              <c:delete val="1"/>
              <c:extLst>
                <c:ext xmlns:c15="http://schemas.microsoft.com/office/drawing/2012/chart" uri="{CE6537A1-D6FC-4f65-9D91-7224C49458BB}"/>
                <c:ext xmlns:c16="http://schemas.microsoft.com/office/drawing/2014/chart" uri="{C3380CC4-5D6E-409C-BE32-E72D297353CC}">
                  <c16:uniqueId val="{0000002E-A6C5-49B7-99F1-E316DB5B9178}"/>
                </c:ext>
              </c:extLst>
            </c:dLbl>
            <c:spPr>
              <a:noFill/>
              <a:ln>
                <a:noFill/>
              </a:ln>
              <a:effectLst/>
            </c:spPr>
            <c:txPr>
              <a:bodyPr rot="0" spcFirstLastPara="1" vertOverflow="ellipsis" vert="horz" wrap="square" lIns="38100" tIns="19050" rIns="38100" bIns="19050" anchor="ctr" anchorCtr="0">
                <a:spAutoFit/>
              </a:bodyPr>
              <a:lstStyle/>
              <a:p>
                <a:pPr algn="l">
                  <a:defRPr sz="1400" b="0"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Case'!$C$84:$M$84</c:f>
              <c:numCache>
                <c:formatCode>"$"#,##0,,"M"_);\("$"#,##0,,"M"\)</c:formatCode>
                <c:ptCount val="11"/>
                <c:pt idx="1">
                  <c:v>-7500000</c:v>
                </c:pt>
                <c:pt idx="2">
                  <c:v>-4950000</c:v>
                </c:pt>
                <c:pt idx="3">
                  <c:v>-2550000</c:v>
                </c:pt>
                <c:pt idx="4">
                  <c:v>0</c:v>
                </c:pt>
                <c:pt idx="5">
                  <c:v>0</c:v>
                </c:pt>
              </c:numCache>
            </c:numRef>
          </c:val>
          <c:extLst>
            <c:ext xmlns:c16="http://schemas.microsoft.com/office/drawing/2014/chart" uri="{C3380CC4-5D6E-409C-BE32-E72D297353CC}">
              <c16:uniqueId val="{0000002F-A6C5-49B7-99F1-E316DB5B9178}"/>
            </c:ext>
          </c:extLst>
        </c:ser>
        <c:ser>
          <c:idx val="6"/>
          <c:order val="6"/>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A6C5-49B7-99F1-E316DB5B9178}"/>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solidFill>
                <a:srgbClr val="0070C0"/>
              </a:solidFill>
              <a:prstDash val="dash"/>
              <a:round/>
            </a:ln>
            <a:effectLst/>
          </c:spPr>
          <c:marker>
            <c:symbol val="none"/>
          </c:marker>
          <c:dLbls>
            <c:dLbl>
              <c:idx val="8"/>
              <c:layout>
                <c:manualLayout>
                  <c:x val="-5.308511069353232E-2"/>
                  <c:y val="-0.10552902716171185"/>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9292838273116815"/>
                      <c:h val="0.15341262530753283"/>
                    </c:manualLayout>
                  </c15:layout>
                  <c15:dlblFieldTable>
                    <c15:dlblFTEntry>
                      <c15:txfldGUID>{A4BE3B65-8CD2-4BB2-B7E5-EF99572F258C}</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1-A6C5-49B7-99F1-E316DB5B9178}"/>
                </c:ext>
              </c:extLst>
            </c:dLbl>
            <c:dLbl>
              <c:idx val="9"/>
              <c:layout>
                <c:manualLayout>
                  <c:x val="-5.0305070069060646E-2"/>
                  <c:y val="0.12718307438903256"/>
                </c:manualLayout>
              </c:layout>
              <c:tx>
                <c:rich>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r>
                      <a:rPr lang="en-US" sz="1400">
                        <a:solidFill>
                          <a:srgbClr val="327CC0"/>
                        </a:solidFill>
                      </a:rPr>
                      <a:t>Azure</a:t>
                    </a:r>
                    <a:r>
                      <a:rPr lang="en-US" sz="1400" baseline="0">
                        <a:solidFill>
                          <a:srgbClr val="327CC0"/>
                        </a:solidFill>
                      </a:rPr>
                      <a:t> Case</a:t>
                    </a:r>
                    <a:endParaRPr lang="en-US" sz="1400">
                      <a:solidFill>
                        <a:srgbClr val="327CC0"/>
                      </a:solidFill>
                    </a:endParaRPr>
                  </a:p>
                </c:rich>
              </c:tx>
              <c:spPr>
                <a:noFill/>
                <a:ln>
                  <a:solidFill>
                    <a:srgbClr val="327CC0"/>
                  </a:solidFill>
                </a:ln>
                <a:effectLst/>
              </c:spPr>
              <c:txPr>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7152688533233845"/>
                      <c:h val="0.12477105747348038"/>
                    </c:manualLayout>
                  </c15:layout>
                  <c15:showDataLabelsRange val="0"/>
                </c:ext>
                <c:ext xmlns:c16="http://schemas.microsoft.com/office/drawing/2014/chart" uri="{C3380CC4-5D6E-409C-BE32-E72D297353CC}">
                  <c16:uniqueId val="{00000032-A6C5-49B7-99F1-E316DB5B9178}"/>
                </c:ext>
              </c:extLst>
            </c:dLbl>
            <c:dLbl>
              <c:idx val="10"/>
              <c:layout>
                <c:manualLayout>
                  <c:x val="-0.24551697033171807"/>
                  <c:y val="4.2581781323789987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A6C5-49B7-99F1-E316DB5B917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98704801.185933873</c:v>
                </c:pt>
                <c:pt idx="2">
                  <c:v>111070439.6026697</c:v>
                </c:pt>
                <c:pt idx="3">
                  <c:v>108024403.72706634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A6C5-49B7-99F1-E316DB5B9178}"/>
            </c:ext>
          </c:extLst>
        </c:ser>
        <c:ser>
          <c:idx val="4"/>
          <c:order val="4"/>
          <c:tx>
            <c:strRef>
              <c:f>'Business Case'!$B$72</c:f>
              <c:strCache>
                <c:ptCount val="1"/>
                <c:pt idx="0">
                  <c:v>Status Quo P&amp;L</c:v>
                </c:pt>
              </c:strCache>
            </c:strRef>
          </c:tx>
          <c:spPr>
            <a:ln w="28575" cap="rnd">
              <a:solidFill>
                <a:srgbClr val="FF0000"/>
              </a:solidFill>
              <a:prstDash val="sysDash"/>
              <a:round/>
            </a:ln>
            <a:effectLst/>
          </c:spPr>
          <c:marker>
            <c:symbol val="none"/>
          </c:marker>
          <c:dLbls>
            <c:dLbl>
              <c:idx val="9"/>
              <c:layout>
                <c:manualLayout>
                  <c:x val="-0.10046661834900167"/>
                  <c:y val="-8.4563719529847717E-2"/>
                </c:manualLayout>
              </c:layout>
              <c:tx>
                <c:rich>
                  <a:bodyPr/>
                  <a:lstStyle/>
                  <a:p>
                    <a:r>
                      <a:rPr lang="en-US" sz="1400">
                        <a:solidFill>
                          <a:srgbClr val="FF0000"/>
                        </a:solidFill>
                      </a:rPr>
                      <a:t>Status Quo</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6C5-49B7-99F1-E316DB5B9178}"/>
                </c:ext>
              </c:extLst>
            </c:dLbl>
            <c:dLbl>
              <c:idx val="10"/>
              <c:layout>
                <c:manualLayout>
                  <c:x val="-0.27290279815058172"/>
                  <c:y val="-7.2355478065524739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A6C5-49B7-99F1-E316DB5B9178}"/>
                </c:ext>
              </c:extLst>
            </c:dLbl>
            <c:spPr>
              <a:noFill/>
              <a:ln>
                <a:solidFill>
                  <a:srgbClr val="FF0000"/>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A6C5-49B7-99F1-E316DB5B9178}"/>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904871" y="0"/>
          <a:ext cx="2310103" cy="485083"/>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1433370" y="0"/>
          <a:ext cx="3659343" cy="31241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369631-53BD-4639-A900-F062F30A37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DA5FA0-D504-44EB-B1EC-76FC698857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D0CC28-4592-4C9C-B51D-C37DB15A8286}" type="datetimeFigureOut">
              <a:rPr lang="en-US" smtClean="0"/>
              <a:t>22-Jun-22</a:t>
            </a:fld>
            <a:endParaRPr lang="en-US"/>
          </a:p>
        </p:txBody>
      </p:sp>
      <p:sp>
        <p:nvSpPr>
          <p:cNvPr id="4" name="Footer Placeholder 3">
            <a:extLst>
              <a:ext uri="{FF2B5EF4-FFF2-40B4-BE49-F238E27FC236}">
                <a16:creationId xmlns:a16="http://schemas.microsoft.com/office/drawing/2014/main" id="{D0DFC2EE-F545-4CB9-85F6-E84FD4B13F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B92072-EF27-4B32-8FFC-8144BDA2C6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764B7C-B09C-4E5E-A79D-994D4169076B}" type="slidenum">
              <a:rPr lang="en-US" smtClean="0"/>
              <a:t>‹#›</a:t>
            </a:fld>
            <a:endParaRPr lang="en-US"/>
          </a:p>
        </p:txBody>
      </p:sp>
    </p:spTree>
    <p:extLst>
      <p:ext uri="{BB962C8B-B14F-4D97-AF65-F5344CB8AC3E}">
        <p14:creationId xmlns:p14="http://schemas.microsoft.com/office/powerpoint/2010/main" val="3186551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BC766-E5BA-40F8-9F5F-937F32F5E837}" type="datetimeFigureOut">
              <a:rPr lang="en-US" smtClean="0"/>
              <a:t>22-Jun-22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358F0-6F6E-4229-B4E1-FAA558BBD1AB}" type="slidenum">
              <a:rPr lang="en-US" smtClean="0"/>
              <a:t>‹#›</a:t>
            </a:fld>
            <a:endParaRPr lang="en-US"/>
          </a:p>
        </p:txBody>
      </p:sp>
    </p:spTree>
    <p:extLst>
      <p:ext uri="{BB962C8B-B14F-4D97-AF65-F5344CB8AC3E}">
        <p14:creationId xmlns:p14="http://schemas.microsoft.com/office/powerpoint/2010/main" val="140669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cloud-adoption-framework/get-started/migrate"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et-started/innovat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cloud-adoption-framework/get-started/migrat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customers.microsoft.com/story/792289-walgreens-boots-alliance-retailers-azure-sap-migration" TargetMode="External"/><Relationship Id="rId5" Type="http://schemas.openxmlformats.org/officeDocument/2006/relationships/hyperlink" Target="https://customers.microsoft.com/story/845185-academy-motion-picture-arts-sciences-media-entertainment-azure" TargetMode="External"/><Relationship Id="rId4" Type="http://schemas.openxmlformats.org/officeDocument/2006/relationships/hyperlink" Target="https://customers.microsoft.com/story/canadian-power-generator-shines-light-on-number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loud-adoption-framework/get-started/innovate"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customers.microsoft.com/story/724203-the-descartes-systems-group-travel-and-transportation-azure-sql-database" TargetMode="External"/><Relationship Id="rId4" Type="http://schemas.openxmlformats.org/officeDocument/2006/relationships/hyperlink" Target="https://customers.microsoft.com/story/846315-ge-aviation-manufacturing-azur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overview/cloud-economic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strategy/business-outcomes/sustainability"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customers.microsoft.com/en-us/story/784040-cerner-partner-professional-service-microsoft365-security" TargetMode="External"/><Relationship Id="rId3" Type="http://schemas.openxmlformats.org/officeDocument/2006/relationships/hyperlink" Target="https://customers.microsoft.com/en-us/story/816461-tenthline-secures-a-modern-finanical-services-infrastructure-on-open-source-stack-on-azure" TargetMode="External"/><Relationship Id="rId7" Type="http://schemas.openxmlformats.org/officeDocument/2006/relationships/hyperlink" Target="https://customers.microsoft.com/en-us/story/792289-walgreens-boots-alliance-retailers-azure-sap-migr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customers.microsoft.com/en-us/story/730776-buhler-group-consumer-goods-azure-iot-germany" TargetMode="External"/><Relationship Id="rId5" Type="http://schemas.openxmlformats.org/officeDocument/2006/relationships/hyperlink" Target="https://customers.microsoft.com/en-us/story/845185-academy-motion-picture-arts-sciences-media-entertainment-azure" TargetMode="External"/><Relationship Id="rId10" Type="http://schemas.openxmlformats.org/officeDocument/2006/relationships/hyperlink" Target="https://customers.microsoft.com/en-us/story/846315-ge-aviation-manufacturing-azure" TargetMode="External"/><Relationship Id="rId4" Type="http://schemas.openxmlformats.org/officeDocument/2006/relationships/hyperlink" Target="https://customers.microsoft.com/en-us/story/canadian-power-generator-shines-light-on-numbers" TargetMode="External"/><Relationship Id="rId9" Type="http://schemas.openxmlformats.org/officeDocument/2006/relationships/hyperlink" Target="https://customers.microsoft.com/en-us/story/724203-the-descartes-systems-group-travel-and-transportation-azure-sql-databas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cloud-adoption-framework/strategy/business-outcomes/"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strategy/business-outcomes/agility-outcomes"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22-Jun-22 12:16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There is no single, motivating factor for cloud adoption—there is typically more than one motivation involved.</a:t>
            </a:r>
          </a:p>
          <a:p>
            <a:endParaRPr lang="en-US" sz="1200" b="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b="0" kern="1200" dirty="0">
                <a:solidFill>
                  <a:schemeClr val="tx1"/>
                </a:solidFill>
                <a:effectLst/>
                <a:latin typeface="Segoe"/>
                <a:ea typeface="+mn-ea"/>
                <a:cs typeface="+mn-cs"/>
              </a:rPr>
              <a:t>Cloud adoption is an iterative process. </a:t>
            </a:r>
          </a:p>
          <a:p>
            <a:pPr marL="171450" indent="-171450">
              <a:buFont typeface="Wingdings" panose="05000000000000000000" pitchFamily="2" charset="2"/>
              <a:buChar char="§"/>
            </a:pPr>
            <a:r>
              <a:rPr lang="en-US" sz="1200" b="0" kern="1200" dirty="0">
                <a:solidFill>
                  <a:schemeClr val="tx1"/>
                </a:solidFill>
                <a:effectLst/>
                <a:latin typeface="Segoe"/>
                <a:ea typeface="+mn-ea"/>
                <a:cs typeface="+mn-cs"/>
              </a:rPr>
              <a:t>There can be many motivations for why your organization is planning digital transformation.</a:t>
            </a:r>
          </a:p>
          <a:p>
            <a:pPr marL="171450" indent="-171450">
              <a:buFont typeface="Wingdings" panose="05000000000000000000" pitchFamily="2" charset="2"/>
              <a:buChar char="§"/>
            </a:pPr>
            <a:r>
              <a:rPr lang="en-US" sz="1200" b="0" kern="1200" dirty="0">
                <a:solidFill>
                  <a:schemeClr val="tx1"/>
                </a:solidFill>
                <a:effectLst/>
                <a:latin typeface="Segoe"/>
                <a:ea typeface="+mn-ea"/>
                <a:cs typeface="+mn-cs"/>
              </a:rPr>
              <a:t>It’s important to engage cross-functional business groups across the enterprise to explore cloud adoption motivations.</a:t>
            </a:r>
          </a:p>
          <a:p>
            <a:pPr marL="171450" indent="-171450">
              <a:buFont typeface="Wingdings" panose="05000000000000000000" pitchFamily="2" charset="2"/>
              <a:buChar char="§"/>
            </a:pPr>
            <a:endParaRPr lang="en-US" sz="1200" b="1" kern="1200" dirty="0">
              <a:solidFill>
                <a:schemeClr val="tx1"/>
              </a:solidFill>
              <a:effectLst/>
              <a:latin typeface="Segoe"/>
              <a:ea typeface="+mn-ea"/>
              <a:cs typeface="+mn-cs"/>
            </a:endParaRPr>
          </a:p>
          <a:p>
            <a:pPr marL="0" indent="0">
              <a:buFont typeface="Wingdings" panose="05000000000000000000" pitchFamily="2" charset="2"/>
              <a:buNone/>
            </a:pPr>
            <a:r>
              <a:rPr lang="en-US" sz="1200" b="0" kern="1200" dirty="0">
                <a:solidFill>
                  <a:schemeClr val="tx1"/>
                </a:solidFill>
                <a:effectLst/>
                <a:latin typeface="Segoe"/>
                <a:ea typeface="+mn-ea"/>
                <a:cs typeface="+mn-cs"/>
              </a:rPr>
              <a:t>How do you define and document your motivations for moving to the cloud?</a:t>
            </a:r>
          </a:p>
          <a:p>
            <a:pPr marL="0" indent="0">
              <a:buFont typeface="Arial" panose="020B0604020202020204" pitchFamily="34" charset="0"/>
              <a:buNone/>
            </a:pPr>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Business transformations supported by cloud adoption might be driven by various, different motivations. </a:t>
            </a:r>
            <a:endParaRPr lang="en-US" dirty="0"/>
          </a:p>
          <a:p>
            <a:endParaRPr lang="en-US" dirty="0"/>
          </a:p>
          <a:p>
            <a:pPr marL="171450" indent="-171450">
              <a:buFont typeface="Wingdings" panose="05000000000000000000" pitchFamily="2" charset="2"/>
              <a:buChar char="§"/>
            </a:pPr>
            <a:r>
              <a:rPr lang="en-US" b="0" i="0" dirty="0">
                <a:solidFill>
                  <a:srgbClr val="171717"/>
                </a:solidFill>
                <a:effectLst/>
                <a:latin typeface="Segoe UI" panose="020B0502040204020203" pitchFamily="34" charset="0"/>
              </a:rPr>
              <a:t>For your cloud effort, several motivations will likely apply at the same time. </a:t>
            </a:r>
          </a:p>
          <a:p>
            <a:pPr marL="171450" indent="-171450">
              <a:buFont typeface="Wingdings" panose="05000000000000000000" pitchFamily="2" charset="2"/>
              <a:buChar char="§"/>
            </a:pPr>
            <a:r>
              <a:rPr lang="en-US" b="0" i="0" dirty="0">
                <a:solidFill>
                  <a:srgbClr val="171717"/>
                </a:solidFill>
                <a:effectLst/>
                <a:latin typeface="Segoe UI" panose="020B0502040204020203" pitchFamily="34" charset="0"/>
              </a:rPr>
              <a:t>The goal of the lists in the following table is to help generate ideas about which motivations are relevant. </a:t>
            </a:r>
          </a:p>
          <a:p>
            <a:pPr marL="171450" indent="-171450">
              <a:buFont typeface="Wingdings" panose="05000000000000000000" pitchFamily="2" charset="2"/>
              <a:buChar char="§"/>
            </a:pPr>
            <a:r>
              <a:rPr lang="en-US" b="0" i="0" dirty="0">
                <a:solidFill>
                  <a:srgbClr val="171717"/>
                </a:solidFill>
                <a:effectLst/>
                <a:latin typeface="Segoe UI" panose="020B0502040204020203" pitchFamily="34" charset="0"/>
              </a:rPr>
              <a:t>From there, you can prioritize and assess the potential impacts of the motivations.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Your cloud adoption team meets with executives and business leaders using this Motivations list—to understand which of these motivations are affected by the cloud adoption effort.</a:t>
            </a:r>
          </a:p>
          <a:p>
            <a:endParaRPr lang="en-US" b="0" i="0" dirty="0">
              <a:solidFill>
                <a:srgbClr val="171717"/>
              </a:solidFill>
              <a:effectLst/>
              <a:latin typeface="Segoe UI" panose="020B0502040204020203" pitchFamily="34" charset="0"/>
            </a:endParaRPr>
          </a:p>
          <a:p>
            <a:r>
              <a:rPr lang="en-US" dirty="0"/>
              <a:t>After you've defined and documented your motivations, how can you classify them? </a:t>
            </a:r>
          </a:p>
          <a:p>
            <a:pPr marL="0" indent="0">
              <a:buFont typeface="Arial" panose="020B0604020202020204" pitchFamily="34" charset="0"/>
              <a:buNone/>
            </a:pPr>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141922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Motivations are not static, but and because they reflect why you want to move to the cloud, might fall into several different categories.</a:t>
            </a:r>
          </a:p>
          <a:p>
            <a:pPr algn="l"/>
            <a:endParaRPr lang="en-US" b="0" i="0" dirty="0">
              <a:solidFill>
                <a:srgbClr val="171717"/>
              </a:solidFill>
              <a:effectLst/>
              <a:latin typeface="Segoe UI" panose="020B0502040204020203" pitchFamily="34" charset="0"/>
            </a:endParaRPr>
          </a:p>
          <a:p>
            <a:pPr marL="171450" indent="-171450" algn="l">
              <a:buFont typeface="Wingdings" panose="05000000000000000000" pitchFamily="2" charset="2"/>
              <a:buChar char="§"/>
            </a:pPr>
            <a:r>
              <a:rPr lang="en-US" b="0" i="0" dirty="0">
                <a:solidFill>
                  <a:srgbClr val="171717"/>
                </a:solidFill>
                <a:effectLst/>
                <a:latin typeface="Segoe UI" panose="020B0502040204020203" pitchFamily="34" charset="0"/>
              </a:rPr>
              <a:t>When a response to critical business events is the highest priority, it's important to </a:t>
            </a:r>
            <a:r>
              <a:rPr lang="en-US" b="0" i="0" u="none" strike="noStrike" dirty="0">
                <a:solidFill>
                  <a:srgbClr val="171717"/>
                </a:solidFill>
                <a:effectLst/>
                <a:latin typeface="Segoe UI" panose="020B0502040204020203" pitchFamily="34" charset="0"/>
                <a:hlinkClick r:id="rId3"/>
              </a:rPr>
              <a:t>get started with migration</a:t>
            </a:r>
            <a:r>
              <a:rPr lang="en-US" b="0" i="0" dirty="0">
                <a:solidFill>
                  <a:srgbClr val="171717"/>
                </a:solidFill>
                <a:effectLst/>
                <a:latin typeface="Segoe UI" panose="020B0502040204020203" pitchFamily="34" charset="0"/>
              </a:rPr>
              <a:t> early, often in parallel with strategy and planning efforts. Taking this approach requires a growth mindset and a willingness to iteratively improve processes, based on direct lessons learned.</a:t>
            </a:r>
          </a:p>
          <a:p>
            <a:pPr marL="171450" indent="-171450" algn="l">
              <a:buFont typeface="Wingdings" panose="05000000000000000000" pitchFamily="2" charset="2"/>
              <a:buChar char="§"/>
            </a:pPr>
            <a:endParaRPr lang="en-US" b="0" i="0" dirty="0">
              <a:solidFill>
                <a:srgbClr val="171717"/>
              </a:solidFill>
              <a:effectLst/>
              <a:latin typeface="Segoe UI" panose="020B0502040204020203" pitchFamily="34" charset="0"/>
            </a:endParaRPr>
          </a:p>
          <a:p>
            <a:pPr marL="171450" indent="-171450" algn="l">
              <a:buFont typeface="Wingdings" panose="05000000000000000000" pitchFamily="2" charset="2"/>
              <a:buChar char="§"/>
            </a:pPr>
            <a:r>
              <a:rPr lang="en-US" b="0" i="0" dirty="0">
                <a:solidFill>
                  <a:srgbClr val="171717"/>
                </a:solidFill>
                <a:effectLst/>
                <a:latin typeface="Segoe UI" panose="020B0502040204020203" pitchFamily="34" charset="0"/>
              </a:rPr>
              <a:t>When migration is the highest priority, strategy and planning will play a vital role early in the process. We recommend that you implement the first workload in parallel with planning efforts, to help the team understand and anticipate any learning curves that are associated with cloud adoption.</a:t>
            </a:r>
          </a:p>
          <a:p>
            <a:pPr marL="171450" indent="-171450" algn="l">
              <a:buFont typeface="Wingdings" panose="05000000000000000000" pitchFamily="2" charset="2"/>
              <a:buChar char="§"/>
            </a:pPr>
            <a:endParaRPr lang="en-US" b="0" i="0" dirty="0">
              <a:solidFill>
                <a:srgbClr val="171717"/>
              </a:solidFill>
              <a:effectLst/>
              <a:latin typeface="Segoe UI" panose="020B0502040204020203" pitchFamily="34" charset="0"/>
            </a:endParaRPr>
          </a:p>
          <a:p>
            <a:pPr marL="171450" indent="-171450" algn="l">
              <a:buFont typeface="Wingdings" panose="05000000000000000000" pitchFamily="2" charset="2"/>
              <a:buChar char="§"/>
            </a:pPr>
            <a:r>
              <a:rPr lang="en-US" b="0" i="0" dirty="0">
                <a:solidFill>
                  <a:srgbClr val="171717"/>
                </a:solidFill>
                <a:effectLst/>
                <a:latin typeface="Segoe UI" panose="020B0502040204020203" pitchFamily="34" charset="0"/>
              </a:rPr>
              <a:t>When innovation is the highest priority, strategy and planning require additional investments early in the process to ensure balance in the portfolio and wise alignment of the investment made during cloud adoption. For further information and guidance, see </a:t>
            </a:r>
            <a:r>
              <a:rPr lang="en-US" b="0" i="0" u="none" strike="noStrike" dirty="0">
                <a:solidFill>
                  <a:srgbClr val="171717"/>
                </a:solidFill>
                <a:effectLst/>
                <a:latin typeface="Segoe UI" panose="020B0502040204020203" pitchFamily="34" charset="0"/>
                <a:hlinkClick r:id="rId4"/>
              </a:rPr>
              <a:t>Understand the innovation journey</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ensure wiser decision-making, all participants in the migration process should have a clear awareness of their motivations.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examine possible migration-motivated strategies and business outcomes.</a:t>
            </a:r>
          </a:p>
          <a:p>
            <a:endParaRPr lang="en-US" dirty="0"/>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13</a:t>
            </a:fld>
            <a:endParaRPr lang="en-US"/>
          </a:p>
        </p:txBody>
      </p:sp>
    </p:spTree>
    <p:extLst>
      <p:ext uri="{BB962C8B-B14F-4D97-AF65-F5344CB8AC3E}">
        <p14:creationId xmlns:p14="http://schemas.microsoft.com/office/powerpoint/2010/main" val="31049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migration motivations listed near the top of the motivations table are the most common, but not necessarily the most significant, reasons for adopting the cloud. These outcomes are important to achieve, but they're most effectively used to transition to other, more useful worldviews. This important first step to cloud adoption is often called a </a:t>
            </a:r>
            <a:r>
              <a:rPr lang="en-US" b="0" i="1" dirty="0">
                <a:solidFill>
                  <a:srgbClr val="171717"/>
                </a:solidFill>
                <a:effectLst/>
                <a:latin typeface="Segoe UI" panose="020B0502040204020203" pitchFamily="34" charset="0"/>
              </a:rPr>
              <a:t>cloud migration</a:t>
            </a:r>
            <a:r>
              <a:rPr lang="en-US" b="0" i="0" dirty="0">
                <a:solidFill>
                  <a:srgbClr val="171717"/>
                </a:solidFill>
                <a:effectLst/>
                <a:latin typeface="Segoe UI" panose="020B0502040204020203" pitchFamily="34" charset="0"/>
              </a:rPr>
              <a: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solidFill>
                  <a:srgbClr val="171717"/>
                </a:solidFill>
                <a:effectLst/>
                <a:latin typeface="Segoe UI" panose="020B0502040204020203" pitchFamily="34" charset="0"/>
                <a:hlinkClick r:id="rId3"/>
              </a:rPr>
              <a:t>Migrate methodology</a:t>
            </a:r>
            <a:r>
              <a:rPr lang="en-US" b="0" i="0" dirty="0">
                <a:solidFill>
                  <a:srgbClr val="171717"/>
                </a:solidFill>
                <a:effectLst/>
                <a:latin typeface="Segoe UI" panose="020B0502040204020203" pitchFamily="34" charset="0"/>
              </a:rPr>
              <a:t> in the Cloud Adoption Framework outlines the </a:t>
            </a:r>
            <a:r>
              <a:rPr lang="en-US" b="0" i="1" dirty="0">
                <a:solidFill>
                  <a:srgbClr val="171717"/>
                </a:solidFill>
                <a:effectLst/>
                <a:latin typeface="Segoe UI" panose="020B0502040204020203" pitchFamily="34" charset="0"/>
              </a:rPr>
              <a:t>strategy for executing a cloud migration</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Some motivations align well with a migrate strategy. Motivations at the top of this list will likely have significantly less business impact than those toward the bottom. </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Migration motivation-driven strategies</a:t>
            </a:r>
            <a:r>
              <a:rPr lang="en-US" b="0" i="0" dirty="0">
                <a:solidFill>
                  <a:srgbClr val="171717"/>
                </a:solidFill>
                <a:effectLst/>
                <a:latin typeface="Segoe UI" panose="020B0502040204020203" pitchFamily="34" charset="0"/>
              </a:rPr>
              <a:t> have helped to produce successful business outcomes, like:</a:t>
            </a:r>
          </a:p>
          <a:p>
            <a:pPr algn="l">
              <a:buFont typeface="Arial" panose="020B0604020202020204" pitchFamily="34" charset="0"/>
              <a:buChar char="•"/>
            </a:pPr>
            <a:r>
              <a:rPr lang="en-US" b="0" i="0" dirty="0">
                <a:solidFill>
                  <a:srgbClr val="171717"/>
                </a:solidFill>
                <a:effectLst/>
                <a:latin typeface="Segoe UI" panose="020B0502040204020203" pitchFamily="34" charset="0"/>
              </a:rPr>
              <a:t>Increasing cost savings. Read the </a:t>
            </a:r>
            <a:r>
              <a:rPr lang="en-US" b="0" i="0" u="none" strike="noStrike" dirty="0">
                <a:solidFill>
                  <a:srgbClr val="171717"/>
                </a:solidFill>
                <a:effectLst/>
                <a:latin typeface="Segoe UI" panose="020B0502040204020203" pitchFamily="34" charset="0"/>
                <a:hlinkClick r:id="rId4"/>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Reducing vendor or technical complexity.</a:t>
            </a:r>
          </a:p>
          <a:p>
            <a:pPr algn="l">
              <a:buFont typeface="Arial" panose="020B0604020202020204" pitchFamily="34" charset="0"/>
              <a:buChar char="•"/>
            </a:pPr>
            <a:r>
              <a:rPr lang="en-US" b="0" i="0" dirty="0">
                <a:solidFill>
                  <a:srgbClr val="171717"/>
                </a:solidFill>
                <a:effectLst/>
                <a:latin typeface="Segoe UI" panose="020B0502040204020203" pitchFamily="34" charset="0"/>
              </a:rPr>
              <a:t>Optimizing internal operations.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Increasing business agility. Read the </a:t>
            </a:r>
            <a:r>
              <a:rPr lang="en-US" b="0" i="0" u="none" strike="noStrike" dirty="0">
                <a:solidFill>
                  <a:srgbClr val="171717"/>
                </a:solidFill>
                <a:effectLst/>
                <a:latin typeface="Segoe UI" panose="020B0502040204020203" pitchFamily="34" charset="0"/>
                <a:hlinkClick r:id="rId5"/>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Preparing for new technical capabilities.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market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geographic demand. Read the </a:t>
            </a:r>
            <a:r>
              <a:rPr lang="en-US" b="0" i="0" u="none" strike="noStrike" dirty="0">
                <a:solidFill>
                  <a:srgbClr val="171717"/>
                </a:solidFill>
                <a:effectLst/>
                <a:latin typeface="Segoe UI" panose="020B0502040204020203" pitchFamily="34" charset="0"/>
                <a:hlinkClick r:id="rId6"/>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171717"/>
                </a:solidFill>
                <a:effectLst/>
                <a:latin typeface="Segoe UI" panose="020B0502040204020203" pitchFamily="34" charset="0"/>
              </a:rPr>
              <a:t>Let's examine possible innovation-motivated strategies and business outcomes.</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268358F0-6F6E-4229-B4E1-FAA558BBD1AB}" type="slidenum">
              <a:rPr lang="en-US" smtClean="0"/>
              <a:t>14</a:t>
            </a:fld>
            <a:endParaRPr lang="en-US"/>
          </a:p>
        </p:txBody>
      </p:sp>
    </p:spTree>
    <p:extLst>
      <p:ext uri="{BB962C8B-B14F-4D97-AF65-F5344CB8AC3E}">
        <p14:creationId xmlns:p14="http://schemas.microsoft.com/office/powerpoint/2010/main" val="1251888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Data is the new commodity, and modern applications are the supply chain driving that data into various experiences. In today's business market, it's hard to find a transformative product or service that isn't built on top of data, insights, and customer experiences. The </a:t>
            </a:r>
            <a:r>
              <a:rPr lang="en-US" b="0" i="0" u="none" strike="noStrike" dirty="0">
                <a:solidFill>
                  <a:srgbClr val="171717"/>
                </a:solidFill>
                <a:effectLst/>
                <a:latin typeface="Segoe UI" panose="020B0502040204020203" pitchFamily="34" charset="0"/>
                <a:hlinkClick r:id="rId3"/>
              </a:rPr>
              <a:t>Innovate methodology</a:t>
            </a:r>
            <a:r>
              <a:rPr lang="en-US" b="0" i="0" dirty="0">
                <a:solidFill>
                  <a:srgbClr val="171717"/>
                </a:solidFill>
                <a:effectLst/>
                <a:latin typeface="Segoe UI" panose="020B0502040204020203" pitchFamily="34" charset="0"/>
              </a:rPr>
              <a:t> in the Cloud Adoption Framework includes </a:t>
            </a:r>
            <a:r>
              <a:rPr lang="en-US" b="0" i="1" dirty="0">
                <a:solidFill>
                  <a:srgbClr val="171717"/>
                </a:solidFill>
                <a:effectLst/>
                <a:latin typeface="Segoe UI" panose="020B0502040204020203" pitchFamily="34" charset="0"/>
              </a:rPr>
              <a:t>motivations aligned to a technology strategy</a:t>
            </a:r>
            <a:r>
              <a:rPr lang="en-US" b="0" i="0" dirty="0">
                <a:solidFill>
                  <a:srgbClr val="171717"/>
                </a:solidFill>
                <a:effectLst/>
                <a:latin typeface="Segoe UI" panose="020B0502040204020203" pitchFamily="34" charset="0"/>
              </a:rPr>
              <a:t> that appear lower in the </a:t>
            </a:r>
            <a:r>
              <a:rPr lang="en-US" b="0" i="1" dirty="0">
                <a:solidFill>
                  <a:srgbClr val="171717"/>
                </a:solidFill>
                <a:effectLst/>
                <a:latin typeface="Segoe UI" panose="020B0502040204020203" pitchFamily="34" charset="0"/>
              </a:rPr>
              <a:t>Innovation</a:t>
            </a:r>
            <a:r>
              <a:rPr lang="en-US" b="0" i="0" dirty="0">
                <a:solidFill>
                  <a:srgbClr val="171717"/>
                </a:solidFill>
                <a:effectLst/>
                <a:latin typeface="Segoe UI" panose="020B0502040204020203" pitchFamily="34" charset="0"/>
              </a:rPr>
              <a:t> column of the motivation list above.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motivations listed below focus an IT organization more on an innovate strategy than a migrate strategy. </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Innovation motivation-driven strategies</a:t>
            </a:r>
            <a:r>
              <a:rPr lang="en-US" b="0" i="0" dirty="0">
                <a:solidFill>
                  <a:srgbClr val="171717"/>
                </a:solidFill>
                <a:effectLst/>
                <a:latin typeface="Segoe UI" panose="020B0502040204020203" pitchFamily="34" charset="0"/>
              </a:rPr>
              <a:t> have helped to produce successful business outcomes.</a:t>
            </a:r>
          </a:p>
          <a:p>
            <a:pPr algn="l">
              <a:buFont typeface="Arial" panose="020B0604020202020204" pitchFamily="34" charset="0"/>
              <a:buChar char="•"/>
            </a:pPr>
            <a:r>
              <a:rPr lang="en-US" b="0" i="0" dirty="0">
                <a:solidFill>
                  <a:srgbClr val="171717"/>
                </a:solidFill>
                <a:effectLst/>
                <a:latin typeface="Segoe UI" panose="020B0502040204020203" pitchFamily="34" charset="0"/>
              </a:rPr>
              <a:t>Increasing business agility.</a:t>
            </a:r>
          </a:p>
          <a:p>
            <a:pPr algn="l">
              <a:buFont typeface="Arial" panose="020B0604020202020204" pitchFamily="34" charset="0"/>
              <a:buChar char="•"/>
            </a:pPr>
            <a:r>
              <a:rPr lang="en-US" b="0" i="0" dirty="0">
                <a:solidFill>
                  <a:srgbClr val="171717"/>
                </a:solidFill>
                <a:effectLst/>
                <a:latin typeface="Segoe UI" panose="020B0502040204020203" pitchFamily="34" charset="0"/>
              </a:rPr>
              <a:t>Preparing for new technical capabilities.</a:t>
            </a:r>
          </a:p>
          <a:p>
            <a:pPr algn="l">
              <a:buFont typeface="Arial" panose="020B0604020202020204" pitchFamily="34" charset="0"/>
              <a:buChar char="•"/>
            </a:pPr>
            <a:r>
              <a:rPr lang="en-US" b="0" i="0" dirty="0">
                <a:solidFill>
                  <a:srgbClr val="171717"/>
                </a:solidFill>
                <a:effectLst/>
                <a:latin typeface="Segoe UI" panose="020B0502040204020203" pitchFamily="34" charset="0"/>
              </a:rPr>
              <a:t>Building new technical capabilities. Read the </a:t>
            </a:r>
            <a:r>
              <a:rPr lang="en-US" b="0" i="0" u="none" strike="noStrike" dirty="0">
                <a:solidFill>
                  <a:srgbClr val="171717"/>
                </a:solidFill>
                <a:effectLst/>
                <a:latin typeface="Segoe UI" panose="020B0502040204020203" pitchFamily="34" charset="0"/>
                <a:hlinkClick r:id="rId4"/>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market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geographic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Improving customer experience and engagement. Read the </a:t>
            </a:r>
            <a:r>
              <a:rPr lang="en-US" b="0" i="0" u="none" strike="noStrike" dirty="0">
                <a:solidFill>
                  <a:srgbClr val="171717"/>
                </a:solidFill>
                <a:effectLst/>
                <a:latin typeface="Segoe UI" panose="020B0502040204020203" pitchFamily="34" charset="0"/>
                <a:hlinkClick r:id="rId5"/>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Transforming products or services.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0" i="0" dirty="0">
                <a:solidFill>
                  <a:srgbClr val="171717"/>
                </a:solidFill>
                <a:effectLst/>
                <a:latin typeface="Segoe UI" panose="020B0502040204020203" pitchFamily="34" charset="0"/>
              </a:rPr>
              <a:t>How does your business benefit from documenting your desired business outcomes?</a:t>
            </a: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15</a:t>
            </a:fld>
            <a:endParaRPr lang="en-US"/>
          </a:p>
        </p:txBody>
      </p:sp>
    </p:spTree>
    <p:extLst>
      <p:ext uri="{BB962C8B-B14F-4D97-AF65-F5344CB8AC3E}">
        <p14:creationId xmlns:p14="http://schemas.microsoft.com/office/powerpoint/2010/main" val="1693516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Optimize your cloud investment using cloud economics</a:t>
            </a:r>
          </a:p>
          <a:p>
            <a:pPr algn="l"/>
            <a:r>
              <a:rPr lang="en-US" b="0" i="0" dirty="0">
                <a:solidFill>
                  <a:srgbClr val="171717"/>
                </a:solidFill>
                <a:effectLst/>
                <a:latin typeface="Segoe UI" panose="020B0502040204020203" pitchFamily="34" charset="0"/>
              </a:rPr>
              <a:t>What are the fundamentals of cloud economics in Azure? Whether you're running existing workloads or designing new solutions in Azure, learn best practices guidance to navigate the economics of the cloud for your organization, and optimize your operating costs in Azure based on your specific workloads. Get started with successfully building your cloud business case with key financial and technical guidance, and maximize the full benefit of your cloud investment.</a:t>
            </a:r>
          </a:p>
          <a:p>
            <a:pPr algn="l"/>
            <a:r>
              <a:rPr lang="en-US" b="0" i="0" dirty="0">
                <a:solidFill>
                  <a:srgbClr val="171717"/>
                </a:solidFill>
                <a:effectLst/>
                <a:latin typeface="Segoe UI" panose="020B0502040204020203" pitchFamily="34" charset="0"/>
              </a:rPr>
              <a:t>Learn more about </a:t>
            </a:r>
            <a:r>
              <a:rPr lang="en-US" b="0" i="0" u="none" strike="noStrike" dirty="0">
                <a:solidFill>
                  <a:srgbClr val="171717"/>
                </a:solidFill>
                <a:effectLst/>
                <a:latin typeface="Segoe UI" panose="020B0502040204020203" pitchFamily="34" charset="0"/>
                <a:hlinkClick r:id="rId3"/>
              </a:rPr>
              <a:t>how cloud economics works</a:t>
            </a:r>
            <a:r>
              <a:rPr lang="en-US" b="0" i="0" dirty="0">
                <a:solidFill>
                  <a:srgbClr val="171717"/>
                </a:solidFill>
                <a:effectLst/>
                <a:latin typeface="Segoe UI" panose="020B0502040204020203" pitchFamily="34" charset="0"/>
              </a:rPr>
              <a: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Prepare for conversations with different personas</a:t>
            </a:r>
          </a:p>
          <a:p>
            <a:pPr algn="l"/>
            <a:r>
              <a:rPr lang="en-US" b="0" i="0" dirty="0">
                <a:solidFill>
                  <a:srgbClr val="171717"/>
                </a:solidFill>
                <a:effectLst/>
                <a:latin typeface="Segoe UI" panose="020B0502040204020203" pitchFamily="34" charset="0"/>
              </a:rPr>
              <a:t>The following are a few business outcomes that tend to trigger conversations with various personas:</a:t>
            </a:r>
          </a:p>
          <a:p>
            <a:pPr algn="l">
              <a:buFont typeface="Arial" panose="020B0604020202020204" pitchFamily="34" charset="0"/>
              <a:buChar char="•"/>
            </a:pPr>
            <a:r>
              <a:rPr lang="en-US" b="1" i="0" dirty="0">
                <a:solidFill>
                  <a:srgbClr val="171717"/>
                </a:solidFill>
                <a:effectLst/>
                <a:latin typeface="Segoe UI" panose="020B0502040204020203" pitchFamily="34" charset="0"/>
              </a:rPr>
              <a:t>Finance leadership:</a:t>
            </a:r>
            <a:r>
              <a:rPr lang="en-US" b="0" i="0" dirty="0">
                <a:solidFill>
                  <a:srgbClr val="171717"/>
                </a:solidFill>
                <a:effectLst/>
                <a:latin typeface="Segoe UI" panose="020B0502040204020203" pitchFamily="34" charset="0"/>
              </a:rPr>
              <a:t> Increase profitability while driving compliance.</a:t>
            </a:r>
          </a:p>
          <a:p>
            <a:pPr algn="l">
              <a:buFont typeface="Arial" panose="020B0604020202020204" pitchFamily="34" charset="0"/>
              <a:buChar char="•"/>
            </a:pPr>
            <a:r>
              <a:rPr lang="en-US" b="1" i="0" dirty="0">
                <a:solidFill>
                  <a:srgbClr val="171717"/>
                </a:solidFill>
                <a:effectLst/>
                <a:latin typeface="Segoe UI" panose="020B0502040204020203" pitchFamily="34" charset="0"/>
              </a:rPr>
              <a:t>Marketing:</a:t>
            </a:r>
            <a:r>
              <a:rPr lang="en-US" b="0" i="0" dirty="0">
                <a:solidFill>
                  <a:srgbClr val="171717"/>
                </a:solidFill>
                <a:effectLst/>
                <a:latin typeface="Segoe UI" panose="020B0502040204020203" pitchFamily="34" charset="0"/>
              </a:rPr>
              <a:t> Acquire and retain customers, build reputation.</a:t>
            </a:r>
          </a:p>
          <a:p>
            <a:pPr algn="l">
              <a:buFont typeface="Arial" panose="020B0604020202020204" pitchFamily="34" charset="0"/>
              <a:buChar char="•"/>
            </a:pPr>
            <a:r>
              <a:rPr lang="en-US" b="1" i="0" dirty="0">
                <a:solidFill>
                  <a:srgbClr val="171717"/>
                </a:solidFill>
                <a:effectLst/>
                <a:latin typeface="Segoe UI" panose="020B0502040204020203" pitchFamily="34" charset="0"/>
              </a:rPr>
              <a:t>Sales:</a:t>
            </a:r>
            <a:r>
              <a:rPr lang="en-US" b="0" i="0" dirty="0">
                <a:solidFill>
                  <a:srgbClr val="171717"/>
                </a:solidFill>
                <a:effectLst/>
                <a:latin typeface="Segoe UI" panose="020B0502040204020203" pitchFamily="34" charset="0"/>
              </a:rPr>
              <a:t> Accelerate sales, improve customer lifetime value.</a:t>
            </a:r>
          </a:p>
          <a:p>
            <a:pPr algn="l">
              <a:buFont typeface="Arial" panose="020B0604020202020204" pitchFamily="34" charset="0"/>
              <a:buChar char="•"/>
            </a:pPr>
            <a:r>
              <a:rPr lang="en-US" b="1" i="0" dirty="0">
                <a:solidFill>
                  <a:srgbClr val="171717"/>
                </a:solidFill>
                <a:effectLst/>
                <a:latin typeface="Segoe UI" panose="020B0502040204020203" pitchFamily="34" charset="0"/>
              </a:rPr>
              <a:t>Human resources:</a:t>
            </a:r>
            <a:r>
              <a:rPr lang="en-US" b="0" i="0" dirty="0">
                <a:solidFill>
                  <a:srgbClr val="171717"/>
                </a:solidFill>
                <a:effectLst/>
                <a:latin typeface="Segoe UI" panose="020B0502040204020203" pitchFamily="34" charset="0"/>
              </a:rPr>
              <a:t> Retain, recruit, and empower employees.</a:t>
            </a:r>
          </a:p>
          <a:p>
            <a:pPr algn="l">
              <a:buFont typeface="Arial" panose="020B0604020202020204" pitchFamily="34" charset="0"/>
              <a:buChar char="•"/>
            </a:pPr>
            <a:r>
              <a:rPr lang="en-US" b="1" i="0" dirty="0">
                <a:solidFill>
                  <a:srgbClr val="171717"/>
                </a:solidFill>
                <a:effectLst/>
                <a:latin typeface="Segoe UI" panose="020B0502040204020203" pitchFamily="34" charset="0"/>
              </a:rPr>
              <a:t>Executive leadership:</a:t>
            </a:r>
            <a:r>
              <a:rPr lang="en-US" b="0" i="0" dirty="0">
                <a:solidFill>
                  <a:srgbClr val="171717"/>
                </a:solidFill>
                <a:effectLst/>
                <a:latin typeface="Segoe UI" panose="020B0502040204020203" pitchFamily="34" charset="0"/>
              </a:rPr>
              <a:t> Meeting market growth requirements and environmental sustainability metrics.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Sample outcomes by category</a:t>
            </a:r>
          </a:p>
          <a:p>
            <a:pPr algn="l"/>
            <a:r>
              <a:rPr lang="en-US" b="0" i="0" dirty="0">
                <a:solidFill>
                  <a:srgbClr val="171717"/>
                </a:solidFill>
                <a:effectLst/>
                <a:latin typeface="Segoe UI" panose="020B0502040204020203" pitchFamily="34" charset="0"/>
              </a:rPr>
              <a:t>Speaking in business outcomes can feel like a foreign language to many technically minded individuals. To help ease translation, we curate a set of business outcome examples. You can use the following examples to inspire and demonstrate business outcomes that are based on actual transformation journeys.</a:t>
            </a:r>
          </a:p>
          <a:p>
            <a:pPr algn="l"/>
            <a:endParaRPr lang="en-US" b="0" i="0" dirty="0">
              <a:solidFill>
                <a:srgbClr val="171717"/>
              </a:solidFill>
              <a:effectLst/>
              <a:latin typeface="Segoe UI" panose="020B0502040204020203" pitchFamily="34" charset="0"/>
            </a:endParaRPr>
          </a:p>
          <a:p>
            <a:pPr marL="0" indent="0" algn="l">
              <a:buFont typeface="Wingdings" panose="05000000000000000000" pitchFamily="2" charset="2"/>
              <a:buNone/>
            </a:pPr>
            <a:r>
              <a:rPr lang="en-US" b="0" i="0" dirty="0">
                <a:solidFill>
                  <a:srgbClr val="171717"/>
                </a:solidFill>
                <a:effectLst/>
                <a:latin typeface="Segoe UI" panose="020B0502040204020203" pitchFamily="34" charset="0"/>
              </a:rPr>
              <a:t>To help you find business outcomes more easily, we've separated them into the following categories. This approach tends to drive consensus-building conversations across business units.</a:t>
            </a:r>
          </a:p>
          <a:p>
            <a:pPr algn="l"/>
            <a:r>
              <a:rPr lang="en-US" b="1" i="0" dirty="0">
                <a:solidFill>
                  <a:srgbClr val="171717"/>
                </a:solidFill>
                <a:effectLst/>
                <a:latin typeface="Segoe UI" panose="020B0502040204020203" pitchFamily="34" charset="0"/>
              </a:rPr>
              <a:t>Fiscal outcomes</a:t>
            </a:r>
          </a:p>
          <a:p>
            <a:pPr algn="l"/>
            <a:r>
              <a:rPr lang="en-US" b="0" i="0" dirty="0">
                <a:solidFill>
                  <a:srgbClr val="171717"/>
                </a:solidFill>
                <a:effectLst/>
                <a:latin typeface="Segoe UI" panose="020B0502040204020203" pitchFamily="34" charset="0"/>
              </a:rPr>
              <a:t>Financial or fiscal performance is the cleanest business outcome for many business leaders, but not the only one.</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Agility outcomes</a:t>
            </a:r>
          </a:p>
          <a:p>
            <a:pPr algn="l"/>
            <a:r>
              <a:rPr lang="en-US" b="0" i="0" dirty="0">
                <a:solidFill>
                  <a:srgbClr val="171717"/>
                </a:solidFill>
                <a:effectLst/>
                <a:latin typeface="Segoe UI" panose="020B0502040204020203" pitchFamily="34" charset="0"/>
              </a:rPr>
              <a:t>Today's fast-changing business environment places a premium on time. The ability to respond to and drive market change quickly is the fundamental measure of business agility.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Reach outcomes</a:t>
            </a:r>
          </a:p>
          <a:p>
            <a:pPr algn="l"/>
            <a:r>
              <a:rPr lang="en-US" b="0" i="0" dirty="0">
                <a:solidFill>
                  <a:srgbClr val="171717"/>
                </a:solidFill>
                <a:effectLst/>
                <a:latin typeface="Segoe UI" panose="020B0502040204020203" pitchFamily="34" charset="0"/>
              </a:rPr>
              <a:t>In a constantly shrinking market, global reach (ability to support global customers and users) can be measured by compliance in geographies that are relevant to the business.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Customer engagement outcomes</a:t>
            </a:r>
          </a:p>
          <a:p>
            <a:pPr algn="l"/>
            <a:r>
              <a:rPr lang="en-US" b="0" i="0" dirty="0">
                <a:solidFill>
                  <a:srgbClr val="171717"/>
                </a:solidFill>
                <a:effectLst/>
                <a:latin typeface="Segoe UI" panose="020B0502040204020203" pitchFamily="34" charset="0"/>
              </a:rPr>
              <a:t>Social marketplaces are redefining winners and losers at an unheard-of pace. Responding to user needs is a key measure of customer engagement.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Performance outcomes</a:t>
            </a:r>
          </a:p>
          <a:p>
            <a:pPr algn="l"/>
            <a:r>
              <a:rPr lang="en-US" b="0" i="0" dirty="0">
                <a:solidFill>
                  <a:srgbClr val="171717"/>
                </a:solidFill>
                <a:effectLst/>
                <a:latin typeface="Segoe UI" panose="020B0502040204020203" pitchFamily="34" charset="0"/>
              </a:rPr>
              <a:t>Performance and reliability are assumed. When either falters, reputation damage can be painful and long-lasting.</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Sustainability goals</a:t>
            </a:r>
          </a:p>
          <a:p>
            <a:pPr algn="l"/>
            <a:r>
              <a:rPr lang="en-US" b="0" i="0" dirty="0">
                <a:solidFill>
                  <a:srgbClr val="171717"/>
                </a:solidFill>
                <a:effectLst/>
                <a:latin typeface="Segoe UI" panose="020B0502040204020203" pitchFamily="34" charset="0"/>
              </a:rPr>
              <a:t>Organizations are increasingly discussing environmental goals and sustainability targets.</a:t>
            </a:r>
          </a:p>
          <a:p>
            <a:pPr algn="l"/>
            <a:r>
              <a:rPr lang="en-US" b="0" i="0" dirty="0">
                <a:solidFill>
                  <a:srgbClr val="171717"/>
                </a:solidFill>
                <a:effectLst/>
                <a:latin typeface="Segoe UI" panose="020B0502040204020203" pitchFamily="34" charset="0"/>
              </a:rPr>
              <a:t>Learn more about </a:t>
            </a:r>
            <a:r>
              <a:rPr lang="en-US" b="0" i="0" u="none" strike="noStrike" dirty="0">
                <a:solidFill>
                  <a:srgbClr val="171717"/>
                </a:solidFill>
                <a:effectLst/>
                <a:latin typeface="Segoe UI" panose="020B0502040204020203" pitchFamily="34" charset="0"/>
                <a:hlinkClick r:id="rId4"/>
              </a:rPr>
              <a:t>sustainability goals</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Each of the business outcomes listed in the preceding categories can help facilitate a focused conversation among your business and technical team members. However, you shouldn't limit your conversations to these generic samples. Understanding the unique needs of your own business, and building outcomes that match, maximizes the value of a cloud transformation.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look at what guidance we have in the way of tools and templates for defining business outcomes.</a:t>
            </a: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17</a:t>
            </a:fld>
            <a:endParaRPr lang="en-US"/>
          </a:p>
        </p:txBody>
      </p:sp>
    </p:spTree>
    <p:extLst>
      <p:ext uri="{BB962C8B-B14F-4D97-AF65-F5344CB8AC3E}">
        <p14:creationId xmlns:p14="http://schemas.microsoft.com/office/powerpoint/2010/main" val="1328085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Use the business outcome template</a:t>
            </a:r>
          </a:p>
          <a:p>
            <a:pPr algn="l"/>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this template, business outcomes focus on three topics:</a:t>
            </a:r>
          </a:p>
          <a:p>
            <a:pPr algn="l">
              <a:buFont typeface="Arial" panose="020B0604020202020204" pitchFamily="34" charset="0"/>
              <a:buChar char="•"/>
            </a:pPr>
            <a:r>
              <a:rPr lang="en-US" b="0" i="0" dirty="0">
                <a:solidFill>
                  <a:srgbClr val="171717"/>
                </a:solidFill>
                <a:effectLst/>
                <a:latin typeface="Segoe UI" panose="020B0502040204020203" pitchFamily="34" charset="0"/>
              </a:rPr>
              <a:t>Aligning to stakeholders or business decision makers.</a:t>
            </a:r>
          </a:p>
          <a:p>
            <a:pPr algn="l">
              <a:buFont typeface="Arial" panose="020B0604020202020204" pitchFamily="34" charset="0"/>
              <a:buChar char="•"/>
            </a:pPr>
            <a:r>
              <a:rPr lang="en-US" b="0" i="0" dirty="0">
                <a:solidFill>
                  <a:srgbClr val="171717"/>
                </a:solidFill>
                <a:effectLst/>
                <a:latin typeface="Segoe UI" panose="020B0502040204020203" pitchFamily="34" charset="0"/>
              </a:rPr>
              <a:t>Understanding business drivers and objectives.</a:t>
            </a:r>
          </a:p>
          <a:p>
            <a:pPr algn="l">
              <a:buFont typeface="Arial" panose="020B0604020202020204" pitchFamily="34" charset="0"/>
              <a:buChar char="•"/>
            </a:pPr>
            <a:r>
              <a:rPr lang="en-US" b="0" i="0" dirty="0">
                <a:solidFill>
                  <a:srgbClr val="171717"/>
                </a:solidFill>
                <a:effectLst/>
                <a:latin typeface="Segoe UI" panose="020B0502040204020203" pitchFamily="34" charset="0"/>
              </a:rPr>
              <a:t>Mapping outcomes to specific solutions and technical capability.</a:t>
            </a:r>
          </a:p>
          <a:p>
            <a:pPr algn="l"/>
            <a:r>
              <a:rPr lang="en-US" b="0" i="0" dirty="0">
                <a:solidFill>
                  <a:srgbClr val="171717"/>
                </a:solidFill>
                <a:effectLst/>
                <a:latin typeface="Segoe UI" panose="020B0502040204020203" pitchFamily="34" charset="0"/>
              </a:rPr>
              <a:t> </a:t>
            </a:r>
            <a:r>
              <a:rPr lang="en-US" b="0" i="1" dirty="0">
                <a:solidFill>
                  <a:srgbClr val="171717"/>
                </a:solidFill>
                <a:effectLst/>
                <a:latin typeface="Segoe UI" panose="020B0502040204020203" pitchFamily="34" charset="0"/>
              </a:rPr>
              <a:t>Figure 1: Business outcomes visualized as a house with stakeholders, over business outcomes, over technical capabilities.</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business outcome template focuses on simplified conversations that can quickly engage stakeholders without getting too deep into the technical solution. By rapidly understanding and aligning the key performance indicators (KPIs) and business drivers that are important to stakeholders, your team can think about high-level approaches and transformations before diving into the implementation details.</a:t>
            </a:r>
          </a:p>
          <a:p>
            <a:pPr algn="l"/>
            <a:r>
              <a:rPr lang="en-US" b="0" i="0" dirty="0">
                <a:solidFill>
                  <a:srgbClr val="171717"/>
                </a:solidFill>
                <a:effectLst/>
                <a:latin typeface="Segoe UI" panose="020B0502040204020203" pitchFamily="34" charset="0"/>
              </a:rPr>
              <a:t>An example can be found on the "example outcome" tab of the spreadsheet, as shown below. To track multiple outcomes, add them to the "collective outcomes" tab.</a:t>
            </a:r>
          </a:p>
          <a:p>
            <a:pPr algn="l"/>
            <a:r>
              <a:rPr lang="en-US" b="0" i="0" dirty="0">
                <a:solidFill>
                  <a:srgbClr val="171717"/>
                </a:solidFill>
                <a:effectLst/>
                <a:latin typeface="Segoe UI" panose="020B0502040204020203" pitchFamily="34" charset="0"/>
              </a:rPr>
              <a:t> </a:t>
            </a:r>
            <a:r>
              <a:rPr lang="en-US" b="0" i="1" dirty="0">
                <a:solidFill>
                  <a:srgbClr val="171717"/>
                </a:solidFill>
                <a:effectLst/>
                <a:latin typeface="Segoe UI" panose="020B0502040204020203" pitchFamily="34" charset="0"/>
              </a:rPr>
              <a:t>Figure 2: Example of a business outcome template.</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Why is this template relevant?</a:t>
            </a:r>
          </a:p>
          <a:p>
            <a:pPr algn="l"/>
            <a:r>
              <a:rPr lang="en-US" b="0" i="0" dirty="0">
                <a:solidFill>
                  <a:srgbClr val="171717"/>
                </a:solidFill>
                <a:effectLst/>
                <a:latin typeface="Segoe UI" panose="020B0502040204020203" pitchFamily="34" charset="0"/>
              </a:rPr>
              <a:t>Discovery is a fundamental tenet of enterprise architecture. If discovery is limited to technical discovery, the solution is likely to miss many opportunities to improve the business. Enterprise architects, solution architects, and other technically minded leaders can master the discovery process by using this template. In effective discovery processes, these leaders consider five key aspects of the business outcome before leading a transformation journey, as shown in the following image:</a:t>
            </a:r>
          </a:p>
          <a:p>
            <a:pPr algn="l"/>
            <a:r>
              <a:rPr lang="en-US" b="0" i="0" dirty="0">
                <a:solidFill>
                  <a:srgbClr val="171717"/>
                </a:solidFill>
                <a:effectLst/>
                <a:latin typeface="Segoe UI" panose="020B0502040204020203" pitchFamily="34" charset="0"/>
              </a:rPr>
              <a:t> </a:t>
            </a:r>
          </a:p>
          <a:p>
            <a:pPr algn="l"/>
            <a:r>
              <a:rPr lang="en-US" b="1" i="0" dirty="0">
                <a:solidFill>
                  <a:srgbClr val="171717"/>
                </a:solidFill>
                <a:effectLst/>
                <a:latin typeface="Segoe UI" panose="020B0502040204020203" pitchFamily="34" charset="0"/>
              </a:rPr>
              <a:t>Stakeholders:</a:t>
            </a:r>
            <a:r>
              <a:rPr lang="en-US" b="0" i="0" dirty="0">
                <a:solidFill>
                  <a:srgbClr val="171717"/>
                </a:solidFill>
                <a:effectLst/>
                <a:latin typeface="Segoe UI" panose="020B0502040204020203" pitchFamily="34" charset="0"/>
              </a:rPr>
              <a:t> Who in the organization is likely to see the greatest value in a specific business outcome? Who is most likely to support this transformation, especially when things get tough or time consuming? Who has the greatest stake in the success of this transformation? This person is a potential stakeholder.</a:t>
            </a:r>
          </a:p>
          <a:p>
            <a:pPr algn="l"/>
            <a:r>
              <a:rPr lang="en-US" b="1" i="0" dirty="0">
                <a:solidFill>
                  <a:srgbClr val="171717"/>
                </a:solidFill>
                <a:effectLst/>
                <a:latin typeface="Segoe UI" panose="020B0502040204020203" pitchFamily="34" charset="0"/>
              </a:rPr>
              <a:t>Business outcomes:</a:t>
            </a:r>
            <a:r>
              <a:rPr lang="en-US" b="0" i="0" dirty="0">
                <a:solidFill>
                  <a:srgbClr val="171717"/>
                </a:solidFill>
                <a:effectLst/>
                <a:latin typeface="Segoe UI" panose="020B0502040204020203" pitchFamily="34" charset="0"/>
              </a:rPr>
              <a:t> A business outcome is a concise, defined, and observable result or change in business performance, supported by a specific measure. How does the stakeholder want to change the business? How will the business be affected? What is the value of this transformation?</a:t>
            </a:r>
          </a:p>
          <a:p>
            <a:pPr algn="l"/>
            <a:r>
              <a:rPr lang="en-US" b="1" i="0" dirty="0">
                <a:solidFill>
                  <a:srgbClr val="171717"/>
                </a:solidFill>
                <a:effectLst/>
                <a:latin typeface="Segoe UI" panose="020B0502040204020203" pitchFamily="34" charset="0"/>
              </a:rPr>
              <a:t>Business drivers:</a:t>
            </a:r>
            <a:r>
              <a:rPr lang="en-US" b="0" i="0" dirty="0">
                <a:solidFill>
                  <a:srgbClr val="171717"/>
                </a:solidFill>
                <a:effectLst/>
                <a:latin typeface="Segoe UI" panose="020B0502040204020203" pitchFamily="34" charset="0"/>
              </a:rPr>
              <a:t> Business drivers capture the current challenge that's preventing the company from achieving desired outcomes. They can also capture new opportunities that the business can capitalize on with the right solution. How would you describe the current challenges or future state of the business? What business functions would be changing to meet the desired outcomes?</a:t>
            </a:r>
          </a:p>
          <a:p>
            <a:pPr algn="l"/>
            <a:r>
              <a:rPr lang="en-US" b="1" i="0" dirty="0">
                <a:solidFill>
                  <a:srgbClr val="171717"/>
                </a:solidFill>
                <a:effectLst/>
                <a:latin typeface="Segoe UI" panose="020B0502040204020203" pitchFamily="34" charset="0"/>
              </a:rPr>
              <a:t>KPIs:</a:t>
            </a:r>
            <a:r>
              <a:rPr lang="en-US" b="0" i="0" dirty="0">
                <a:solidFill>
                  <a:srgbClr val="171717"/>
                </a:solidFill>
                <a:effectLst/>
                <a:latin typeface="Segoe UI" panose="020B0502040204020203" pitchFamily="34" charset="0"/>
              </a:rPr>
              <a:t> How will this change be measured? How does the business know whether they are successful? How frequently will this KPI be observed? Understanding each KPI helps enable incremental change and experimentation.</a:t>
            </a:r>
          </a:p>
          <a:p>
            <a:pPr algn="l"/>
            <a:r>
              <a:rPr lang="en-US" b="1" i="0" dirty="0">
                <a:solidFill>
                  <a:srgbClr val="171717"/>
                </a:solidFill>
                <a:effectLst/>
                <a:latin typeface="Segoe UI" panose="020B0502040204020203" pitchFamily="34" charset="0"/>
              </a:rPr>
              <a:t>Capabilities:</a:t>
            </a:r>
            <a:r>
              <a:rPr lang="en-US" b="0" i="0" dirty="0">
                <a:solidFill>
                  <a:srgbClr val="171717"/>
                </a:solidFill>
                <a:effectLst/>
                <a:latin typeface="Segoe UI" panose="020B0502040204020203" pitchFamily="34" charset="0"/>
              </a:rPr>
              <a:t> When you define any transformation journey, how will technical capabilities accelerate realization of the business outcome? What applications must be included in the transformation to achieve business objectives? How do various applications or workloads get prioritized to deliver on capabilities? How do parts of the solution need to be expanded or rearchitected to meet each of the outcomes? Can execution approaches (or timelines) be rearranged to prioritize high-impact business outcomes?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How do you get the most value out of your Azure investment?</a:t>
            </a: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18</a:t>
            </a:fld>
            <a:endParaRPr lang="en-US"/>
          </a:p>
        </p:txBody>
      </p:sp>
    </p:spTree>
    <p:extLst>
      <p:ext uri="{BB962C8B-B14F-4D97-AF65-F5344CB8AC3E}">
        <p14:creationId xmlns:p14="http://schemas.microsoft.com/office/powerpoint/2010/main" val="1221860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1A1A1F"/>
                </a:solidFill>
                <a:effectLst/>
              </a:rPr>
              <a:t>Getting the most value from your Azure investment—</a:t>
            </a:r>
          </a:p>
          <a:p>
            <a:r>
              <a:rPr lang="en-US" dirty="0">
                <a:effectLst/>
              </a:rPr>
              <a:t>Discover technical and financial flexibility, efficiencies, and capabilities on the cloud that aren’t possible with on-premises IT infrastructure. Choose the right short- and long-term cloud solutions for your needs and get greater return on your cloud investment with key financial and technical guidance from Azure and best practices from top organizations.</a:t>
            </a:r>
          </a:p>
          <a:p>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Why are companies moving to the cloud?</a:t>
            </a:r>
          </a:p>
          <a:p>
            <a:pPr algn="l"/>
            <a:endParaRPr lang="en-US" b="1" i="0" dirty="0">
              <a:solidFill>
                <a:srgbClr val="1A1A1F"/>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Reduced datacenter footprint</a:t>
            </a:r>
          </a:p>
          <a:p>
            <a:pPr algn="l"/>
            <a:r>
              <a:rPr lang="en-US" b="0" i="0" dirty="0">
                <a:solidFill>
                  <a:srgbClr val="1A1A1F"/>
                </a:solidFill>
                <a:effectLst/>
                <a:latin typeface="Segoe UI" panose="020B0502040204020203" pitchFamily="34" charset="0"/>
              </a:rPr>
              <a:t>Streamline operations and focus on what matters most for your business—like expediting app development—by reducing your datacenter footprint.</a:t>
            </a:r>
          </a:p>
          <a:p>
            <a:pPr algn="l"/>
            <a:r>
              <a:rPr lang="en-US" b="1" i="0" u="none" strike="noStrike" dirty="0" err="1">
                <a:solidFill>
                  <a:srgbClr val="0062AD"/>
                </a:solidFill>
                <a:effectLst/>
                <a:latin typeface="Segoe UI" panose="020B0502040204020203" pitchFamily="34" charset="0"/>
                <a:hlinkClick r:id="rId3"/>
              </a:rPr>
              <a:t>Tenthline</a:t>
            </a:r>
            <a:r>
              <a:rPr lang="en-US" b="1" i="0" u="none" strike="noStrike" dirty="0">
                <a:solidFill>
                  <a:srgbClr val="0062AD"/>
                </a:solidFill>
                <a:effectLst/>
                <a:latin typeface="Segoe UI" panose="020B0502040204020203" pitchFamily="34" charset="0"/>
                <a:hlinkClick r:id="rId3"/>
              </a:rPr>
              <a:t>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OPEX pricing models</a:t>
            </a:r>
          </a:p>
          <a:p>
            <a:pPr algn="l"/>
            <a:r>
              <a:rPr lang="en-US" b="0" i="0" dirty="0">
                <a:solidFill>
                  <a:srgbClr val="1A1A1F"/>
                </a:solidFill>
                <a:effectLst/>
                <a:latin typeface="Segoe UI" panose="020B0502040204020203" pitchFamily="34" charset="0"/>
              </a:rPr>
              <a:t>Enable future growth with flexible, pay-per-use, on-demand cloud benefits and take advantage of an operational expenditure model rather than a traditional capital expenditure model.</a:t>
            </a:r>
          </a:p>
          <a:p>
            <a:pPr algn="l"/>
            <a:r>
              <a:rPr lang="en-US" b="1" i="0" u="none" strike="noStrike" dirty="0">
                <a:solidFill>
                  <a:srgbClr val="0062AD"/>
                </a:solidFill>
                <a:effectLst/>
                <a:latin typeface="Segoe UI" panose="020B0502040204020203" pitchFamily="34" charset="0"/>
                <a:hlinkClick r:id="rId4"/>
              </a:rPr>
              <a:t>TransAlta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Staff productivity</a:t>
            </a:r>
          </a:p>
          <a:p>
            <a:pPr algn="l"/>
            <a:r>
              <a:rPr lang="en-US" b="0" i="0" dirty="0">
                <a:solidFill>
                  <a:srgbClr val="1A1A1F"/>
                </a:solidFill>
                <a:effectLst/>
                <a:latin typeface="Segoe UI" panose="020B0502040204020203" pitchFamily="34" charset="0"/>
              </a:rPr>
              <a:t>Reduce downtime and free up your IT staff from maintenance and patching tasks to spend more time optimizing and innovating.</a:t>
            </a:r>
          </a:p>
          <a:p>
            <a:pPr algn="l"/>
            <a:r>
              <a:rPr lang="en-US" b="1" i="0" u="none" strike="noStrike" dirty="0">
                <a:solidFill>
                  <a:srgbClr val="0062AD"/>
                </a:solidFill>
                <a:effectLst/>
                <a:latin typeface="Segoe UI" panose="020B0502040204020203" pitchFamily="34" charset="0"/>
                <a:hlinkClick r:id="rId5"/>
              </a:rPr>
              <a:t>Oscars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Sustainability</a:t>
            </a:r>
          </a:p>
          <a:p>
            <a:pPr algn="l"/>
            <a:r>
              <a:rPr lang="en-US" b="0" i="0" dirty="0">
                <a:solidFill>
                  <a:srgbClr val="1A1A1F"/>
                </a:solidFill>
                <a:effectLst/>
                <a:latin typeface="Segoe UI" panose="020B0502040204020203" pitchFamily="34" charset="0"/>
              </a:rPr>
              <a:t>Build a clean-energy future and make progress toward your sustainability and business goals with sustainable technologies from Azure.</a:t>
            </a:r>
          </a:p>
          <a:p>
            <a:pPr algn="l"/>
            <a:r>
              <a:rPr lang="en-US" b="1" i="0" u="none" strike="noStrike" dirty="0" err="1">
                <a:solidFill>
                  <a:srgbClr val="0062AD"/>
                </a:solidFill>
                <a:effectLst/>
                <a:latin typeface="Segoe UI" panose="020B0502040204020203" pitchFamily="34" charset="0"/>
                <a:hlinkClick r:id="rId6"/>
              </a:rPr>
              <a:t>Bühler</a:t>
            </a:r>
            <a:r>
              <a:rPr lang="en-US" b="1" i="0" u="none" strike="noStrike" dirty="0">
                <a:solidFill>
                  <a:srgbClr val="0062AD"/>
                </a:solidFill>
                <a:effectLst/>
                <a:latin typeface="Segoe UI" panose="020B0502040204020203" pitchFamily="34" charset="0"/>
                <a:hlinkClick r:id="rId6"/>
              </a:rPr>
              <a:t> Group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Scalability</a:t>
            </a:r>
          </a:p>
          <a:p>
            <a:pPr algn="l"/>
            <a:r>
              <a:rPr lang="en-US" b="0" i="0" dirty="0">
                <a:solidFill>
                  <a:srgbClr val="1A1A1F"/>
                </a:solidFill>
                <a:effectLst/>
                <a:latin typeface="Segoe UI" panose="020B0502040204020203" pitchFamily="34" charset="0"/>
              </a:rPr>
              <a:t>Scale elastically by delivering the right amount of IT resources—for example, more or less computing power, storage, bandwidth—right when they’re needed, and from the right geographic location.</a:t>
            </a:r>
          </a:p>
          <a:p>
            <a:pPr algn="l"/>
            <a:r>
              <a:rPr lang="en-US" b="1" i="0" u="none" strike="noStrike" dirty="0">
                <a:solidFill>
                  <a:srgbClr val="0062AD"/>
                </a:solidFill>
                <a:effectLst/>
                <a:latin typeface="Segoe UI" panose="020B0502040204020203" pitchFamily="34" charset="0"/>
                <a:hlinkClick r:id="rId7"/>
              </a:rPr>
              <a:t>Walgreens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Security and compliance</a:t>
            </a:r>
          </a:p>
          <a:p>
            <a:pPr algn="l"/>
            <a:r>
              <a:rPr lang="en-US" b="0" i="0" dirty="0">
                <a:solidFill>
                  <a:srgbClr val="1A1A1F"/>
                </a:solidFill>
                <a:effectLst/>
                <a:latin typeface="Segoe UI" panose="020B0502040204020203" pitchFamily="34" charset="0"/>
              </a:rPr>
              <a:t>Build resilience and meet compliance requirements proactively— with security that’s built from the ground up, backed by a team of experts, and trusted by enterprises, governments, and startups.</a:t>
            </a:r>
          </a:p>
          <a:p>
            <a:pPr algn="l"/>
            <a:r>
              <a:rPr lang="en-US" b="1" i="0" u="none" strike="noStrike" dirty="0">
                <a:solidFill>
                  <a:srgbClr val="0062AD"/>
                </a:solidFill>
                <a:effectLst/>
                <a:latin typeface="Segoe UI" panose="020B0502040204020203" pitchFamily="34" charset="0"/>
                <a:hlinkClick r:id="rId8"/>
              </a:rPr>
              <a:t>Cerner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Availability</a:t>
            </a:r>
          </a:p>
          <a:p>
            <a:pPr algn="l"/>
            <a:r>
              <a:rPr lang="en-US" b="0" i="0" dirty="0">
                <a:solidFill>
                  <a:srgbClr val="1A1A1F"/>
                </a:solidFill>
                <a:effectLst/>
                <a:latin typeface="Segoe UI" panose="020B0502040204020203" pitchFamily="34" charset="0"/>
              </a:rPr>
              <a:t>Ensure business continuity for mission-critical systems that cannot tolerate interruption in service with high-availability cloud infrastructure from Azure.</a:t>
            </a:r>
          </a:p>
          <a:p>
            <a:pPr algn="l"/>
            <a:r>
              <a:rPr lang="en-US" b="1" i="0" u="none" strike="noStrike" dirty="0">
                <a:solidFill>
                  <a:srgbClr val="0062AD"/>
                </a:solidFill>
                <a:effectLst/>
                <a:latin typeface="Segoe UI" panose="020B0502040204020203" pitchFamily="34" charset="0"/>
                <a:hlinkClick r:id="rId9"/>
              </a:rPr>
              <a:t>Descartes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Optimization</a:t>
            </a:r>
          </a:p>
          <a:p>
            <a:pPr algn="l"/>
            <a:r>
              <a:rPr lang="en-US" b="0" i="0" dirty="0">
                <a:solidFill>
                  <a:srgbClr val="1A1A1F"/>
                </a:solidFill>
                <a:effectLst/>
                <a:latin typeface="Segoe UI" panose="020B0502040204020203" pitchFamily="34" charset="0"/>
              </a:rPr>
              <a:t>Boost workload, operational, and cost efficiencies with free, enterprise-grade management tools, cost-saving offers, and innovative managed services from Azure.</a:t>
            </a:r>
          </a:p>
          <a:p>
            <a:pPr algn="l"/>
            <a:r>
              <a:rPr lang="en-US" b="1" i="0" u="sng" dirty="0">
                <a:solidFill>
                  <a:srgbClr val="002847"/>
                </a:solidFill>
                <a:effectLst/>
                <a:latin typeface="Segoe UI" panose="020B0502040204020203" pitchFamily="34" charset="0"/>
                <a:hlinkClick r:id="rId10"/>
              </a:rPr>
              <a:t>GE case study</a:t>
            </a:r>
            <a:endParaRPr lang="en-US" b="1" i="0" u="sng" dirty="0">
              <a:solidFill>
                <a:srgbClr val="002847"/>
              </a:solidFill>
              <a:effectLst/>
              <a:latin typeface="Segoe UI" panose="020B0502040204020203" pitchFamily="34" charset="0"/>
            </a:endParaRPr>
          </a:p>
          <a:p>
            <a:pPr algn="l"/>
            <a:endParaRPr lang="en-US" b="1" i="0" u="sng" dirty="0">
              <a:solidFill>
                <a:srgbClr val="002847"/>
              </a:solidFill>
              <a:effectLst/>
              <a:latin typeface="Segoe UI" panose="020B0502040204020203" pitchFamily="34" charset="0"/>
            </a:endParaRPr>
          </a:p>
          <a:p>
            <a:pPr algn="l"/>
            <a:r>
              <a:rPr lang="en-US" b="0" i="0" u="none" dirty="0">
                <a:solidFill>
                  <a:srgbClr val="002847"/>
                </a:solidFill>
                <a:effectLst/>
                <a:latin typeface="Segoe UI" panose="020B0502040204020203" pitchFamily="34" charset="0"/>
              </a:rPr>
              <a:t>Let's talk about the core benefits of your cloud adoption journey.</a:t>
            </a:r>
            <a:endParaRPr lang="en-US" b="0" i="0" u="none" dirty="0">
              <a:solidFill>
                <a:srgbClr val="4C4C51"/>
              </a:solidFill>
              <a:effectLst/>
              <a:latin typeface="Segoe UI" panose="020B0502040204020203" pitchFamily="34" charset="0"/>
            </a:endParaRPr>
          </a:p>
          <a:p>
            <a:endParaRPr lang="en-US" b="0" i="0" dirty="0">
              <a:solidFill>
                <a:srgbClr val="4C4C51"/>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22-Jun-22 12:16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244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Use cloud economics best practices guidance for your organization to optimize your operating costs in Azure based on your specific workloads.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Build your cloud business case with key financial and technical guidance—and maximize the full benefit of your cloud investment.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 are financial and technical benefits linked to cloud adoption. Cloud consumption will vary across customers, but there are key technical and financial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look at </a:t>
            </a:r>
            <a:r>
              <a:rPr lang="en-US" sz="1200" b="0" i="0" dirty="0">
                <a:solidFill>
                  <a:srgbClr val="171717"/>
                </a:solidFill>
                <a:effectLst/>
                <a:latin typeface="Segoe UI" panose="020B0502040204020203" pitchFamily="34" charset="0"/>
              </a:rPr>
              <a:t>how the cloud will impact the financial position of your organization.</a:t>
            </a:r>
            <a:endParaRPr lang="en-US" b="1" i="0" dirty="0">
              <a:solidFill>
                <a:srgbClr val="171717"/>
              </a:solidFill>
              <a:effectLst/>
              <a:latin typeface="Segoe UI" panose="020B0502040204020203" pitchFamily="34" charset="0"/>
            </a:endParaRPr>
          </a:p>
          <a:p>
            <a:pPr algn="l"/>
            <a:endParaRPr lang="en-US" b="1"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22-Jun-22 12:16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0201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Digital transformation comes with financial considerations—a</a:t>
            </a:r>
            <a:r>
              <a:rPr lang="en-US" sz="2800" b="0" i="0" dirty="0">
                <a:solidFill>
                  <a:srgbClr val="171717"/>
                </a:solidFill>
                <a:effectLst/>
                <a:latin typeface="Segoe UI" panose="020B0502040204020203" pitchFamily="34" charset="0"/>
              </a:rPr>
              <a:t>round how the cloud will impact your financial position, accounting KPIs, and processes that Chief Financial Officers (CFO) and finance teams need to understand</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how to build a business case around some of these concepts. </a:t>
            </a:r>
          </a:p>
          <a:p>
            <a:endParaRPr lang="en-US" sz="1800" dirty="0">
              <a:effectLst/>
              <a:latin typeface="Calibri" panose="020F0502020204030204" pitchFamily="34" charset="0"/>
              <a:cs typeface="Times New Roman" panose="02020603050405020304" pitchFamily="18" charset="0"/>
            </a:endParaRPr>
          </a:p>
          <a:p>
            <a:r>
              <a:rPr lang="en-US" b="0" i="0" dirty="0">
                <a:solidFill>
                  <a:srgbClr val="171717"/>
                </a:solidFill>
                <a:effectLst/>
                <a:latin typeface="Segoe UI" panose="020B0502040204020203" pitchFamily="34" charset="0"/>
              </a:rPr>
              <a:t>Your organization’s motivations and business outcomes will help determine how you look at your financials.</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How do you use the cloud to make your IT cost structure more flexible—and help you build a business case to migrate to the cloud?</a:t>
            </a:r>
          </a:p>
          <a:p>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How does cloud pricing work?</a:t>
            </a:r>
          </a:p>
          <a:p>
            <a:pPr algn="l"/>
            <a:r>
              <a:rPr lang="en-US" b="0" i="0" dirty="0">
                <a:solidFill>
                  <a:srgbClr val="171717"/>
                </a:solidFill>
                <a:effectLst/>
                <a:latin typeface="Segoe UI" panose="020B0502040204020203" pitchFamily="34" charset="0"/>
              </a:rPr>
              <a:t>The cloud uses a pay-for-what-you-consume model versus the up-front server infrastructure and software licensing costs that you would typically pay on-premises in your data center. The cloud allows you to take advantage of a variable cost model instead of a fixed cost model.</a:t>
            </a:r>
          </a:p>
          <a:p>
            <a:pPr algn="l"/>
            <a:r>
              <a:rPr lang="en-US" b="1" i="0" dirty="0">
                <a:solidFill>
                  <a:srgbClr val="171717"/>
                </a:solidFill>
                <a:effectLst/>
                <a:latin typeface="Segoe UI" panose="020B0502040204020203" pitchFamily="34" charset="0"/>
              </a:rPr>
              <a:t>CAPEX to OPEX</a:t>
            </a:r>
          </a:p>
          <a:p>
            <a:pPr algn="l"/>
            <a:r>
              <a:rPr lang="en-US" b="0" i="0" dirty="0">
                <a:solidFill>
                  <a:srgbClr val="171717"/>
                </a:solidFill>
                <a:effectLst/>
                <a:latin typeface="Segoe UI" panose="020B0502040204020203" pitchFamily="34" charset="0"/>
              </a:rPr>
              <a:t>One benefit of moving to the cloud is that it shifts how you pay for capacity, from CAPEX to OPEX. Your overall budget allocation moves from a CAPEX investment to OPEX pricing models that can fluctuate based on capacity or utilization of the cloud environment. Your organization will realize meaningful improvements in financial statements, with improved cash flow timing and a reduced need to acquire assets that result in a fixed cost structure.</a:t>
            </a:r>
          </a:p>
          <a:p>
            <a:pPr algn="l"/>
            <a:r>
              <a:rPr lang="en-US" b="1" i="0" dirty="0">
                <a:solidFill>
                  <a:srgbClr val="171717"/>
                </a:solidFill>
                <a:effectLst/>
                <a:latin typeface="Segoe UI" panose="020B0502040204020203" pitchFamily="34" charset="0"/>
              </a:rPr>
              <a:t>Reduced data center footprint</a:t>
            </a:r>
          </a:p>
          <a:p>
            <a:pPr algn="l"/>
            <a:r>
              <a:rPr lang="en-US" b="0" i="0" dirty="0">
                <a:solidFill>
                  <a:srgbClr val="171717"/>
                </a:solidFill>
                <a:effectLst/>
                <a:latin typeface="Segoe UI" panose="020B0502040204020203" pitchFamily="34" charset="0"/>
              </a:rPr>
              <a:t>A reduced data center footprint is another benefit of a shift to the cloud. On-premises data centers are frequently overbuilt for peaks, resulting in excess capacity and excess spend. In the cloud, you can spin up resources quickly with the flexibility of scalability, where you can scale up and down as needed. Azure operates in many different geographic regions, giving you flexibility to choose where to build your applications. Amortized facilities or co-lo or hosting agreements that you that you have in place are no longer required.</a:t>
            </a:r>
          </a:p>
          <a:p>
            <a:pPr algn="l"/>
            <a:r>
              <a:rPr lang="en-US" b="1" i="0" dirty="0">
                <a:solidFill>
                  <a:srgbClr val="171717"/>
                </a:solidFill>
                <a:effectLst/>
                <a:latin typeface="Segoe UI" panose="020B0502040204020203" pitchFamily="34" charset="0"/>
              </a:rPr>
              <a:t>Increased productivity and service delivery</a:t>
            </a:r>
          </a:p>
          <a:p>
            <a:pPr algn="l"/>
            <a:r>
              <a:rPr lang="en-US" b="0" i="0" dirty="0">
                <a:solidFill>
                  <a:srgbClr val="171717"/>
                </a:solidFill>
                <a:effectLst/>
                <a:latin typeface="Segoe UI" panose="020B0502040204020203" pitchFamily="34" charset="0"/>
              </a:rPr>
              <a:t>How can the cloud help your team be more productive? It’s critical to consider how DevOps the cloud can improve and drive efficiency in your organization. The cloud can help unlock better DevOps processes, resulting in faster time to market, increased revenue, increased employee productivity, and the ability to deploy products more quickly.</a:t>
            </a:r>
          </a:p>
          <a:p>
            <a:pPr algn="l"/>
            <a:r>
              <a:rPr lang="en-US" b="1" i="0" dirty="0">
                <a:solidFill>
                  <a:srgbClr val="171717"/>
                </a:solidFill>
                <a:effectLst/>
                <a:latin typeface="Segoe UI" panose="020B0502040204020203" pitchFamily="34" charset="0"/>
              </a:rPr>
              <a:t>Sustainability</a:t>
            </a:r>
          </a:p>
          <a:p>
            <a:pPr algn="l"/>
            <a:r>
              <a:rPr lang="en-US" b="0" i="0" dirty="0">
                <a:solidFill>
                  <a:srgbClr val="171717"/>
                </a:solidFill>
                <a:effectLst/>
                <a:latin typeface="Segoe UI" panose="020B0502040204020203" pitchFamily="34" charset="0"/>
              </a:rPr>
              <a:t>Migrating to the cloud can reduce your carbon footprint and your organization immediately benefits from a sustainability perspective. Data centers that are hosting cloud services, such as Azure, are done at such scale that you benefit from overall sustainability with the least amount of environmental impact.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How will Azure affect our organization when you make the shift to the cloud?</a:t>
            </a:r>
          </a:p>
        </p:txBody>
      </p:sp>
      <p:sp>
        <p:nvSpPr>
          <p:cNvPr id="4" name="Slide Number Placeholder 3"/>
          <p:cNvSpPr>
            <a:spLocks noGrp="1"/>
          </p:cNvSpPr>
          <p:nvPr>
            <p:ph type="sldNum" sz="quarter" idx="10"/>
          </p:nvPr>
        </p:nvSpPr>
        <p:spPr/>
        <p:txBody>
          <a:bodyPr/>
          <a:lstStyle/>
          <a:p>
            <a:fld id="{9CDF2885-C677-6341-835A-E92F0BF51509}" type="slidenum">
              <a:rPr lang="en-US" smtClean="0"/>
              <a:t>22</a:t>
            </a:fld>
            <a:endParaRPr lang="en-US"/>
          </a:p>
        </p:txBody>
      </p:sp>
    </p:spTree>
    <p:extLst>
      <p:ext uri="{BB962C8B-B14F-4D97-AF65-F5344CB8AC3E}">
        <p14:creationId xmlns:p14="http://schemas.microsoft.com/office/powerpoint/2010/main" val="102403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2</a:t>
            </a:fld>
            <a:endParaRPr lang="en-US"/>
          </a:p>
        </p:txBody>
      </p:sp>
    </p:spTree>
    <p:extLst>
      <p:ext uri="{BB962C8B-B14F-4D97-AF65-F5344CB8AC3E}">
        <p14:creationId xmlns:p14="http://schemas.microsoft.com/office/powerpoint/2010/main" val="3823607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we discussed, we bucketed the benefits of the cloud into two general areas, technical considerations and core financial considerations.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we dive too deeply into the financial considerations, I think it's important to also consider how a digital transformation of moving to the cloud will also have a parallel financial transformation. This is generally a set of benefits.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you're making the shift to the cloud, when you're making an underlying migration, there are financial considerations around how the cloud will impact your financial position, accounting, KPI and processes. Things are shifting. You have dollars going from on-premises environments to cloud environments and so thinking about how the cloud can impact your migration is critical.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cloud, there are different cost structures compared to on-prem. On-premises has fixed cost structures. In the cloud, you have to think about what opportunities there are to unlock value. How do you take advantage of some of the technical benefits we talked about and use that to increase your productivity and to increase your economic value when you make that cloud transformation?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rPr>
              <a:t>How is cloud pricing different from on-prem fixed cost structures?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DF2885-C677-6341-835A-E92F0BF51509}" type="slidenum">
              <a:rPr lang="en-US" smtClean="0"/>
              <a:t>23</a:t>
            </a:fld>
            <a:endParaRPr lang="en-US"/>
          </a:p>
        </p:txBody>
      </p:sp>
    </p:spTree>
    <p:extLst>
      <p:ext uri="{BB962C8B-B14F-4D97-AF65-F5344CB8AC3E}">
        <p14:creationId xmlns:p14="http://schemas.microsoft.com/office/powerpoint/2010/main" val="4185057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lnSpc>
                <a:spcPct val="90000"/>
              </a:lnSpc>
              <a:spcAft>
                <a:spcPts val="1200"/>
              </a:spcAft>
            </a:pPr>
            <a:r>
              <a:rPr lang="en-US" dirty="0">
                <a:latin typeface="+mj-lt"/>
              </a:rPr>
              <a:t>Cloud pricing can be fundamentally different from on-prem fixed structures: </a:t>
            </a:r>
            <a:r>
              <a:rPr lang="en-US" dirty="0"/>
              <a:t>Understanding the opportunities, the cloud can provide and how to unlock them is a critical step in evaluating your digital transformation plans.</a:t>
            </a:r>
          </a:p>
          <a:p>
            <a:pPr marL="0" lvl="1">
              <a:lnSpc>
                <a:spcPct val="90000"/>
              </a:lnSpc>
              <a:spcAft>
                <a:spcPts val="1200"/>
              </a:spcAft>
            </a:pPr>
            <a:endParaRPr lang="en-US" dirty="0"/>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you're going from on-prem to cloud, you're really shifting how you acquire capacity. You're going from an upfront cash flow (typically), an upfront spend for your capacity to,</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cloud, an over time pay-as-you-go model. On-premises, you are fixed in your capacity regardless of what your demand structure looks like. Your cost structure and your capacity are both fixed. If revenue goes down and you need to reduce your IT cost structure, you are limited. You can't simply reduce it because you already purchased those assets.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Where as, in the cloud, you actually can shift up and down as your IT demand, or revenue generating prospects of the business, change. You're able to shift that capacity up and down and utilize what we call a variable cost model as opposed to a fixed cost model. So, with the elasticity of the cloud we previously talked about, you can actually pay for what you use while also identifying </a:t>
            </a:r>
            <a:r>
              <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consistent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workloads </a:t>
            </a:r>
            <a:r>
              <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and utilize reserved instance pricing models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order to take advantage of the lower price point for some of those static based workloads.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we're thinking about shifting to cloud, we discussed the benefit of shifting from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CapEx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 transition. In an on-premises environment, you tend to see spend hitting the capital expenditure category. When you move to the cloud, what you frequently see is a movement over to operating expenses: spend that is over time, as you need it. Rather than paying for a resource up-front, you are paying for the resource as you need it. This results in improved cashflow timing. Time value of money matters. By moving out my spend, aligned with when I need the resources, rather than up-front, I'm helping my economic situation. Additionally, you do have a fair amount of predictability relative to on-premises. With on-premises, I might have infrequent periodic spend. You buy once every 4-5 years. You have a bit of inconsistency. With the cloud, you have more consistent cash flow timing. You also have to make sure you're tracking your spend. You have to make sure you're shifting capital budgets over to operating expense budgets, but you effectively are able to move cash flows out to the future. Another consideration is EBITDA, a financial KPI. It's effectively we call operating income or the profits of your business, but you've added back depreciation and amortization. Because when we go from on-prem to cloud, we're taking things like server depreciation and typically moving them over to cloud spend, your EBITDA is impacted, right? You're no longer getting to add back your depreciation. The reality is this is purely a financial KPI. Decision-making should be really focused upon cash flows and net present value decisions, but it is important to consider the shift and to plan for it. Although EBITDA may imply 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CapEx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isn't free. Depreciation and amortization is generated by the fact that you had to buy those servers upfront. Yes, we need to consider the KPI impact, but we also want to make sure we're making decisions from a cash flow point of view.</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your organization's </a:t>
            </a:r>
            <a:r>
              <a:rPr lang="en-US" sz="1800" b="0" dirty="0">
                <a:solidFill>
                  <a:srgbClr val="FF0000"/>
                </a:solidFill>
              </a:rPr>
              <a:t>agility affect the finance department with respect to budget allocations?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pPr marL="0" lvl="1">
              <a:lnSpc>
                <a:spcPct val="90000"/>
              </a:lnSpc>
              <a:spcAft>
                <a:spcPts val="1200"/>
              </a:spcAft>
            </a:pPr>
            <a:endParaRPr lang="en-US"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9CDF2885-C677-6341-835A-E92F0BF51509}" type="slidenum">
              <a:rPr lang="en-US" smtClean="0"/>
              <a:t>24</a:t>
            </a:fld>
            <a:endParaRPr lang="en-US"/>
          </a:p>
        </p:txBody>
      </p:sp>
    </p:spTree>
    <p:extLst>
      <p:ext uri="{BB962C8B-B14F-4D97-AF65-F5344CB8AC3E}">
        <p14:creationId xmlns:p14="http://schemas.microsoft.com/office/powerpoint/2010/main" val="876923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Are there other significant benefits from your organization's cloud optimizations?</a:t>
            </a: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757518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we're thinking about getting out of datacenters, we're not just exiting our datacenters purely just to get out of your on-premises environment. We are exiting or reducing our data center footprint in a way that allows us to offload some of the lead times that were previously required when provisioning an on-premises environment. Let's unpack that statement a little bit.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an on-premises environment, I have a mixture of different spend categories. Capital is going to sit in things like server spend, buildings, data center costs, power and cooling, and your head count tied to racking and stacking servers. That cost structure is typically spread across a fixed cost basis. Let's say I’ve got 5 megawatts of capacity. Now if I'm actually looking at the capacity I’m utilizing, I might only be using three of those megawatts. I have the data center space there because I know I may be growing, and so I need to have that ready for when demand comes. But the reality is, I'm spending for an entire environment, but using a portion of it. </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if we look at the next layer below that, server capacity, it's even a further extrapolation. I am not using my servers 24x7 as the previous chart showed. You are provisioning for peaks, you're provisioning for those maximum usage periods. When you remove from on-prem to cloud you're able not just to reduce your data center footprint, but you're able to offload that excess capacity and lead time requirements to Microsoft. Microsoft is making sure the capacity is there for you to spin up and spin down as you need it. You no longer need to keep this capacity pre provisioned.</a:t>
            </a:r>
          </a:p>
          <a:p>
            <a:endParaRPr lang="en-US" sz="1000" b="0" dirty="0">
              <a:solidFill>
                <a:srgbClr val="FF0000"/>
              </a:solidFill>
            </a:endParaRPr>
          </a:p>
          <a:p>
            <a:r>
              <a:rPr lang="en-US" sz="1000" b="0" dirty="0">
                <a:solidFill>
                  <a:srgbClr val="FF0000"/>
                </a:solidFill>
              </a:rPr>
              <a:t>-----------------------------------------------------------------------------</a:t>
            </a:r>
          </a:p>
          <a:p>
            <a:endParaRPr lang="en-US" sz="1000" b="0" dirty="0">
              <a:solidFill>
                <a:srgbClr val="FF0000"/>
              </a:solidFill>
            </a:endParaRPr>
          </a:p>
          <a:p>
            <a:r>
              <a:rPr lang="en-US" sz="1000" b="1" dirty="0">
                <a:solidFill>
                  <a:srgbClr val="FF0000"/>
                </a:solidFill>
              </a:rPr>
              <a:t>Previous slide notes:</a:t>
            </a:r>
          </a:p>
          <a:p>
            <a:endParaRPr lang="en-US" sz="1000" b="0" dirty="0">
              <a:solidFill>
                <a:srgbClr val="FF0000"/>
              </a:solidFill>
            </a:endParaRPr>
          </a:p>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Let's take an example of a customer who used modernization to reduce their datacenter footprint.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073230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800" dirty="0"/>
              <a:t>DevOps is the union of people, process and products to enable the continuous delivery of value to your end customers.</a:t>
            </a:r>
          </a:p>
          <a:p>
            <a:pPr marL="0" indent="0">
              <a:buFontTx/>
              <a:buNone/>
            </a:pPr>
            <a:endParaRPr lang="en-US" sz="2800" dirty="0"/>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key benefits of the cloud that we really love to talk about is how do you help your people become more productive? We're in the business of trying to make people more productive, everyday. One of the key things that cloud can help unlock is better Dev OPS processes. </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DevOps is the ability to have continuous delivery. To enable delivery of your products to the end user. The cloud can enable you to effectively get faster time-to-market, increase revenue and really increase the productivity of both your employees and the ability to deploy a product more quickly, which can have a direct economic impact on your business. We think it's absolutely critical to think about how DevOps and then how the cloud as it relates to DevOps can improve and drive efficiency in your business.</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look at a customer who uses Microsoft toolsets to increase the quality of online experiences for their end-users.</a:t>
            </a:r>
          </a:p>
          <a:p>
            <a:pPr marL="0" indent="0">
              <a:buFontTx/>
              <a:buNone/>
            </a:pPr>
            <a:endParaRPr lang="en-US" sz="2800" dirty="0"/>
          </a:p>
          <a:p>
            <a:pPr marL="0" indent="0">
              <a:buFontTx/>
              <a:buNone/>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5920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 want to talk a little bit about Microsoft’s Sustainability Journey and how we think the cloud can also help you reduce your carbon footprint. Many customers are focused on investing in becoming more green, improving their sustainability and reducing their carbon footprint. When Microsoft migrated to the cloud, we found that we were able to reduce our carbon emissions while also taking advantage of some of the key technologies that Microsoft has built into our data centers.</a:t>
            </a: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use an internal “carbon tax” to fund innovation and drive proper behavior. Smart water approaches have also helped to reduce water usage, and our remote work processes and procedures have also accelerated some of those carbon reductions.</a:t>
            </a:r>
          </a:p>
          <a:p>
            <a:pPr marL="0" marR="0">
              <a:lnSpc>
                <a:spcPct val="107000"/>
              </a:lnSpc>
              <a:spcBef>
                <a:spcPts val="0"/>
              </a:spcBef>
              <a:spcAft>
                <a:spcPts val="0"/>
              </a:spcAft>
            </a:pPr>
            <a:endPar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a:t>
            </a:r>
          </a:p>
          <a:p>
            <a:pPr marL="0" marR="0">
              <a:lnSpc>
                <a:spcPct val="107000"/>
              </a:lnSpc>
              <a:spcBef>
                <a:spcPts val="0"/>
              </a:spcBef>
              <a:spcAft>
                <a:spcPts val="0"/>
              </a:spcAft>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Previous slide notes:</a:t>
            </a:r>
          </a:p>
          <a:p>
            <a:pPr marL="0" marR="0">
              <a:lnSpc>
                <a:spcPct val="107000"/>
              </a:lnSpc>
              <a:spcBef>
                <a:spcPts val="0"/>
              </a:spcBef>
              <a:spcAft>
                <a:spcPts val="0"/>
              </a:spcAft>
            </a:pPr>
            <a:endPar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From level 50 walking deck: https://microsoft.sharepoint.com/sites/sustainability/SitePages/Resources-Collateral.aspx#level-50-walking-deck</a:t>
            </a:r>
          </a:p>
          <a:p>
            <a:pPr marL="0" marR="0">
              <a:lnSpc>
                <a:spcPct val="107000"/>
              </a:lnSpc>
              <a:spcBef>
                <a:spcPts val="0"/>
              </a:spcBef>
              <a:spcAft>
                <a:spcPts val="0"/>
              </a:spcAft>
            </a:pPr>
            <a:endPar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On our own sustainability journey, we have accomplished some great things. But, of course, we could NOT have achieved success without the support of our partners, who brought unique ideas to the table, collaborated with one another, and executed bold plans to help land our ambitions and transform our business. </a:t>
            </a: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Now, customers are consistently asking us what we’ve learned through our own journey so far, so let’s look at a </a:t>
            </a: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few takeaways</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and consider how the concepts we’ve incubated can be improved upon and leveraged elsewhere.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We'll talk about our:</a:t>
            </a:r>
            <a:b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Migration to the cloud</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and what we've done with Azure to make it more energy efficient</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Carbon tax</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to fuel innovation and help drive better behavior</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Innovation around smart buildings and smart water approaches</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and finally</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Productivity software</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that helps people connect remotely with a smaller carbon footprint.</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Let’s look at an example of a customer </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leveraging sustainable practices and AI in Microsoft products to reach sustainability targets.</a:t>
            </a:r>
            <a:endParaRPr lang="en-US" sz="1200"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328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dirty="0">
                <a:solidFill>
                  <a:srgbClr val="171717"/>
                </a:solidFill>
                <a:effectLst/>
                <a:latin typeface="Segoe UI" panose="020B0502040204020203" pitchFamily="34" charset="0"/>
              </a:rPr>
              <a:t>Moving to the cloud includes technical considerations around how it will improve how you manage and maintain your cloud and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dirty="0">
                <a:solidFill>
                  <a:srgbClr val="171717"/>
                </a:solidFill>
                <a:effectLst/>
                <a:latin typeface="Segoe UI" panose="020B0502040204020203" pitchFamily="34" charset="0"/>
              </a:rPr>
              <a:t>How do you discover the technical flexibility, efficiencies, and capabilities that aren’t possible with your on-premises IT infrastructure, and build a business case to migrate to the cloud?</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dirty="0"/>
          </a:p>
          <a:p>
            <a:pPr algn="l"/>
            <a:r>
              <a:rPr lang="en-US" sz="1800" b="1" i="0" dirty="0">
                <a:solidFill>
                  <a:srgbClr val="171717"/>
                </a:solidFill>
                <a:effectLst/>
                <a:latin typeface="Segoe UI" panose="020B0502040204020203" pitchFamily="34" charset="0"/>
              </a:rPr>
              <a:t>Technical benefits</a:t>
            </a:r>
          </a:p>
          <a:p>
            <a:pPr algn="l"/>
            <a:r>
              <a:rPr lang="en-US" sz="1800" b="1" i="0" dirty="0">
                <a:solidFill>
                  <a:srgbClr val="171717"/>
                </a:solidFill>
                <a:effectLst/>
                <a:latin typeface="Segoe UI" panose="020B0502040204020203" pitchFamily="34" charset="0"/>
              </a:rPr>
              <a:t>Scalability</a:t>
            </a:r>
          </a:p>
          <a:p>
            <a:pPr algn="l"/>
            <a:r>
              <a:rPr lang="en-US" sz="1800" b="0" i="0" dirty="0">
                <a:solidFill>
                  <a:srgbClr val="171717"/>
                </a:solidFill>
                <a:effectLst/>
                <a:latin typeface="Segoe UI" panose="020B0502040204020203" pitchFamily="34" charset="0"/>
              </a:rPr>
              <a:t>Scalability, or the ability to scale out your resources depending on usage, utilization, and demand is one of the main technical benefits of moving to the cloud.</a:t>
            </a:r>
          </a:p>
          <a:p>
            <a:pPr algn="l"/>
            <a:r>
              <a:rPr lang="en-US" sz="1800" b="1" i="0" dirty="0">
                <a:solidFill>
                  <a:srgbClr val="171717"/>
                </a:solidFill>
                <a:effectLst/>
                <a:latin typeface="Segoe UI" panose="020B0502040204020203" pitchFamily="34" charset="0"/>
              </a:rPr>
              <a:t>Availability</a:t>
            </a:r>
          </a:p>
          <a:p>
            <a:pPr algn="l"/>
            <a:r>
              <a:rPr lang="en-US" sz="1800" b="0" i="0" dirty="0">
                <a:solidFill>
                  <a:srgbClr val="171717"/>
                </a:solidFill>
                <a:effectLst/>
                <a:latin typeface="Segoe UI" panose="020B0502040204020203" pitchFamily="34" charset="0"/>
              </a:rPr>
              <a:t>On-premises, it's more costly to build highly available infrastructure. It's less costly to architect highly available infrastructure in the cloud.</a:t>
            </a:r>
          </a:p>
          <a:p>
            <a:pPr algn="l"/>
            <a:r>
              <a:rPr lang="en-US" sz="1800" b="1" i="0" dirty="0">
                <a:solidFill>
                  <a:srgbClr val="171717"/>
                </a:solidFill>
                <a:effectLst/>
                <a:latin typeface="Segoe UI" panose="020B0502040204020203" pitchFamily="34" charset="0"/>
              </a:rPr>
              <a:t>Security and compliance</a:t>
            </a:r>
          </a:p>
          <a:p>
            <a:pPr algn="l"/>
            <a:r>
              <a:rPr lang="en-US" sz="1800" b="0" i="0" dirty="0">
                <a:solidFill>
                  <a:srgbClr val="171717"/>
                </a:solidFill>
                <a:effectLst/>
                <a:latin typeface="Segoe UI" panose="020B0502040204020203" pitchFamily="34" charset="0"/>
              </a:rPr>
              <a:t>When it comes to security and compliance, Microsoft is continually expanding our security infrastructure and toolsets to keep you on par with what's transpiring with respect to security threats on global networks.</a:t>
            </a:r>
          </a:p>
          <a:p>
            <a:pPr algn="l"/>
            <a:r>
              <a:rPr lang="en-US" sz="1800" b="1" i="0" dirty="0">
                <a:solidFill>
                  <a:srgbClr val="171717"/>
                </a:solidFill>
                <a:effectLst/>
                <a:latin typeface="Segoe UI" panose="020B0502040204020203" pitchFamily="34" charset="0"/>
              </a:rPr>
              <a:t>Capacity optimization</a:t>
            </a:r>
          </a:p>
          <a:p>
            <a:pPr algn="l"/>
            <a:r>
              <a:rPr lang="en-US" sz="1800" b="0" i="0" dirty="0">
                <a:solidFill>
                  <a:srgbClr val="171717"/>
                </a:solidFill>
                <a:effectLst/>
                <a:latin typeface="Segoe UI" panose="020B0502040204020203" pitchFamily="34" charset="0"/>
              </a:rPr>
              <a:t>Capacity optimization, where you only for the resources you utilize over time, is another technical benefit of the cloud. The core concept to consider is how elasticity and on-demand resources help you deploy, provision, or deprovision resources more dynamically.</a:t>
            </a:r>
          </a:p>
          <a:p>
            <a:pPr algn="l"/>
            <a:r>
              <a:rPr lang="en-US" sz="1800" b="1" i="0" dirty="0">
                <a:solidFill>
                  <a:srgbClr val="171717"/>
                </a:solidFill>
                <a:effectLst/>
                <a:latin typeface="Segoe UI" panose="020B0502040204020203" pitchFamily="34" charset="0"/>
              </a:rPr>
              <a:t>Get the most out of your investment</a:t>
            </a:r>
          </a:p>
          <a:p>
            <a:pPr algn="l"/>
            <a:r>
              <a:rPr lang="en-US" sz="1800" b="1" i="0" dirty="0">
                <a:solidFill>
                  <a:srgbClr val="171717"/>
                </a:solidFill>
                <a:effectLst/>
                <a:latin typeface="Segoe UI" panose="020B0502040204020203" pitchFamily="34" charset="0"/>
              </a:rPr>
              <a:t>Achieve more with your investment</a:t>
            </a:r>
          </a:p>
          <a:p>
            <a:pPr algn="l"/>
            <a:r>
              <a:rPr lang="en-US" sz="1800" b="0" i="0" dirty="0">
                <a:solidFill>
                  <a:srgbClr val="171717"/>
                </a:solidFill>
                <a:effectLst/>
                <a:latin typeface="Segoe UI" panose="020B0502040204020203" pitchFamily="34" charset="0"/>
              </a:rPr>
              <a:t>With a shift to the cloud, it’s important to think differently about how you'll consume and manage your cloud resources. As you build your business case, it’s critical to understand the key principles of cloud economics. When you plan short- and long-term cloud solutions and align them to business outcomes, you can achieve more with every dollar you invest.</a:t>
            </a:r>
          </a:p>
          <a:p>
            <a:pPr algn="l"/>
            <a:r>
              <a:rPr lang="en-US" sz="1800" b="1" i="0" dirty="0">
                <a:solidFill>
                  <a:srgbClr val="171717"/>
                </a:solidFill>
                <a:effectLst/>
                <a:latin typeface="Segoe UI" panose="020B0502040204020203" pitchFamily="34" charset="0"/>
              </a:rPr>
              <a:t>Align your partner strategy</a:t>
            </a:r>
          </a:p>
          <a:p>
            <a:pPr algn="l"/>
            <a:r>
              <a:rPr lang="en-US" sz="1800" b="0" i="0" dirty="0">
                <a:solidFill>
                  <a:srgbClr val="171717"/>
                </a:solidFill>
                <a:effectLst/>
                <a:latin typeface="Segoe UI" panose="020B0502040204020203" pitchFamily="34" charset="0"/>
              </a:rPr>
              <a:t>The Cloud Adoption Framework approaches cloud adoption as a self-service activity. The objective is to empower each of the teams supporting adoption through standardized approaches. In practice, you can't assume that a self-service approach will be sufficient for all adoption activities.</a:t>
            </a:r>
          </a:p>
          <a:p>
            <a:pPr algn="l"/>
            <a:r>
              <a:rPr lang="en-US" sz="1800" b="0" i="0" dirty="0">
                <a:solidFill>
                  <a:srgbClr val="171717"/>
                </a:solidFill>
                <a:effectLst/>
                <a:latin typeface="Segoe UI" panose="020B0502040204020203" pitchFamily="34" charset="0"/>
              </a:rPr>
              <a:t>Successful cloud adoption programs typically involve at least one level of support. Some cloud adoption efforts may require support from multiple partners working together towards a common goal.</a:t>
            </a:r>
          </a:p>
          <a:p>
            <a:pPr algn="l"/>
            <a:endParaRPr lang="en-US" sz="1800" b="0" i="0" dirty="0">
              <a:solidFill>
                <a:srgbClr val="171717"/>
              </a:solidFill>
              <a:effectLst/>
              <a:latin typeface="Segoe UI" panose="020B0502040204020203" pitchFamily="34" charset="0"/>
            </a:endParaRPr>
          </a:p>
          <a:p>
            <a:pPr algn="l"/>
            <a:r>
              <a:rPr lang="en-US" sz="1800" b="0" i="0" dirty="0">
                <a:solidFill>
                  <a:srgbClr val="171717"/>
                </a:solidFill>
                <a:effectLst/>
                <a:latin typeface="Segoe UI" panose="020B0502040204020203" pitchFamily="34" charset="0"/>
              </a:rPr>
              <a:t>When it comes to technical abilities, what's the basic difference between on-premises and cloud spend?</a:t>
            </a:r>
          </a:p>
          <a:p>
            <a:endParaRPr lang="en-US" sz="1800" dirty="0"/>
          </a:p>
        </p:txBody>
      </p:sp>
      <p:sp>
        <p:nvSpPr>
          <p:cNvPr id="4" name="Slide Number Placeholder 3"/>
          <p:cNvSpPr>
            <a:spLocks noGrp="1"/>
          </p:cNvSpPr>
          <p:nvPr>
            <p:ph type="sldNum" sz="quarter" idx="10"/>
          </p:nvPr>
        </p:nvSpPr>
        <p:spPr/>
        <p:txBody>
          <a:bodyPr/>
          <a:lstStyle/>
          <a:p>
            <a:fld id="{9CDF2885-C677-6341-835A-E92F0BF51509}" type="slidenum">
              <a:rPr lang="en-US" smtClean="0"/>
              <a:t>29</a:t>
            </a:fld>
            <a:endParaRPr lang="en-US"/>
          </a:p>
        </p:txBody>
      </p:sp>
    </p:spTree>
    <p:extLst>
      <p:ext uri="{BB962C8B-B14F-4D97-AF65-F5344CB8AC3E}">
        <p14:creationId xmlns:p14="http://schemas.microsoft.com/office/powerpoint/2010/main" val="2102294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 are some very basic differences between on-premises and the cloud when you think about technical abilities and how you're enabled.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With on-premises servers, you're buying the servers for the worst-case scenario of high utilization in a business cycle per fiscal year.  The downside of that is your systems are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underutilized for the bulk amount of time. These business cycles of utilization fluctuate depending on which industry vertical you're in. For example, if you're in the retail industry, you have four to six times per year that utilization of your data center resources is at maximum capacity, while the rest of the time they’re underutilized, sometimes as low as 20 to 30% at a core basis.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Cloud shifts models towards dynamic allocation of capacity versus static allocation. And that could come in three major categories: Infrastructure-as-a-service, platform-as-a-service, and software-as-a-service.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infrastructure-as-a-service is really catering to that compute unit level that we typically categorize that as virtual machines and storage.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Platform-as-a-service; you get more value out of every dollar of investment because you're not really having to deal with the underlying operating system and compute unit resources. You're paying for a specific service, like a database platform or an analytics platform that is delivered directly without the overhead and management of underlying operation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then you start thinking of software-as-a-service on the cloud target, that's where you have a more encapsulated experience around very common services like email systems, file sharing, Teams, and communication types of services. As you work through those layers, you're getting more value out of every dollar of investment as you modernize your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look at how your current workloads translate to the cloud environment.</a:t>
            </a:r>
          </a:p>
        </p:txBody>
      </p:sp>
      <p:sp>
        <p:nvSpPr>
          <p:cNvPr id="4" name="Slide Number Placeholder 3"/>
          <p:cNvSpPr>
            <a:spLocks noGrp="1"/>
          </p:cNvSpPr>
          <p:nvPr>
            <p:ph type="sldNum" sz="quarter" idx="5"/>
          </p:nvPr>
        </p:nvSpPr>
        <p:spPr/>
        <p:txBody>
          <a:bodyPr/>
          <a:lstStyle/>
          <a:p>
            <a:fld id="{9CDF2885-C677-6341-835A-E92F0BF51509}" type="slidenum">
              <a:rPr lang="en-US" smtClean="0"/>
              <a:t>30</a:t>
            </a:fld>
            <a:endParaRPr lang="en-US"/>
          </a:p>
        </p:txBody>
      </p:sp>
    </p:spTree>
    <p:extLst>
      <p:ext uri="{BB962C8B-B14F-4D97-AF65-F5344CB8AC3E}">
        <p14:creationId xmlns:p14="http://schemas.microsoft.com/office/powerpoint/2010/main" val="1607221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 your current workloads translate to the cloud? Not an easy question to answer. Especially when you're looking at lift and shift scenarios. Meaning moving your VMS from on-premises to IaaS, or even more challenging answer when you're moving your workload on-premises into the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PasS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layers of the cloud where you using different types of services. One thing to keep in mind, is how you spin-up or provision as well as deprovision resources and how it influences your overall budgetary allocation. The nice thing about the cloud is you're able to deploy resources very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very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rapidly.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Keep in mind you can deprovision resources very rapidly. Your cash flow to support those particular scenarios can fluctuate depending on demand. I also call this the "fail fast" type of model. You may receive a business unit request for a workload, deploy it, and it may not be working as expected. On-premises, you’re stuck with that budgetary allocation, and that cash flow to support it. In the cloud, you could deprovision and then reallocate that budgetary allocation, as well as resources, to other projects that are more impactful.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thing to keep in mind is we're seeing more and more modular components being deployed to cloud targets. While on-premises we had compute units that may host multiple services, like transactional stores… or perhaps the business logic that is embedded into a workflow type of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the cloud we're seeing more modularization of functions at the PaaS layers working with compute units for maybe some prioritized or customized business logic and transactional stores. So more modular reusable types of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Also, when architecting a cloud solution, something to think about is cloud-native billing models and offering constructs that are available from the cloud provider. For example, you have a pre-existing investment into your licensing structure on-premises and you want to be able to leverage that as you move workloads to the cloud. In that particular case, you might be able to leverage the Azure hybrid benefit that enables you to have a level of license portability to fully leverage that license investment as you’re moving your workloads to the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Also, for production level systems and those long running instances of compute units, you might look at reservations scenarios where you get a lower price point per hour for computes as well as some transactional stores. Or you might look at dedicated hosts for those unique scenarios where you have a high level of security requirements attached to your particular application scenario.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Keep in mind that if you have short running instances that leverage a large amount of resources, like a high number of cores and memory footprint, you might consider using spot level pricing – an on-demand type of price point based on availability of that particular compute unit type, allowing a dramatically lower price point per hour based on your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 scalability and time-to-deploy affect your organization's overall financials?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DF2885-C677-6341-835A-E92F0BF51509}" type="slidenum">
              <a:rPr lang="en-US" smtClean="0"/>
              <a:t>31</a:t>
            </a:fld>
            <a:endParaRPr lang="en-US"/>
          </a:p>
        </p:txBody>
      </p:sp>
    </p:spTree>
    <p:extLst>
      <p:ext uri="{BB962C8B-B14F-4D97-AF65-F5344CB8AC3E}">
        <p14:creationId xmlns:p14="http://schemas.microsoft.com/office/powerpoint/2010/main" val="1301272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technical aspects of the cloud is scalability and time to deploy, how that impacts your overall financials, and how you deliver services back to the business unit. We're comparing traditional IT to the cloud-supported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aspect is time to provision: Traditionally, an IT organization would work with the business unit, and would potentially take weeks or months to deploy a service or infrastructure to cater to the business unit’s request. In a cloud supported model, because of automation, it can happen in a matter of minutes or potentially hours, and even have self-service access to that business unit to deploy the resource that they're looking for. So dramatic reduction in overall time to provision.  And as I mentioned previously, a dramatically lower timeframe to deprovision those resources and then reallocate the otherwise required cash flow to support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is hardware utilization: in traditional IT with capital investments in bare metal deployment for on-premises datacenters, you're really limited to what you have inside of your data center to cater to a business unit request. For example, if there is a batch level processing job that a business unit has, you may only have 1 CPU and 100 hours to allocate to that process.  In a cloud supported model you could use spot level pricing and get a 100 CPUs and run the same batch level process in 1 hour. So, a much different scenario of service delivery.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last point is location. When you have commitments to co-los or hosting or you have your amortized data center facility, you're really restricted to that geographic location. In the cloud supported model you have unlimited access to different regional data centers across different markets and different countries, so a lot more flexibility. </a:t>
            </a:r>
            <a:endParaRPr lang="en-US" sz="1000" b="0" dirty="0">
              <a:solidFill>
                <a:srgbClr val="FF0000"/>
              </a:solidFill>
            </a:endParaRPr>
          </a:p>
          <a:p>
            <a:endParaRPr lang="en-US" sz="1000" b="0" dirty="0">
              <a:solidFill>
                <a:srgbClr val="FF0000"/>
              </a:solidFill>
            </a:endParaRPr>
          </a:p>
          <a:p>
            <a:r>
              <a:rPr lang="en-US" sz="1000" b="0" dirty="0">
                <a:solidFill>
                  <a:srgbClr val="FF0000"/>
                </a:solidFill>
              </a:rPr>
              <a:t>--------------------------------------------------------------</a:t>
            </a:r>
          </a:p>
          <a:p>
            <a:endParaRPr lang="en-US" sz="1000" b="0" dirty="0">
              <a:solidFill>
                <a:srgbClr val="FF0000"/>
              </a:solidFill>
            </a:endParaRPr>
          </a:p>
          <a:p>
            <a:r>
              <a:rPr lang="en-US" sz="1000" b="0" dirty="0">
                <a:solidFill>
                  <a:srgbClr val="FF0000"/>
                </a:solidFill>
              </a:rPr>
              <a:t>PREVIOUS SLIDE NOTES:</a:t>
            </a:r>
          </a:p>
          <a:p>
            <a:endParaRPr lang="en-US" sz="1000" b="0" dirty="0">
              <a:solidFill>
                <a:srgbClr val="FF0000"/>
              </a:solidFill>
            </a:endParaRPr>
          </a:p>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Let's look at scalability for a particular SAP and HANA workload, and how a customer was able to dynamically scale up, as well as scale down, resources over time. </a:t>
            </a: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03834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3</a:t>
            </a:fld>
            <a:endParaRPr lang="en-US"/>
          </a:p>
        </p:txBody>
      </p:sp>
    </p:spTree>
    <p:extLst>
      <p:ext uri="{BB962C8B-B14F-4D97-AF65-F5344CB8AC3E}">
        <p14:creationId xmlns:p14="http://schemas.microsoft.com/office/powerpoint/2010/main" val="1739709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thing to keep in mind with respect to technical considerations is capacity and utilization. As you are looking at moving your workloads to the cloud, you might classify some long-running production instances that you need 24x7x365. When I'm building out fiduciary models and technical models, I'll tell customers those are your base workloads. That's the base utilization of compute that you require. For long running instances, let's classify those as leveraging reserved instance pricing where we get dramatic reduction in overall cash flow requirement per compute hour. Then let's look at those fluctuating workloads, those spiky workloads and batch processes that we see across different industry verticals at different times of year. We’ll consider applying a pay as you go model for those particular type of fluctuations because we're only going to pay for the actual time that we're utilizing those systems, They may have a 200 hour utilization out of 730 hours in a month. If we apply pay-as-you-go, we're paying less dollars overtime, but we're still catering to the seasonal patterns of utilization and occasional bursts that you experience with those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we're looking at the overall footprint, we need to identify the unused capacity, the extra capacity that we purchased for on-premises expecting worst case scenarios of utilization. However, it's now workloads or resources and CPU's and memory footprints, that we could fully deprecate, that show immediate savings and overall cash flow reductions. I classify this approach as “peeling the onion” on what should be applied at what levels, but it's a great exercise to see immediate cash flow return.</a:t>
            </a:r>
          </a:p>
          <a:p>
            <a:endParaRPr lang="en-US" sz="1000" b="0" dirty="0">
              <a:solidFill>
                <a:srgbClr val="FF0000"/>
              </a:solidFill>
            </a:endParaRPr>
          </a:p>
          <a:p>
            <a:r>
              <a:rPr lang="en-US" sz="1000" b="0" dirty="0">
                <a:solidFill>
                  <a:srgbClr val="FF0000"/>
                </a:solidFill>
              </a:rPr>
              <a:t>-----------------------------------------------------------------------</a:t>
            </a:r>
          </a:p>
          <a:p>
            <a:endParaRPr lang="en-US" sz="1000" b="0" dirty="0">
              <a:solidFill>
                <a:srgbClr val="FF0000"/>
              </a:solidFill>
            </a:endParaRPr>
          </a:p>
          <a:p>
            <a:r>
              <a:rPr lang="en-US" sz="1000" b="0" dirty="0">
                <a:solidFill>
                  <a:srgbClr val="FF0000"/>
                </a:solidFill>
              </a:rPr>
              <a:t>Previous slide notes:</a:t>
            </a:r>
          </a:p>
          <a:p>
            <a:endParaRPr lang="en-US" sz="1000" b="0" dirty="0">
              <a:solidFill>
                <a:srgbClr val="FF0000"/>
              </a:solidFill>
            </a:endParaRPr>
          </a:p>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Next, let's examine how your organization can free up cash flow for reinvestment, through maturing workloads and increased modernization.</a:t>
            </a: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14181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 lot of what we visited so far is the lift and shift type of model of taking your workloads and going to infrastructure-as-a-service. But keep in mind that longer term, as you are freeing up cash flow through the different levels of cloud adoption and maturing your workloads, you're freeing up cash flow that you could then reinvest to potentially modernize to different levels. </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want to be able to fully squeeze every penny of investment out of our on-premises investment or capital expenditure, and then move those workloads to the IaaS target, potentially freeing up 20 to 30% of the overall required cash flow. Historically we view that as a savings opportunity, but I tell customers that’s a reinvestment opportunity.  Look at the workloads as they are in IaaS and see what can move to the platform-as-a-service level, because we're still catering to the same type of service delivery but we're doing it at a lower price point with more features and functionality. </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There’s also a potential of even moving some workflows and line-of-business applications to the software-as-a-service level where you get the ultimate type of value out of every dollar of investment. This type of thinking really helps achieve more with every dollar, and with maturing your workloads overtime. It's a great way to think about those phases of maturity of your workloads over the long haul.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Previous slide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Unique to Microsoft’s approach – throughout the entire plan of evolution we can help customer fully monetize, squeeze every penny of investment, within their on-premises deployment. Mapping to the customer’s timelines, business, financial and technical goals.</a:t>
            </a:r>
          </a:p>
          <a:p>
            <a:endParaRPr lang="en-US" dirty="0"/>
          </a:p>
          <a:p>
            <a:r>
              <a:rPr lang="en-US" dirty="0"/>
              <a:t>Similar to the Microsoft overall mission to “empower every person and organization on the planet to achieve more”, we want to help our customer apply this idea to every dollar of investment into IT. Empowering every dollar of investment to achieve more through iterations of modernization, releasing committed cash flows/budgets that can then be re-invested into further modernization. </a:t>
            </a:r>
          </a:p>
          <a:p>
            <a:endParaRPr lang="en-US" dirty="0"/>
          </a:p>
          <a:p>
            <a:r>
              <a:rPr lang="en-US" dirty="0"/>
              <a:t>Increasing the velocity of value through incremental modernization. </a:t>
            </a:r>
          </a:p>
          <a:p>
            <a:endParaRPr lang="en-US" dirty="0"/>
          </a:p>
          <a:p>
            <a:r>
              <a:rPr lang="en-US" dirty="0"/>
              <a:t>It’s a rinse and repeat exercise:</a:t>
            </a:r>
          </a:p>
          <a:p>
            <a:pPr marL="171450" indent="-171450">
              <a:buFontTx/>
              <a:buChar char="-"/>
            </a:pPr>
            <a:r>
              <a:rPr lang="en-US" dirty="0"/>
              <a:t>Starting with Lift and Shift to IaaS layers – free up some budget</a:t>
            </a:r>
          </a:p>
          <a:p>
            <a:pPr marL="171450" indent="-171450">
              <a:buFontTx/>
              <a:buChar char="-"/>
            </a:pPr>
            <a:r>
              <a:rPr lang="en-US" dirty="0"/>
              <a:t>Re-invest that budget to modernize from IaaS layer into PaaS – getting more for every $ of investment</a:t>
            </a:r>
          </a:p>
          <a:p>
            <a:pPr marL="171450" indent="-171450">
              <a:buFontTx/>
              <a:buChar char="-"/>
            </a:pPr>
            <a:endParaRPr lang="en-US" dirty="0"/>
          </a:p>
          <a:p>
            <a:pPr marL="0" indent="0">
              <a:buFontTx/>
              <a:buNone/>
            </a:pPr>
            <a:r>
              <a:rPr lang="en-US" dirty="0"/>
              <a:t>Let's look at the key elements of creating your business case for the cloud.</a:t>
            </a:r>
          </a:p>
          <a:p>
            <a:pPr marL="0" indent="0">
              <a:buFontTx/>
              <a:buNone/>
            </a:pPr>
            <a:endParaRPr lang="en-US" dirty="0"/>
          </a:p>
        </p:txBody>
      </p:sp>
      <p:sp>
        <p:nvSpPr>
          <p:cNvPr id="4" name="Slide Number Placeholder 3"/>
          <p:cNvSpPr>
            <a:spLocks noGrp="1"/>
          </p:cNvSpPr>
          <p:nvPr>
            <p:ph type="sldNum" sz="quarter" idx="5"/>
          </p:nvPr>
        </p:nvSpPr>
        <p:spPr/>
        <p:txBody>
          <a:bodyPr/>
          <a:lstStyle/>
          <a:p>
            <a:fld id="{9CDF2885-C677-6341-835A-E92F0BF51509}" type="slidenum">
              <a:rPr lang="en-US" smtClean="0"/>
              <a:t>34</a:t>
            </a:fld>
            <a:endParaRPr lang="en-US"/>
          </a:p>
        </p:txBody>
      </p:sp>
    </p:spTree>
    <p:extLst>
      <p:ext uri="{BB962C8B-B14F-4D97-AF65-F5344CB8AC3E}">
        <p14:creationId xmlns:p14="http://schemas.microsoft.com/office/powerpoint/2010/main" val="1038141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solidFill>
                  <a:srgbClr val="FF0000"/>
                </a:solidFill>
              </a:rPr>
              <a:t>What are the key components of a business case?</a:t>
            </a:r>
          </a:p>
          <a:p>
            <a:endParaRPr lang="en-US" sz="1000" b="0" dirty="0">
              <a:solidFill>
                <a:srgbClr val="FF0000"/>
              </a:solidFill>
            </a:endParaRPr>
          </a:p>
          <a:p>
            <a:r>
              <a:rPr lang="en-US" sz="1000" b="0" dirty="0">
                <a:solidFill>
                  <a:srgbClr val="FF0000"/>
                </a:solidFill>
              </a:rPr>
              <a:t>Review each of the (5) key elements listed on the slide.</a:t>
            </a:r>
          </a:p>
          <a:p>
            <a:endParaRPr lang="en-US" sz="1000" b="0" dirty="0">
              <a:solidFill>
                <a:srgbClr val="FF0000"/>
              </a:solidFill>
            </a:endParaRPr>
          </a:p>
          <a:p>
            <a:r>
              <a:rPr lang="en-US" sz="1000" b="0" dirty="0">
                <a:solidFill>
                  <a:srgbClr val="FF0000"/>
                </a:solidFill>
              </a:rPr>
              <a:t>How do you reduce your organization's spend over time with a cloud migration plan?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456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The business case is not just a point-in-time view, it is something we want to assess over a period of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We should consider how are our on-prem cost reducing as we get out of our on-premises environment. there may be different levels of migration. You may retain certain things on-premises, so we want to model out what is the ramp-down in spend associated with a migrating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000" b="0" dirty="0">
                <a:solidFill>
                  <a:srgbClr val="FF0000"/>
                </a:solidFill>
              </a:rPr>
              <a:t>Let's look at how your organization can </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plan your migration with an optimal Azure cost structure.</a:t>
            </a:r>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157949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Calibri" panose="020F0502020204030204" pitchFamily="34" charset="0"/>
                <a:ea typeface="Times New Roman" panose="02020603050405020304" pitchFamily="18" charset="0"/>
                <a:cs typeface="Times New Roman" panose="02020603050405020304" pitchFamily="18" charset="0"/>
              </a:rPr>
              <a:t>You’ll also want to consider what</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the Azure environment costs will be.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We like to layer on this view, which says, “you start with your environment on-premises that's broken down into capital expenditures and on-prem </a:t>
            </a:r>
            <a:r>
              <a:rPr lang="en-US" sz="1000" dirty="0" err="1">
                <a:effectLst/>
                <a:latin typeface="Calibri" panose="020F0502020204030204" pitchFamily="34" charset="0"/>
                <a:ea typeface="Times New Roman" panose="02020603050405020304" pitchFamily="18" charset="0"/>
                <a:cs typeface="Times New Roman" panose="02020603050405020304" pitchFamily="18" charset="0"/>
              </a:rPr>
              <a:t>OpEx</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As you’re shifting to the cloud, you're considering, A) what hardware you can avoid refreshing, and B) when you can get out of some of your contractual arrangements. You shift these costs out and you're reducing this cost structure while simultaneously migrating to the cloud. By thinking in a planful way about this migration, you're able to avoid double run costs. You're able to plan your migration with the optimal cost structure.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000" b="0" dirty="0">
              <a:solidFill>
                <a:srgbClr val="FF0000"/>
              </a:solidFill>
            </a:endParaRPr>
          </a:p>
          <a:p>
            <a:r>
              <a:rPr lang="en-US" sz="1000" dirty="0">
                <a:effectLst/>
                <a:latin typeface="Calibri" panose="020F0502020204030204" pitchFamily="34" charset="0"/>
                <a:ea typeface="Times New Roman" panose="02020603050405020304" pitchFamily="18" charset="0"/>
                <a:cs typeface="Times New Roman" panose="02020603050405020304" pitchFamily="18" charset="0"/>
              </a:rPr>
              <a:t>Next, let's look at how you can deploy toolsets and processes to offset overall costs and make your migration more cost effective. </a:t>
            </a:r>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503664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creating a business case you want to compare this view, the cloud environment, to an on-premises scenario. The Azure view will be comprised of: on-premises cost as their reducing overtime, your Azure environment costs, and any migration costs associated with shifting to a cloud environment. It will take some resources and time in order to shift the environment from point A to point B, so we want to make sure we're considering those. It's also important to remember that Microsoft has programmatic offerings to help you offset some of these migration costs and make your migration more cost effective. We have tools and processes that we can help deploy in order to effectively move  you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examine an on-premises (or status quo scenario) where there is no migration, so you can assess the relative benefits of your cloud migration.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588873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we talked about before, when we’re building out that Azure scenario, when we're thinking about the business case, we really want to make sure we're taking into consideration all the core benefits that Microsoft can address, and that our billing models provide.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Things like Azure Hybrid Benefit, which helps you reduce the double-run costs of your environment as opposed to needing to acquire both on-prem licenses, AND an Azure environment. You can extend your on-prem licenses, whether it's Windows, SQL (and now even some of our Linux based licenses), over to the cloud and avoid some double costs.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an Azure reservations perspective, you can reserve capacity for long-running instances that might not be as elastic as others. You can use things like spot virtual machines to drive down deep discounts for workloads that are evitable or have a bit more flexibility in terms of usage. And you can also use dev tests and offers in Azure Dev test labs to further drive down the price point, specifically tied to those dev test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000" b="0" dirty="0">
                <a:solidFill>
                  <a:srgbClr val="FF0000"/>
                </a:solidFill>
              </a:rPr>
              <a:t>Let's look at the importance of maintaining focus on optimization efforts.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248529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We've really talked a lot today about how we take the technical and financial benefits and roll them into a business case. As we're exiting the building of the business case, there's still one key factor to consider, and that's how you implement the business case.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A move to the cloud is focused on continuous cost optimization and cost management. Similar to how DevOps is a continuous cycle,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cloud also has a continuous cycle to cost optimization and cost management. So when you're moving to the cloud, you want to ensure that you're reducing those on-prem asset acquisitions. You're avoiding some of that capital spend that you would otherwise incur.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Yes, you're doing an initial clean up and rightsizing optimization, but you're also continuously looking at those environments. Looking at the tooling that Microsoft has to offer in order to make sure your deployments are as effective and tailored to your environment’s needs as possible.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You’ll want to use resource tagging, which allows you to categorize spend at a much more granular way than you might have been able to do in an on-premises environment.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look at native Azure billing models and the Azure hybrid benefit, </a:t>
            </a:r>
            <a:r>
              <a:rPr lang="en-US" sz="1800">
                <a:effectLst/>
                <a:latin typeface="Calibri" panose="020F0502020204030204" pitchFamily="34" charset="0"/>
                <a:ea typeface="Times New Roman" panose="02020603050405020304" pitchFamily="18" charset="0"/>
                <a:cs typeface="Times New Roman" panose="02020603050405020304" pitchFamily="18" charset="0"/>
              </a:rPr>
              <a:t>which enablew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to take advantage of native cloud capabilities </a:t>
            </a:r>
            <a:r>
              <a:rPr lang="en-US" sz="1800">
                <a:effectLst/>
                <a:latin typeface="Calibri" panose="020F0502020204030204" pitchFamily="34" charset="0"/>
                <a:ea typeface="Times New Roman" panose="02020603050405020304" pitchFamily="18" charset="0"/>
                <a:cs typeface="Times New Roman" panose="02020603050405020304" pitchFamily="18" charset="0"/>
              </a:rPr>
              <a:t>and cloud pricing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models.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538033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mentioned, Microsoft does have tooling. We have both frameworks and tools that allow you to understand and forecast costs. Things like Azure cost management. We have frameworks and tools that help you cost optimize, avoiding spending unnecessarily when you're workloads may be running on the wrong cloud solution. You also have the ability to control your costs via Azure policies that you can implement to ensure that your teams can both deploy quickly and also to comply with policies. And provide some constraints so that resource usage does not “spin out of control”. We want to make sure you have access to and use all of the best practices so that when you're migrating to the cloud, you're effectively controlling your costs.</a:t>
            </a:r>
          </a:p>
          <a:p>
            <a:endParaRPr lang="en-US" sz="1000" b="0" dirty="0">
              <a:solidFill>
                <a:srgbClr val="FF0000"/>
              </a:solidFill>
            </a:endParaRPr>
          </a:p>
          <a:p>
            <a:r>
              <a:rPr lang="en-US" sz="1000" b="0" dirty="0">
                <a:solidFill>
                  <a:srgbClr val="FF0000"/>
                </a:solidFill>
              </a:rPr>
              <a:t>Let's move to the </a:t>
            </a:r>
            <a:r>
              <a:rPr kumimoji="0" lang="en-US" altLang="ja-JP" sz="1000" b="0" i="0" u="none" strike="noStrike" kern="1200" cap="none" spc="0" normalizeH="0" baseline="0" noProof="0" dirty="0">
                <a:ln>
                  <a:noFill/>
                </a:ln>
                <a:solidFill>
                  <a:srgbClr val="FFFFFF"/>
                </a:solidFill>
                <a:effectLst/>
                <a:uLnTx/>
                <a:uFillTx/>
                <a:latin typeface="Segoe Regular"/>
                <a:ea typeface="+mn-ea"/>
                <a:cs typeface="+mn-cs"/>
              </a:rPr>
              <a:t>working session </a:t>
            </a:r>
            <a:r>
              <a:rPr lang="en-US" altLang="ja-JP" sz="1000" dirty="0">
                <a:solidFill>
                  <a:srgbClr val="FFFFFF"/>
                </a:solidFill>
                <a:latin typeface="Segoe Regular"/>
              </a:rPr>
              <a:t>on</a:t>
            </a:r>
            <a:r>
              <a:rPr kumimoji="0" lang="en-US" altLang="ja-JP" sz="1000" b="0" i="0" u="none" strike="noStrike" kern="1200" cap="none" spc="0" normalizeH="0" baseline="0" noProof="0" dirty="0">
                <a:ln>
                  <a:noFill/>
                </a:ln>
                <a:solidFill>
                  <a:srgbClr val="FFFFFF"/>
                </a:solidFill>
                <a:effectLst/>
                <a:uLnTx/>
                <a:uFillTx/>
                <a:latin typeface="Segoe Regular"/>
                <a:ea typeface="+mn-ea"/>
                <a:cs typeface="+mn-cs"/>
              </a:rPr>
              <a:t> the Strategy methodology of the Microsoft Cloud Adoption Framework.</a:t>
            </a:r>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247753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44</a:t>
            </a:fld>
            <a:endParaRPr lang="en-US"/>
          </a:p>
        </p:txBody>
      </p:sp>
    </p:spTree>
    <p:extLst>
      <p:ext uri="{BB962C8B-B14F-4D97-AF65-F5344CB8AC3E}">
        <p14:creationId xmlns:p14="http://schemas.microsoft.com/office/powerpoint/2010/main" val="4212261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Change is more than adopting technology. It’s adapting how you do business.</a:t>
            </a:r>
          </a:p>
          <a:p>
            <a:endParaRPr lang="en-US" sz="1100" b="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100" b="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We share</a:t>
            </a:r>
            <a:r>
              <a:rPr lang="en-US" sz="1100" b="0" dirty="0">
                <a:effectLst/>
                <a:latin typeface="Segoe"/>
              </a:rPr>
              <a:t> best practices from our employees, partners, and customers who have already undertaken the cloud journey.</a:t>
            </a:r>
            <a:endParaRPr lang="en-US" sz="1100" b="0" kern="1200" dirty="0">
              <a:solidFill>
                <a:schemeClr val="tx1"/>
              </a:solidFill>
              <a:effectLst/>
              <a:latin typeface="Segoe"/>
              <a:ea typeface="+mn-ea"/>
              <a:cs typeface="+mn-cs"/>
            </a:endParaRPr>
          </a:p>
          <a:p>
            <a:endParaRPr lang="en-US" sz="1100" b="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The Cloud Adoption Framework brings together people, process, and technology—a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100" b="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100" b="0" kern="1200" dirty="0">
                <a:solidFill>
                  <a:schemeClr val="tx1"/>
                </a:solidFill>
                <a:effectLst/>
                <a:latin typeface="Segoe"/>
                <a:ea typeface="+mn-ea"/>
                <a:cs typeface="+mn-cs"/>
              </a:rPr>
              <a:t>We can help guide you through.</a:t>
            </a:r>
          </a:p>
          <a:p>
            <a:r>
              <a:rPr lang="en-US" sz="1100" b="0" dirty="0">
                <a:latin typeface="Segoe"/>
              </a:rPr>
              <a:t> </a:t>
            </a:r>
            <a:endParaRPr lang="en-US" sz="1100" b="0" kern="1200" dirty="0">
              <a:solidFill>
                <a:schemeClr val="tx1"/>
              </a:solidFill>
              <a:effectLst/>
              <a:latin typeface="Segoe"/>
            </a:endParaRPr>
          </a:p>
          <a:p>
            <a:r>
              <a:rPr lang="en-US" sz="1100" b="0" kern="1200" dirty="0">
                <a:solidFill>
                  <a:schemeClr val="tx1"/>
                </a:solidFill>
                <a:effectLst/>
                <a:latin typeface="Segoe"/>
                <a:ea typeface="+mn-ea"/>
                <a:cs typeface="+mn-cs"/>
              </a:rPr>
              <a:t>How does the Cloud Adoption Framework work </a:t>
            </a:r>
            <a:r>
              <a:rPr lang="en-US" sz="1100" b="0" dirty="0">
                <a:latin typeface="Segoe"/>
              </a:rPr>
              <a:t>for your business?</a:t>
            </a:r>
            <a:endParaRPr lang="en-US" sz="1100" b="0" i="1" dirty="0">
              <a:highlight>
                <a:srgbClr val="FFFF00"/>
              </a:highlight>
              <a:latin typeface="Segoe"/>
            </a:endParaRPr>
          </a:p>
          <a:p>
            <a:endParaRPr lang="en-US" sz="11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exercise is to help you engage stakeholders, and reach consensus on how to define your strategy.</a:t>
            </a:r>
          </a:p>
          <a:p>
            <a:pPr marL="0" indent="0">
              <a:buFont typeface="Wingdings" panose="05000000000000000000" pitchFamily="2" charset="2"/>
              <a:buNone/>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45</a:t>
            </a:fld>
            <a:endParaRPr lang="en-US"/>
          </a:p>
        </p:txBody>
      </p:sp>
    </p:spTree>
    <p:extLst>
      <p:ext uri="{BB962C8B-B14F-4D97-AF65-F5344CB8AC3E}">
        <p14:creationId xmlns:p14="http://schemas.microsoft.com/office/powerpoint/2010/main" val="37188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exercise is to define your business case for cloud adoption.</a:t>
            </a:r>
          </a:p>
          <a:p>
            <a:endParaRPr lang="en-US" dirty="0"/>
          </a:p>
          <a:p>
            <a:r>
              <a:rPr lang="en-US" b="0" i="0" dirty="0">
                <a:solidFill>
                  <a:srgbClr val="171717"/>
                </a:solidFill>
                <a:effectLst/>
                <a:latin typeface="Segoe UI" panose="020B0502040204020203" pitchFamily="34" charset="0"/>
              </a:rPr>
              <a:t>A business case provides a view of the technical and financial timeline of your environment and can represent the opportunities for reinvestment into further modernization.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Developing a business case includes building a financial plan that takes technical considerations into account and aligns with </a:t>
            </a:r>
            <a:r>
              <a:rPr lang="en-US" b="0" i="0" u="none" strike="noStrike" dirty="0">
                <a:effectLst/>
                <a:latin typeface="Segoe UI" panose="020B0502040204020203" pitchFamily="34" charset="0"/>
                <a:hlinkClick r:id="rId3"/>
              </a:rPr>
              <a:t>business outcomes</a:t>
            </a:r>
            <a:r>
              <a:rPr lang="en-US" b="0" i="0" u="none" dirty="0">
                <a:solidFill>
                  <a:srgbClr val="171717"/>
                </a:solidFill>
                <a:effectLst/>
                <a:latin typeface="Segoe UI" panose="020B0502040204020203" pitchFamily="34" charset="0"/>
              </a:rPr>
              <a:t>.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It helps you foster support from your Finance team and other areas of the business, helps accelerate cloud migration, and enables business </a:t>
            </a:r>
            <a:r>
              <a:rPr lang="en-US" b="0" i="0" u="none" strike="noStrike" dirty="0">
                <a:effectLst/>
                <a:latin typeface="Segoe UI" panose="020B0502040204020203" pitchFamily="34" charset="0"/>
                <a:hlinkClick r:id="rId4"/>
              </a:rPr>
              <a:t>agility</a:t>
            </a:r>
            <a:r>
              <a:rPr lang="en-US" b="0" i="0" dirty="0">
                <a:solidFill>
                  <a:srgbClr val="171717"/>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46</a:t>
            </a:fld>
            <a:endParaRPr lang="en-US"/>
          </a:p>
        </p:txBody>
      </p:sp>
    </p:spTree>
    <p:extLst>
      <p:ext uri="{BB962C8B-B14F-4D97-AF65-F5344CB8AC3E}">
        <p14:creationId xmlns:p14="http://schemas.microsoft.com/office/powerpoint/2010/main" val="421777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solidFill>
                  <a:srgbClr val="FF0000"/>
                </a:solidFill>
              </a:rPr>
              <a:t>We have native Azure toolsets that will help you in planning strategy for your cloud adoption effort.</a:t>
            </a:r>
          </a:p>
          <a:p>
            <a:endParaRPr lang="en-US" sz="1000" b="0" dirty="0">
              <a:solidFill>
                <a:srgbClr val="FF0000"/>
              </a:solidFill>
            </a:endParaRPr>
          </a:p>
          <a:p>
            <a:r>
              <a:rPr lang="en-US" sz="1000" b="0" dirty="0">
                <a:solidFill>
                  <a:srgbClr val="FF0000"/>
                </a:solidFill>
              </a:rPr>
              <a:t>Let's look at possible next steps.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456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latin typeface="Segoe"/>
              </a:rPr>
              <a:t>Microsoft Assessments offers several ways to measure your current state of cloud adoption, and provide guidance on what to do to move forward.</a:t>
            </a:r>
          </a:p>
          <a:p>
            <a:endParaRPr lang="en-US" sz="1100" b="0" dirty="0">
              <a:latin typeface="Segoe"/>
            </a:endParaRPr>
          </a:p>
          <a:p>
            <a:r>
              <a:rPr lang="en-US" sz="1100" b="0" dirty="0">
                <a:latin typeface="Segoe"/>
              </a:rPr>
              <a:t>Thank you!</a:t>
            </a:r>
          </a:p>
        </p:txBody>
      </p:sp>
    </p:spTree>
    <p:extLst>
      <p:ext uri="{BB962C8B-B14F-4D97-AF65-F5344CB8AC3E}">
        <p14:creationId xmlns:p14="http://schemas.microsoft.com/office/powerpoint/2010/main" val="1793593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kern="1200" dirty="0">
                <a:solidFill>
                  <a:schemeClr val="tx1"/>
                </a:solidFill>
                <a:effectLst/>
                <a:latin typeface="Segoe"/>
                <a:ea typeface="+mn-ea"/>
                <a:cs typeface="+mn-cs"/>
              </a:rPr>
              <a:t>An iterative process supporting the changing needs of your business.</a:t>
            </a:r>
          </a:p>
          <a:p>
            <a:endParaRPr lang="en-US" sz="1800" b="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We put the experience of employees, partners, and customers to work for you.</a:t>
            </a:r>
          </a:p>
          <a:p>
            <a:r>
              <a:rPr lang="en-US" sz="1800" b="0" kern="1200" dirty="0">
                <a:solidFill>
                  <a:schemeClr val="tx1"/>
                </a:solidFill>
                <a:effectLst/>
                <a:latin typeface="Segoe"/>
                <a:ea typeface="+mn-ea"/>
                <a:cs typeface="+mn-cs"/>
              </a:rPr>
              <a:t>We work together with you—to build your plan for cloud adoption.</a:t>
            </a:r>
          </a:p>
          <a:p>
            <a:endParaRPr lang="en-US" sz="1800" b="0" kern="1200" dirty="0">
              <a:solidFill>
                <a:schemeClr val="tx1"/>
              </a:solidFill>
              <a:effectLst/>
              <a:latin typeface="Segoe"/>
              <a:ea typeface="+mn-ea"/>
              <a:cs typeface="+mn-cs"/>
            </a:endParaRPr>
          </a:p>
          <a:p>
            <a:r>
              <a:rPr lang="en-US" sz="1800" b="0" kern="1200" dirty="0">
                <a:solidFill>
                  <a:schemeClr val="tx1"/>
                </a:solidFill>
                <a:effectLst/>
                <a:latin typeface="Segoe"/>
                <a:ea typeface="+mn-ea"/>
                <a:cs typeface="+mn-cs"/>
              </a:rPr>
              <a:t>It starts with your vision.</a:t>
            </a:r>
          </a:p>
          <a:p>
            <a:r>
              <a:rPr lang="en-US" sz="1800" b="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b="0" kern="1200" dirty="0">
                <a:solidFill>
                  <a:schemeClr val="tx1"/>
                </a:solidFill>
                <a:effectLst/>
                <a:latin typeface="Segoe"/>
                <a:ea typeface="+mn-ea"/>
                <a:cs typeface="+mn-cs"/>
              </a:rPr>
              <a:t>Work to gain consensus on:</a:t>
            </a:r>
          </a:p>
          <a:p>
            <a:pPr marL="285750" indent="-285750">
              <a:buFont typeface="Wingdings" panose="05000000000000000000" pitchFamily="2" charset="2"/>
              <a:buChar char="§"/>
            </a:pPr>
            <a:r>
              <a:rPr lang="en-US" sz="1800" b="0" i="0" kern="1200" dirty="0">
                <a:solidFill>
                  <a:schemeClr val="tx1"/>
                </a:solidFill>
                <a:effectLst/>
                <a:latin typeface="Segoe"/>
                <a:ea typeface="+mn-ea"/>
                <a:cs typeface="+mn-cs"/>
              </a:rPr>
              <a:t>Clear motivations: Why are we adopting the cloud?</a:t>
            </a:r>
          </a:p>
          <a:p>
            <a:pPr marL="285750" indent="-285750">
              <a:buFont typeface="Wingdings" panose="05000000000000000000" pitchFamily="2" charset="2"/>
              <a:buChar char="§"/>
            </a:pPr>
            <a:r>
              <a:rPr lang="en-US" sz="1800" b="0" i="0" kern="1200" dirty="0">
                <a:solidFill>
                  <a:schemeClr val="tx1"/>
                </a:solidFill>
                <a:effectLst/>
                <a:latin typeface="Segoe"/>
                <a:ea typeface="+mn-ea"/>
                <a:cs typeface="+mn-cs"/>
              </a:rPr>
              <a:t>Defined business outcomes: What results do we expect to see from adopting the cloud?</a:t>
            </a:r>
          </a:p>
          <a:p>
            <a:pPr marL="285750" indent="-285750">
              <a:buFont typeface="Wingdings" panose="05000000000000000000" pitchFamily="2" charset="2"/>
              <a:buChar char="§"/>
            </a:pPr>
            <a:r>
              <a:rPr lang="en-US" sz="1800" b="0" i="0" kern="1200" dirty="0">
                <a:solidFill>
                  <a:schemeClr val="tx1"/>
                </a:solidFill>
                <a:effectLst/>
                <a:latin typeface="Segoe"/>
                <a:ea typeface="+mn-ea"/>
                <a:cs typeface="+mn-cs"/>
              </a:rPr>
              <a:t>Business justification: How will the business measure success?</a:t>
            </a:r>
            <a:r>
              <a:rPr lang="en-US" sz="1800" b="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b="0" kern="1200" dirty="0">
              <a:solidFill>
                <a:schemeClr val="tx1"/>
              </a:solidFill>
              <a:effectLst/>
              <a:latin typeface="Segoe"/>
              <a:ea typeface="+mn-ea"/>
              <a:cs typeface="+mn-cs"/>
            </a:endParaRPr>
          </a:p>
          <a:p>
            <a:r>
              <a:rPr lang="en-US" sz="1800" b="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b="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0" kern="1200" dirty="0">
              <a:solidFill>
                <a:schemeClr val="tx1"/>
              </a:solidFill>
              <a:effectLst/>
              <a:latin typeface="Segoe"/>
              <a:ea typeface="+mn-ea"/>
              <a:cs typeface="+mn-cs"/>
            </a:endParaRPr>
          </a:p>
          <a:p>
            <a:r>
              <a:rPr lang="en-US" sz="1800" b="0" kern="1200" dirty="0">
                <a:solidFill>
                  <a:schemeClr val="tx1"/>
                </a:solidFill>
                <a:effectLst/>
                <a:latin typeface="Segoe"/>
                <a:ea typeface="+mn-ea"/>
                <a:cs typeface="+mn-cs"/>
              </a:rPr>
              <a:t>Move to the Ready phase to explain another example, to show iterative process, if necessary.</a:t>
            </a:r>
          </a:p>
          <a:p>
            <a:endParaRPr lang="en-US" sz="1800" b="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b="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Segoe"/>
                <a:ea typeface="+mn-ea"/>
                <a:cs typeface="+mn-cs"/>
              </a:rPr>
              <a:t>Our approach is Agile, and we consider security, governance, cost-optimization, and hybrid-cloud awareness by default.</a:t>
            </a:r>
          </a:p>
          <a:p>
            <a:r>
              <a:rPr lang="en-US" sz="1800" b="0" kern="1200" dirty="0">
                <a:solidFill>
                  <a:schemeClr val="tx1"/>
                </a:solidFill>
                <a:effectLst/>
                <a:latin typeface="Segoe"/>
                <a:ea typeface="+mn-ea"/>
                <a:cs typeface="+mn-cs"/>
              </a:rPr>
              <a:t>Microsoft will work with you, learning how you do business—and help you adapt.</a:t>
            </a:r>
          </a:p>
          <a:p>
            <a:r>
              <a:rPr lang="en-US" sz="1800" b="0" kern="1200" dirty="0">
                <a:solidFill>
                  <a:schemeClr val="tx1"/>
                </a:solidFill>
                <a:effectLst/>
                <a:latin typeface="Segoe"/>
                <a:ea typeface="+mn-ea"/>
                <a:cs typeface="+mn-cs"/>
              </a:rPr>
              <a:t>Your organization is changing—moving towards modernization, with </a:t>
            </a:r>
            <a:r>
              <a:rPr lang="en-US" sz="1800" b="0" i="0" kern="1200" dirty="0">
                <a:solidFill>
                  <a:schemeClr val="tx1"/>
                </a:solidFill>
                <a:effectLst/>
                <a:latin typeface="Segoe"/>
                <a:ea typeface="+mn-ea"/>
                <a:cs typeface="+mn-cs"/>
              </a:rPr>
              <a:t>challenging new </a:t>
            </a:r>
            <a:r>
              <a:rPr lang="en-US" sz="1800" b="0" kern="1200" dirty="0">
                <a:solidFill>
                  <a:schemeClr val="tx1"/>
                </a:solidFill>
                <a:effectLst/>
                <a:latin typeface="Segoe"/>
                <a:ea typeface="+mn-ea"/>
                <a:cs typeface="+mn-cs"/>
              </a:rPr>
              <a:t>markets, products, customer engagement. </a:t>
            </a:r>
          </a:p>
          <a:p>
            <a:r>
              <a:rPr lang="en-US" sz="1800" b="0" kern="1200" dirty="0">
                <a:solidFill>
                  <a:schemeClr val="tx1"/>
                </a:solidFill>
                <a:effectLst/>
                <a:latin typeface="Segoe"/>
                <a:ea typeface="+mn-ea"/>
                <a:cs typeface="+mn-cs"/>
              </a:rPr>
              <a:t>We can help you get there.</a:t>
            </a:r>
          </a:p>
          <a:p>
            <a:endParaRPr lang="en-US" sz="1800" b="0" kern="1200" dirty="0">
              <a:solidFill>
                <a:schemeClr val="tx1"/>
              </a:solidFill>
              <a:effectLst/>
              <a:latin typeface="Segoe"/>
              <a:ea typeface="+mn-ea"/>
              <a:cs typeface="+mn-cs"/>
            </a:endParaRPr>
          </a:p>
          <a:p>
            <a:r>
              <a:rPr lang="en-US" sz="1800" b="0" kern="1200" dirty="0">
                <a:solidFill>
                  <a:schemeClr val="tx1"/>
                </a:solidFill>
                <a:effectLst/>
                <a:latin typeface="Segoe"/>
                <a:ea typeface="+mn-ea"/>
                <a:cs typeface="+mn-cs"/>
              </a:rPr>
              <a:t>What does the Microsoft Cloud Adoption Framework look like?</a:t>
            </a:r>
          </a:p>
          <a:p>
            <a:endParaRPr lang="en-US" sz="1800" b="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r>
              <a:rPr lang="en-IN" sz="1200" kern="1200" dirty="0">
                <a:solidFill>
                  <a:schemeClr val="tx1"/>
                </a:solidFill>
                <a:effectLst/>
                <a:latin typeface="+mn-lt"/>
                <a:ea typeface="+mn-ea"/>
                <a:cs typeface="+mn-cs"/>
              </a:rPr>
              <a:t>This framework consists of multiple phases, including:</a:t>
            </a:r>
          </a:p>
          <a:p>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Strategy: </a:t>
            </a:r>
            <a:r>
              <a:rPr lang="en-IN" sz="1200" kern="1200" dirty="0">
                <a:solidFill>
                  <a:schemeClr val="tx1"/>
                </a:solidFill>
                <a:effectLst/>
                <a:latin typeface="+mn-lt"/>
                <a:ea typeface="+mn-ea"/>
                <a:cs typeface="+mn-cs"/>
              </a:rPr>
              <a:t>Define business justification and expected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Plan:</a:t>
            </a:r>
            <a:r>
              <a:rPr lang="en-IN" sz="1200" kern="1200" dirty="0">
                <a:solidFill>
                  <a:schemeClr val="tx1"/>
                </a:solidFill>
                <a:effectLst/>
                <a:latin typeface="+mn-lt"/>
                <a:ea typeface="+mn-ea"/>
                <a:cs typeface="+mn-cs"/>
              </a:rPr>
              <a:t> Create and align actionable adoption plans to desired business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Ready:</a:t>
            </a:r>
            <a:r>
              <a:rPr lang="en-IN" sz="1200" kern="1200" dirty="0">
                <a:solidFill>
                  <a:schemeClr val="tx1"/>
                </a:solidFill>
                <a:effectLst/>
                <a:latin typeface="+mn-lt"/>
                <a:ea typeface="+mn-ea"/>
                <a:cs typeface="+mn-cs"/>
              </a:rPr>
              <a:t> Prepare the cloud environment for the planned changes.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Migrate:</a:t>
            </a:r>
            <a:r>
              <a:rPr lang="en-IN" sz="1200" kern="1200" dirty="0">
                <a:solidFill>
                  <a:schemeClr val="tx1"/>
                </a:solidFill>
                <a:effectLst/>
                <a:latin typeface="+mn-lt"/>
                <a:ea typeface="+mn-ea"/>
                <a:cs typeface="+mn-cs"/>
              </a:rPr>
              <a:t> Migrate and modernize existing workloads on the cloud.</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Innovate:</a:t>
            </a:r>
            <a:r>
              <a:rPr lang="en-IN" sz="1200" kern="1200" dirty="0">
                <a:solidFill>
                  <a:schemeClr val="tx1"/>
                </a:solidFill>
                <a:effectLst/>
                <a:latin typeface="+mn-lt"/>
                <a:ea typeface="+mn-ea"/>
                <a:cs typeface="+mn-cs"/>
              </a:rPr>
              <a:t> Develop new cloud-native or hybrid solutions.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Govern:</a:t>
            </a:r>
            <a:r>
              <a:rPr lang="en-IN" sz="1200" kern="1200" dirty="0">
                <a:solidFill>
                  <a:schemeClr val="tx1"/>
                </a:solidFill>
                <a:effectLst/>
                <a:latin typeface="+mn-lt"/>
                <a:ea typeface="+mn-ea"/>
                <a:cs typeface="+mn-cs"/>
              </a:rPr>
              <a:t> Govern the environment and workloads to ensure industry standards and regulatory requirements. </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Manage:</a:t>
            </a:r>
            <a:r>
              <a:rPr lang="en-IN" sz="1200" kern="1200" dirty="0">
                <a:solidFill>
                  <a:schemeClr val="tx1"/>
                </a:solidFill>
                <a:effectLst/>
                <a:latin typeface="+mn-lt"/>
                <a:ea typeface="+mn-ea"/>
                <a:cs typeface="+mn-cs"/>
              </a:rPr>
              <a:t> Conduct operations management for cloud and hybrid solutions.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Let’s look at the other methodologies within the Framework's cloud adoption lifecycle.</a:t>
            </a:r>
          </a:p>
          <a:p>
            <a:endParaRPr lang="en-IN"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22-Jun-22 12:16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strategy includes following these four </a:t>
            </a:r>
            <a:r>
              <a:rPr lang="en-US" b="0" i="0" dirty="0">
                <a:solidFill>
                  <a:srgbClr val="171717"/>
                </a:solidFill>
                <a:effectLst/>
                <a:latin typeface="Segoe UI" panose="020B0502040204020203" pitchFamily="34" charset="0"/>
              </a:rPr>
              <a:t>steps to help you document your business strategy efficiently—</a:t>
            </a:r>
            <a:endParaRPr lang="en-US" dirty="0"/>
          </a:p>
          <a:p>
            <a:endParaRPr lang="en-US" dirty="0"/>
          </a:p>
          <a:p>
            <a:r>
              <a:rPr lang="en-US" dirty="0"/>
              <a:t>understanding motivations, business outcomes, financial considerations, and technical considerations.</a:t>
            </a:r>
          </a:p>
          <a:p>
            <a:endParaRPr lang="en-US" dirty="0"/>
          </a:p>
          <a:p>
            <a:r>
              <a:rPr lang="en-US" dirty="0"/>
              <a:t>Review the main goal of each of the four steps of the Strategy methodology.</a:t>
            </a:r>
          </a:p>
          <a:p>
            <a:endParaRPr lang="en-US" dirty="0"/>
          </a:p>
          <a:p>
            <a:r>
              <a:rPr lang="en-US" dirty="0"/>
              <a:t>How can we assess the state of our cloud adoption effort, and begin building a cloud adoption strategy?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7</a:t>
            </a:fld>
            <a:endParaRPr lang="en-US"/>
          </a:p>
        </p:txBody>
      </p:sp>
    </p:spTree>
    <p:extLst>
      <p:ext uri="{BB962C8B-B14F-4D97-AF65-F5344CB8AC3E}">
        <p14:creationId xmlns:p14="http://schemas.microsoft.com/office/powerpoint/2010/main" val="376598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useful tools to assess the state of your organization's cloud effort (and the rationale behind it). </a:t>
            </a:r>
          </a:p>
          <a:p>
            <a:endParaRPr lang="en-US" dirty="0"/>
          </a:p>
          <a:p>
            <a:pPr marL="171450" indent="-171450">
              <a:buFont typeface="Wingdings" panose="05000000000000000000" pitchFamily="2" charset="2"/>
              <a:buChar char="§"/>
            </a:pPr>
            <a:r>
              <a:rPr lang="en-US" dirty="0"/>
              <a:t>Review the Cloud Journey Tracker to understand where you are in your cloud journey and understand your business motivations for cloud adoption.</a:t>
            </a:r>
          </a:p>
          <a:p>
            <a:pPr marL="171450" indent="-171450">
              <a:buFont typeface="Wingdings" panose="05000000000000000000" pitchFamily="2" charset="2"/>
              <a:buChar char="§"/>
            </a:pPr>
            <a:r>
              <a:rPr lang="en-US" dirty="0"/>
              <a:t>Point out the benefits the business outcome template and strategy and plan template—c</a:t>
            </a:r>
            <a:r>
              <a:rPr lang="en-US" b="0" i="0" dirty="0">
                <a:solidFill>
                  <a:srgbClr val="171717"/>
                </a:solidFill>
                <a:effectLst/>
                <a:latin typeface="Segoe UI" panose="020B0502040204020203" pitchFamily="34" charset="0"/>
              </a:rPr>
              <a:t>apture business outcomes to be used later in the development of customer transformation journey strategies</a:t>
            </a:r>
            <a:r>
              <a:rPr lang="en-US" dirty="0"/>
              <a:t>.</a:t>
            </a:r>
          </a:p>
          <a:p>
            <a:pPr marL="171450" indent="-171450">
              <a:buFont typeface="Wingdings" panose="05000000000000000000" pitchFamily="2" charset="2"/>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Let's look at how to e</a:t>
            </a:r>
            <a:r>
              <a:rPr 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ngage stakeholders to begin the process of understanding cloud adoption motivations.</a:t>
            </a:r>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8</a:t>
            </a:fld>
            <a:endParaRPr lang="en-US"/>
          </a:p>
        </p:txBody>
      </p:sp>
    </p:spTree>
    <p:extLst>
      <p:ext uri="{BB962C8B-B14F-4D97-AF65-F5344CB8AC3E}">
        <p14:creationId xmlns:p14="http://schemas.microsoft.com/office/powerpoint/2010/main" val="2812691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what your motivations are—</a:t>
            </a:r>
          </a:p>
          <a:p>
            <a:r>
              <a:rPr lang="en-US" dirty="0"/>
              <a:t>WHY are you moving to the cloud?</a:t>
            </a:r>
          </a:p>
          <a:p>
            <a:endParaRPr lang="en-US" dirty="0"/>
          </a:p>
          <a:p>
            <a:r>
              <a:rPr lang="en-US" dirty="0"/>
              <a:t>Let's begin to explore some of your motivations for moving to the cloud.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797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49120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2384540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6020428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7738279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11405204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3264344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5464664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953307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3540791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0881581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29" name="Content Placeholder 28">
            <a:extLst>
              <a:ext uri="{FF2B5EF4-FFF2-40B4-BE49-F238E27FC236}">
                <a16:creationId xmlns:a16="http://schemas.microsoft.com/office/drawing/2014/main" id="{10B966BE-F651-4073-AEE6-580DFDFF7254}"/>
              </a:ext>
            </a:extLst>
          </p:cNvPr>
          <p:cNvSpPr>
            <a:spLocks noGrp="1"/>
          </p:cNvSpPr>
          <p:nvPr>
            <p:ph sz="quarter" idx="10"/>
          </p:nvPr>
        </p:nvSpPr>
        <p:spPr>
          <a:xfrm>
            <a:off x="668394" y="1983325"/>
            <a:ext cx="2598738" cy="546753"/>
          </a:xfrm>
        </p:spPr>
        <p:txBody>
          <a:bodyPr/>
          <a:lstStyle/>
          <a:p>
            <a:pPr lvl="0"/>
            <a:r>
              <a:rPr lang="en-US"/>
              <a:t>Click to edit</a:t>
            </a:r>
          </a:p>
        </p:txBody>
      </p:sp>
      <p:sp>
        <p:nvSpPr>
          <p:cNvPr id="4" name="Content Placeholder 3">
            <a:extLst>
              <a:ext uri="{FF2B5EF4-FFF2-40B4-BE49-F238E27FC236}">
                <a16:creationId xmlns:a16="http://schemas.microsoft.com/office/drawing/2014/main" id="{4C8AEB79-79B1-4FA7-9645-763ACDA2ABD7}"/>
              </a:ext>
            </a:extLst>
          </p:cNvPr>
          <p:cNvSpPr>
            <a:spLocks noGrp="1"/>
          </p:cNvSpPr>
          <p:nvPr>
            <p:ph sz="quarter" idx="11"/>
          </p:nvPr>
        </p:nvSpPr>
        <p:spPr>
          <a:xfrm>
            <a:off x="3740150" y="1920875"/>
            <a:ext cx="2805113" cy="546753"/>
          </a:xfrm>
        </p:spPr>
        <p:txBody>
          <a:bodyPr/>
          <a:lstStyle/>
          <a:p>
            <a:pPr lvl="0"/>
            <a:r>
              <a:rPr lang="en-US"/>
              <a:t>Click to edit Master</a:t>
            </a:r>
          </a:p>
        </p:txBody>
      </p:sp>
      <p:sp>
        <p:nvSpPr>
          <p:cNvPr id="6" name="Content Placeholder 5">
            <a:extLst>
              <a:ext uri="{FF2B5EF4-FFF2-40B4-BE49-F238E27FC236}">
                <a16:creationId xmlns:a16="http://schemas.microsoft.com/office/drawing/2014/main" id="{810D02E0-550A-4B0D-ADC2-4215477C2688}"/>
              </a:ext>
            </a:extLst>
          </p:cNvPr>
          <p:cNvSpPr>
            <a:spLocks noGrp="1"/>
          </p:cNvSpPr>
          <p:nvPr>
            <p:ph sz="quarter" idx="12"/>
          </p:nvPr>
        </p:nvSpPr>
        <p:spPr>
          <a:xfrm>
            <a:off x="7377113" y="1920875"/>
            <a:ext cx="3163887" cy="546753"/>
          </a:xfrm>
        </p:spPr>
        <p:txBody>
          <a:bodyPr/>
          <a:lstStyle/>
          <a:p>
            <a:pPr lvl="0"/>
            <a:r>
              <a:rPr lang="en-US"/>
              <a:t>Click to edit Master</a:t>
            </a:r>
          </a:p>
        </p:txBody>
      </p:sp>
      <p:sp>
        <p:nvSpPr>
          <p:cNvPr id="8" name="Content Placeholder 7">
            <a:extLst>
              <a:ext uri="{FF2B5EF4-FFF2-40B4-BE49-F238E27FC236}">
                <a16:creationId xmlns:a16="http://schemas.microsoft.com/office/drawing/2014/main" id="{EE8C6D9A-3A45-4A33-813A-3D617CBE51C0}"/>
              </a:ext>
            </a:extLst>
          </p:cNvPr>
          <p:cNvSpPr>
            <a:spLocks noGrp="1"/>
          </p:cNvSpPr>
          <p:nvPr>
            <p:ph sz="quarter" idx="13"/>
          </p:nvPr>
        </p:nvSpPr>
        <p:spPr>
          <a:xfrm>
            <a:off x="955675" y="3429000"/>
            <a:ext cx="3276600" cy="546753"/>
          </a:xfrm>
        </p:spPr>
        <p:txBody>
          <a:bodyPr/>
          <a:lstStyle/>
          <a:p>
            <a:pPr lvl="0"/>
            <a:r>
              <a:rPr lang="en-US"/>
              <a:t>Click to edit Master text</a:t>
            </a:r>
          </a:p>
        </p:txBody>
      </p:sp>
      <p:sp>
        <p:nvSpPr>
          <p:cNvPr id="10" name="Content Placeholder 9">
            <a:extLst>
              <a:ext uri="{FF2B5EF4-FFF2-40B4-BE49-F238E27FC236}">
                <a16:creationId xmlns:a16="http://schemas.microsoft.com/office/drawing/2014/main" id="{08561B05-91BD-4A77-B4EF-9C39876E003E}"/>
              </a:ext>
            </a:extLst>
          </p:cNvPr>
          <p:cNvSpPr>
            <a:spLocks noGrp="1"/>
          </p:cNvSpPr>
          <p:nvPr>
            <p:ph sz="quarter" idx="14"/>
          </p:nvPr>
        </p:nvSpPr>
        <p:spPr>
          <a:xfrm>
            <a:off x="5835650" y="3427413"/>
            <a:ext cx="3009900" cy="546753"/>
          </a:xfrm>
        </p:spPr>
        <p:txBody>
          <a:bodyPr/>
          <a:lstStyle/>
          <a:p>
            <a:pPr lvl="0"/>
            <a:r>
              <a:rPr lang="en-US"/>
              <a:t>Click to edit Master</a:t>
            </a:r>
          </a:p>
        </p:txBody>
      </p:sp>
      <p:sp>
        <p:nvSpPr>
          <p:cNvPr id="12" name="Content Placeholder 11">
            <a:extLst>
              <a:ext uri="{FF2B5EF4-FFF2-40B4-BE49-F238E27FC236}">
                <a16:creationId xmlns:a16="http://schemas.microsoft.com/office/drawing/2014/main" id="{80D80CB6-8672-4FB2-89E9-9D7C53790F4B}"/>
              </a:ext>
            </a:extLst>
          </p:cNvPr>
          <p:cNvSpPr>
            <a:spLocks noGrp="1"/>
          </p:cNvSpPr>
          <p:nvPr>
            <p:ph sz="quarter" idx="15"/>
          </p:nvPr>
        </p:nvSpPr>
        <p:spPr>
          <a:xfrm>
            <a:off x="9585325" y="3427413"/>
            <a:ext cx="2176463" cy="546100"/>
          </a:xfrm>
        </p:spPr>
        <p:txBody>
          <a:bodyPr/>
          <a:lstStyle/>
          <a:p>
            <a:pPr lvl="0"/>
            <a:r>
              <a:rPr lang="en-US"/>
              <a:t>Click to edit</a:t>
            </a:r>
          </a:p>
        </p:txBody>
      </p:sp>
    </p:spTree>
    <p:extLst>
      <p:ext uri="{BB962C8B-B14F-4D97-AF65-F5344CB8AC3E}">
        <p14:creationId xmlns:p14="http://schemas.microsoft.com/office/powerpoint/2010/main" val="36524585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800219"/>
          </a:xfrm>
          <a:prstGeom prst="rect">
            <a:avLst/>
          </a:prstGeom>
        </p:spPr>
        <p:txBody>
          <a:bodyPr/>
          <a:lstStyle>
            <a:lvl1pPr>
              <a:defRPr sz="20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975941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833831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685149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8281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286691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084274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5465203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3303923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7541154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6861716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571164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40209441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48489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616456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4708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865531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22152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303054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623181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63804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3491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26E514D-8AB8-4BDB-8B21-573BB184826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8"/>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800219"/>
          </a:xfrm>
          <a:prstGeom prst="rect">
            <a:avLst/>
          </a:prstGeom>
        </p:spPr>
        <p:txBody>
          <a:bodyPr/>
          <a:lstStyle>
            <a:lvl1pPr>
              <a:defRPr sz="20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5" name="Picture 4">
            <a:extLst>
              <a:ext uri="{FF2B5EF4-FFF2-40B4-BE49-F238E27FC236}">
                <a16:creationId xmlns:a16="http://schemas.microsoft.com/office/drawing/2014/main" id="{C1C59C45-31E0-47D2-BD1C-40C8A22268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18471615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87493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23813262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1211530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5738184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6586006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434608420"/>
      </p:ext>
    </p:extLst>
  </p:cSld>
  <p:clrMap bg1="lt1" tx1="dk1" bg2="lt2" tx2="dk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 id="2147484815" r:id="rId12"/>
    <p:sldLayoutId id="2147484816" r:id="rId13"/>
    <p:sldLayoutId id="2147484853" r:id="rId14"/>
    <p:sldLayoutId id="2147484817" r:id="rId15"/>
    <p:sldLayoutId id="2147484818" r:id="rId16"/>
    <p:sldLayoutId id="2147484819" r:id="rId17"/>
    <p:sldLayoutId id="2147484820" r:id="rId18"/>
    <p:sldLayoutId id="2147484847"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32" r:id="rId31"/>
    <p:sldLayoutId id="2147484833" r:id="rId32"/>
    <p:sldLayoutId id="2147484836" r:id="rId33"/>
    <p:sldLayoutId id="2147484838" r:id="rId34"/>
    <p:sldLayoutId id="2147484839" r:id="rId35"/>
    <p:sldLayoutId id="2147484858" r:id="rId36"/>
    <p:sldLayoutId id="2147484945" r:id="rId37"/>
    <p:sldLayoutId id="2147484946" r:id="rId38"/>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2.em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customers.microsoft.com/story/canadian-power-generator-shines-light-on-numbers"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customers.microsoft.com/story/792289-walgreens-boots-alliance-retailers-azure-sap-migration" TargetMode="External"/><Relationship Id="rId4" Type="http://schemas.openxmlformats.org/officeDocument/2006/relationships/hyperlink" Target="https://customers.microsoft.com/story/845185-academy-motion-picture-arts-sciences-media-entertainment-azur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ustomers.microsoft.com/story/846315-ge-aviation-manufacturing-azure"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customers.microsoft.com/story/724203-the-descartes-systems-group-travel-and-transportation-azure-sql-databas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docs.microsoft.com/en-us/azure/cloud-adoption-framework/strategy/business-outcomes/business-outcome-template" TargetMode="External"/><Relationship Id="rId4" Type="http://schemas.openxmlformats.org/officeDocument/2006/relationships/hyperlink" Target="https://azure.microsoft.com/en-us/overview/cloud-economic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cloud-adoption-framework/strategy/business-outcomes/business-outcome-template" TargetMode="External"/><Relationship Id="rId7" Type="http://schemas.openxmlformats.org/officeDocument/2006/relationships/image" Target="../media/image28.sv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azure.com/cloudeconomics" TargetMode="External"/><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36.emf"/><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8.sv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chart" Target="../charts/chart3.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1.xml"/><Relationship Id="rId4" Type="http://schemas.openxmlformats.org/officeDocument/2006/relationships/image" Target="../media/image39.emf"/></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38.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44.sv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chart" Target="../charts/chart6.xml"/></Relationships>
</file>

<file path=ppt/slides/_rels/slide3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42.emf"/><Relationship Id="rId4" Type="http://schemas.openxmlformats.org/officeDocument/2006/relationships/chart" Target="../charts/chart8.xml"/></Relationships>
</file>

<file path=ppt/slides/_rels/slide3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chart" Target="../charts/char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hyperlink" Target="https://azure.microsoft.com/en-us/pricing/hybrid-benefit/" TargetMode="External"/><Relationship Id="rId7" Type="http://schemas.openxmlformats.org/officeDocument/2006/relationships/hyperlink" Target="https://visualstudio.microsoft.com/vs/pricing-details/" TargetMode="External"/><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hyperlink" Target="https://azure.microsoft.com/en-us/pricing/spot/#overview" TargetMode="External"/><Relationship Id="rId5" Type="http://schemas.openxmlformats.org/officeDocument/2006/relationships/hyperlink" Target="https://azure.microsoft.com/en-us/pricing/dev-test/" TargetMode="External"/><Relationship Id="rId4" Type="http://schemas.openxmlformats.org/officeDocument/2006/relationships/hyperlink" Target="https://azure.microsoft.com/en-us/reservation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45.emf"/></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45.emf"/><Relationship Id="rId4" Type="http://schemas.openxmlformats.org/officeDocument/2006/relationships/image" Target="../media/image3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raw.githubusercontent.com/microsoft/CloudAdoptionFramework/master/plan/cloud-adoption-framework-strategy-and-plan-template.docx"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azure.microsoft.com/en-us/pricing/calculator/" TargetMode="External"/><Relationship Id="rId2" Type="http://schemas.openxmlformats.org/officeDocument/2006/relationships/notesSlide" Target="../notesSlides/notesSlide42.xml"/><Relationship Id="rId1" Type="http://schemas.openxmlformats.org/officeDocument/2006/relationships/slideLayout" Target="../slideLayouts/slideLayout20.xml"/><Relationship Id="rId6" Type="http://schemas.openxmlformats.org/officeDocument/2006/relationships/hyperlink" Target="https://azure.microsoft.com/en-us/pricing/tco/calculator/" TargetMode="External"/><Relationship Id="rId5" Type="http://schemas.openxmlformats.org/officeDocument/2006/relationships/hyperlink" Target="https://docs.microsoft.com/en-us/rest/api/cost-management/retail-prices/azure-retail-prices" TargetMode="External"/><Relationship Id="rId4" Type="http://schemas.openxmlformats.org/officeDocument/2006/relationships/image" Target="../media/image47.svg"/></Relationships>
</file>

<file path=ppt/slides/_rels/slide4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hyperlink" Target="https://docs.microsoft.com/en-us/assessments/?mode=pre-assessment&amp;id=cloud-journey-tracker" TargetMode="External"/><Relationship Id="rId7"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hyperlink" Target="https://docs.microsoft.com/en-us/azure/cloud-adoption-framework/ready/landing-zone/choose-landing-zone-option" TargetMode="External"/><Relationship Id="rId5" Type="http://schemas.openxmlformats.org/officeDocument/2006/relationships/hyperlink" Target="https://docs.microsoft.com/en-us/azure/cloud-adoption-framework/plan/template" TargetMode="External"/><Relationship Id="rId10" Type="http://schemas.openxmlformats.org/officeDocument/2006/relationships/image" Target="../media/image51.svg"/><Relationship Id="rId4" Type="http://schemas.openxmlformats.org/officeDocument/2006/relationships/hyperlink" Target="https://docs.microsoft.com/en-us/azure/cloud-adoption-framework/plan/plan-intro" TargetMode="External"/><Relationship Id="rId9"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gb/assessments/?mode=pre-assessment&amp;session=local"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4.png"/><Relationship Id="rId5" Type="http://schemas.openxmlformats.org/officeDocument/2006/relationships/hyperlink" Target="https://docs.microsoft.com/en-us/azure/cloud-adoption-framework/strategy/business-outcomes/business-outcome-template" TargetMode="External"/><Relationship Id="rId4" Type="http://schemas.openxmlformats.org/officeDocument/2006/relationships/hyperlink" Target="https://raw.githubusercontent.com/microsoft/CloudAdoptionFramework/master/plan/cloud-adoption-framework-strategy-and-plan-template.doc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1184" y="2819068"/>
            <a:ext cx="7622268" cy="1373784"/>
          </a:xfrm>
        </p:spPr>
        <p:txBody>
          <a:bodyPr/>
          <a:lstStyle/>
          <a:p>
            <a:r>
              <a:rPr lang="en-US" sz="4000" dirty="0">
                <a:solidFill>
                  <a:schemeClr val="bg1"/>
                </a:solidFill>
              </a:rPr>
              <a:t>Cloud Adoption </a:t>
            </a:r>
            <a:br>
              <a:rPr lang="en-US" sz="4000" dirty="0">
                <a:solidFill>
                  <a:schemeClr val="bg1"/>
                </a:solidFill>
              </a:rPr>
            </a:br>
            <a:r>
              <a:rPr lang="en-US" sz="4000" dirty="0">
                <a:solidFill>
                  <a:schemeClr val="bg1"/>
                </a:solidFill>
              </a:rPr>
              <a:t>Framework for </a:t>
            </a:r>
            <a:r>
              <a:rPr lang="en-US" sz="4000" dirty="0">
                <a:solidFill>
                  <a:schemeClr val="accent5"/>
                </a:solidFill>
              </a:rPr>
              <a:t>Azure </a:t>
            </a:r>
            <a:r>
              <a:rPr lang="en-US" sz="4000" dirty="0">
                <a:solidFill>
                  <a:schemeClr val="bg1"/>
                </a:solidFill>
                <a:latin typeface="Segoe UI Light" panose="020B0502040204020203" pitchFamily="34" charset="0"/>
                <a:cs typeface="Segoe UI Light" panose="020B0502040204020203" pitchFamily="34" charset="0"/>
              </a:rPr>
              <a:t>|</a:t>
            </a:r>
            <a:br>
              <a:rPr lang="en-US" sz="4000" dirty="0">
                <a:solidFill>
                  <a:schemeClr val="accent5"/>
                </a:solidFill>
              </a:rPr>
            </a:br>
            <a:r>
              <a:rPr lang="en-US" sz="4000" dirty="0"/>
              <a:t>Strategy Workshop</a:t>
            </a:r>
          </a:p>
        </p:txBody>
      </p:sp>
      <p:sp>
        <p:nvSpPr>
          <p:cNvPr id="5" name="Text Placeholder 4"/>
          <p:cNvSpPr>
            <a:spLocks noGrp="1"/>
          </p:cNvSpPr>
          <p:nvPr>
            <p:ph type="body" sz="quarter" idx="15"/>
          </p:nvPr>
        </p:nvSpPr>
        <p:spPr>
          <a:xfrm>
            <a:off x="442466" y="4350114"/>
            <a:ext cx="7439803" cy="724246"/>
          </a:xfrm>
        </p:spPr>
        <p:txBody>
          <a:bodyPr/>
          <a:lstStyle/>
          <a:p>
            <a:r>
              <a:rPr lang="en-US" dirty="0"/>
              <a:t>Speaker</a:t>
            </a:r>
          </a:p>
          <a:p>
            <a:r>
              <a:rPr lang="en-US" dirty="0"/>
              <a:t>Title </a:t>
            </a:r>
          </a:p>
        </p:txBody>
      </p:sp>
      <p:pic>
        <p:nvPicPr>
          <p:cNvPr id="6" name="Picture 5">
            <a:extLst>
              <a:ext uri="{FF2B5EF4-FFF2-40B4-BE49-F238E27FC236}">
                <a16:creationId xmlns:a16="http://schemas.microsoft.com/office/drawing/2014/main" id="{75887D9C-07F9-40F2-B13C-11F4DAE18056}"/>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7" name="Picture 6">
            <a:extLst>
              <a:ext uri="{FF2B5EF4-FFF2-40B4-BE49-F238E27FC236}">
                <a16:creationId xmlns:a16="http://schemas.microsoft.com/office/drawing/2014/main" id="{F5F366B2-5D54-4409-8AB4-4C5EE40BB56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3451" y="2434746"/>
            <a:ext cx="3192304" cy="1758106"/>
          </a:xfrm>
          <a:prstGeom prst="rect">
            <a:avLst/>
          </a:prstGeom>
        </p:spPr>
      </p:pic>
    </p:spTree>
    <p:extLst>
      <p:ext uri="{BB962C8B-B14F-4D97-AF65-F5344CB8AC3E}">
        <p14:creationId xmlns:p14="http://schemas.microsoft.com/office/powerpoint/2010/main" val="25418589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409D-A115-43FC-95A2-3E2B94809D8E}"/>
              </a:ext>
            </a:extLst>
          </p:cNvPr>
          <p:cNvSpPr>
            <a:spLocks noGrp="1"/>
          </p:cNvSpPr>
          <p:nvPr>
            <p:ph type="title"/>
          </p:nvPr>
        </p:nvSpPr>
        <p:spPr>
          <a:xfrm>
            <a:off x="427038" y="3025863"/>
            <a:ext cx="4556442" cy="403137"/>
          </a:xfrm>
        </p:spPr>
        <p:txBody>
          <a:bodyPr wrap="square" anchor="b">
            <a:noAutofit/>
          </a:bodyPr>
          <a:lstStyle/>
          <a:p>
            <a:pPr>
              <a:lnSpc>
                <a:spcPct val="100000"/>
              </a:lnSpc>
              <a:spcAft>
                <a:spcPts val="1200"/>
              </a:spcAft>
            </a:pPr>
            <a:r>
              <a:rPr lang="en-US" sz="3600" spc="-50" dirty="0">
                <a:solidFill>
                  <a:schemeClr val="tx2"/>
                </a:solidFill>
                <a:latin typeface="Segoe UI Semibold" panose="020B0702040204020203" pitchFamily="34" charset="0"/>
                <a:cs typeface="Segoe UI Semibold" panose="020B0702040204020203" pitchFamily="34" charset="0"/>
              </a:rPr>
              <a:t>Why</a:t>
            </a:r>
            <a:r>
              <a:rPr lang="en-US" sz="3600" spc="-50" dirty="0">
                <a:solidFill>
                  <a:schemeClr val="tx1"/>
                </a:solidFill>
                <a:latin typeface="Segoe UI Semibold" panose="020B0702040204020203" pitchFamily="34" charset="0"/>
                <a:cs typeface="Segoe UI Semibold" panose="020B0702040204020203" pitchFamily="34" charset="0"/>
              </a:rPr>
              <a:t> are you moving to the cloud?</a:t>
            </a:r>
          </a:p>
        </p:txBody>
      </p:sp>
      <p:pic>
        <p:nvPicPr>
          <p:cNvPr id="7" name="Picture 6">
            <a:extLst>
              <a:ext uri="{FF2B5EF4-FFF2-40B4-BE49-F238E27FC236}">
                <a16:creationId xmlns:a16="http://schemas.microsoft.com/office/drawing/2014/main" id="{ECC05D6B-E7C2-4624-8916-001F75571FF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6577475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455995" y="620428"/>
            <a:ext cx="11306469" cy="422423"/>
          </a:xfrm>
        </p:spPr>
        <p:txBody>
          <a:bodyPr/>
          <a:lstStyle/>
          <a:p>
            <a:pPr>
              <a:lnSpc>
                <a:spcPct val="100000"/>
              </a:lnSpc>
              <a:spcAft>
                <a:spcPts val="1800"/>
              </a:spcAft>
            </a:pPr>
            <a:r>
              <a:rPr lang="en-US" dirty="0"/>
              <a:t>Motivations for cloud adoption</a:t>
            </a:r>
            <a:endParaRPr lang="en-US" dirty="0">
              <a:solidFill>
                <a:schemeClr val="tx2"/>
              </a:solidFill>
              <a:latin typeface="Segoe UI" panose="020B0502040204020203" pitchFamily="34" charset="0"/>
            </a:endParaRPr>
          </a:p>
        </p:txBody>
      </p:sp>
      <p:sp>
        <p:nvSpPr>
          <p:cNvPr id="10" name="TextBox 9">
            <a:extLst>
              <a:ext uri="{FF2B5EF4-FFF2-40B4-BE49-F238E27FC236}">
                <a16:creationId xmlns:a16="http://schemas.microsoft.com/office/drawing/2014/main" id="{ACC093B6-1C32-452D-B67A-98FDF9B1E72E}"/>
              </a:ext>
            </a:extLst>
          </p:cNvPr>
          <p:cNvSpPr txBox="1"/>
          <p:nvPr/>
        </p:nvSpPr>
        <p:spPr>
          <a:xfrm>
            <a:off x="455995" y="1212355"/>
            <a:ext cx="11713756" cy="738664"/>
          </a:xfrm>
          <a:prstGeom prst="rect">
            <a:avLst/>
          </a:prstGeom>
          <a:noFill/>
        </p:spPr>
        <p:txBody>
          <a:bodyPr wrap="square" lIns="0" tIns="0" rIns="0" bIns="0">
            <a:spAutoFit/>
          </a:bodyPr>
          <a:lstStyle/>
          <a:p>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Engage stakeholders across business and technology to— </a:t>
            </a:r>
            <a:b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br>
            <a:r>
              <a:rPr kumimoji="0" lang="en-US" sz="2400" b="0" i="0" u="none" strike="noStrike" kern="1200" cap="none" spc="-49" normalizeH="0" baseline="0" noProof="0" dirty="0">
                <a:ln w="3175">
                  <a:noFill/>
                </a:ln>
                <a:solidFill>
                  <a:srgbClr val="0078D3"/>
                </a:solidFill>
                <a:effectLst/>
                <a:uLnTx/>
                <a:uFillTx/>
                <a:latin typeface="Segoe UI" panose="020B0502040204020203" pitchFamily="34" charset="0"/>
                <a:ea typeface="+mn-ea"/>
                <a:cs typeface="Segoe UI" pitchFamily="34" charset="0"/>
              </a:rPr>
              <a:t>define</a:t>
            </a:r>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 </a:t>
            </a:r>
            <a:r>
              <a:rPr kumimoji="0" lang="en-US" sz="2400" b="0" i="0" u="none" strike="noStrike" kern="1200" cap="none" spc="-49" normalizeH="0" baseline="0" noProof="0" dirty="0">
                <a:ln w="3175">
                  <a:noFill/>
                </a:ln>
                <a:solidFill>
                  <a:srgbClr val="0078D3"/>
                </a:solidFill>
                <a:effectLst/>
                <a:uLnTx/>
                <a:uFillTx/>
                <a:latin typeface="Segoe UI" panose="020B0502040204020203" pitchFamily="34" charset="0"/>
                <a:ea typeface="+mn-ea"/>
                <a:cs typeface="Segoe UI" pitchFamily="34" charset="0"/>
              </a:rPr>
              <a:t>document</a:t>
            </a:r>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 and </a:t>
            </a:r>
            <a:r>
              <a:rPr kumimoji="0" lang="en-US" sz="2400" b="0" i="0" u="none" strike="noStrike" kern="1200" cap="none" spc="-49" normalizeH="0" baseline="0" noProof="0" dirty="0">
                <a:ln w="3175">
                  <a:noFill/>
                </a:ln>
                <a:solidFill>
                  <a:srgbClr val="0078D3"/>
                </a:solidFill>
                <a:effectLst/>
                <a:uLnTx/>
                <a:uFillTx/>
                <a:latin typeface="Segoe UI" panose="020B0502040204020203" pitchFamily="34" charset="0"/>
                <a:ea typeface="+mn-ea"/>
                <a:cs typeface="Segoe UI" pitchFamily="34" charset="0"/>
              </a:rPr>
              <a:t>understand your motivations </a:t>
            </a:r>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for cloud adoption</a:t>
            </a:r>
            <a:endParaRPr lang="en-US" dirty="0"/>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0"/>
          </p:nvPr>
        </p:nvSpPr>
        <p:spPr>
          <a:xfrm>
            <a:off x="455996" y="2613361"/>
            <a:ext cx="5839038" cy="2630592"/>
          </a:xfrm>
        </p:spPr>
        <p:txBody>
          <a:bodyPr/>
          <a:lstStyle/>
          <a:p>
            <a:pPr marL="0" indent="0">
              <a:lnSpc>
                <a:spcPct val="100000"/>
              </a:lnSpc>
              <a:spcAft>
                <a:spcPts val="1200"/>
              </a:spcAft>
              <a:buNone/>
            </a:pPr>
            <a:r>
              <a:rPr lang="en-US" dirty="0">
                <a:solidFill>
                  <a:schemeClr val="tx2"/>
                </a:solidFill>
                <a:latin typeface="+mj-lt"/>
              </a:rPr>
              <a:t>Critical business events</a:t>
            </a:r>
          </a:p>
          <a:p>
            <a:pPr>
              <a:lnSpc>
                <a:spcPct val="100000"/>
              </a:lnSpc>
              <a:spcAft>
                <a:spcPts val="800"/>
              </a:spcAft>
            </a:pPr>
            <a:r>
              <a:rPr lang="en-US" sz="1800" dirty="0"/>
              <a:t>Datacenter exit</a:t>
            </a:r>
          </a:p>
          <a:p>
            <a:pPr>
              <a:lnSpc>
                <a:spcPct val="100000"/>
              </a:lnSpc>
              <a:spcAft>
                <a:spcPts val="800"/>
              </a:spcAft>
            </a:pPr>
            <a:r>
              <a:rPr lang="en-US" sz="1800" dirty="0"/>
              <a:t>Mergers, acquisition or divestiture</a:t>
            </a:r>
          </a:p>
          <a:p>
            <a:pPr>
              <a:lnSpc>
                <a:spcPct val="100000"/>
              </a:lnSpc>
              <a:spcAft>
                <a:spcPts val="800"/>
              </a:spcAft>
            </a:pPr>
            <a:r>
              <a:rPr lang="en-US" sz="1800" dirty="0"/>
              <a:t>Reductions in capital expenses</a:t>
            </a:r>
          </a:p>
          <a:p>
            <a:pPr>
              <a:lnSpc>
                <a:spcPct val="100000"/>
              </a:lnSpc>
              <a:spcAft>
                <a:spcPts val="800"/>
              </a:spcAft>
            </a:pPr>
            <a:r>
              <a:rPr lang="en-US" sz="1800" dirty="0"/>
              <a:t>End of support for mission-critical technologies</a:t>
            </a:r>
          </a:p>
          <a:p>
            <a:pPr>
              <a:lnSpc>
                <a:spcPct val="100000"/>
              </a:lnSpc>
              <a:spcAft>
                <a:spcPts val="800"/>
              </a:spcAft>
            </a:pPr>
            <a:r>
              <a:rPr lang="en-US" sz="1800" dirty="0"/>
              <a:t>Regulatory compliance, data sovereignty requirements</a:t>
            </a:r>
          </a:p>
          <a:p>
            <a:pPr>
              <a:lnSpc>
                <a:spcPct val="100000"/>
              </a:lnSpc>
              <a:spcAft>
                <a:spcPts val="800"/>
              </a:spcAft>
            </a:pPr>
            <a:r>
              <a:rPr lang="en-US" sz="1800" dirty="0"/>
              <a:t>Reduce disruptions and improve IT stability</a:t>
            </a:r>
          </a:p>
        </p:txBody>
      </p:sp>
      <p:sp>
        <p:nvSpPr>
          <p:cNvPr id="34" name="Freeform: Shape 33" descr="Arrow pointing from critical business events to migration and innovation motivations for cloud adoption">
            <a:extLst>
              <a:ext uri="{FF2B5EF4-FFF2-40B4-BE49-F238E27FC236}">
                <a16:creationId xmlns:a16="http://schemas.microsoft.com/office/drawing/2014/main" id="{E8019C93-C9AD-4802-A2DB-FC8A1684CFF3}"/>
              </a:ext>
            </a:extLst>
          </p:cNvPr>
          <p:cNvSpPr/>
          <p:nvPr/>
        </p:nvSpPr>
        <p:spPr bwMode="auto">
          <a:xfrm>
            <a:off x="6383612" y="2485503"/>
            <a:ext cx="590470" cy="3342031"/>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4294967295"/>
          </p:nvPr>
        </p:nvSpPr>
        <p:spPr>
          <a:xfrm>
            <a:off x="7485321" y="2025650"/>
            <a:ext cx="4706679" cy="2036763"/>
          </a:xfrm>
        </p:spPr>
        <p:txBody>
          <a:bodyPr>
            <a:noAutofit/>
          </a:bodyPr>
          <a:lstStyle/>
          <a:p>
            <a:pPr>
              <a:spcAft>
                <a:spcPts val="300"/>
              </a:spcAft>
            </a:pPr>
            <a:r>
              <a:rPr lang="en-US" sz="1800" spc="0" dirty="0">
                <a:solidFill>
                  <a:schemeClr val="tx2"/>
                </a:solidFill>
              </a:rPr>
              <a:t>Migration motivations</a:t>
            </a:r>
          </a:p>
          <a:p>
            <a:pPr marL="227013" lvl="1" indent="-227013">
              <a:spcAft>
                <a:spcPts val="300"/>
              </a:spcAft>
              <a:buFont typeface="Arial" panose="020B0604020202020204" pitchFamily="34" charset="0"/>
              <a:buChar char="•"/>
            </a:pPr>
            <a:r>
              <a:rPr lang="en-US" sz="1400" dirty="0"/>
              <a:t>Cost savings</a:t>
            </a:r>
          </a:p>
          <a:p>
            <a:pPr marL="227013" lvl="1" indent="-227013">
              <a:spcAft>
                <a:spcPts val="300"/>
              </a:spcAft>
              <a:buFont typeface="Arial" panose="020B0604020202020204" pitchFamily="34" charset="0"/>
              <a:buChar char="•"/>
            </a:pPr>
            <a:r>
              <a:rPr lang="en-US" sz="1400" dirty="0"/>
              <a:t>Reduction in vendor or technical complexity</a:t>
            </a:r>
          </a:p>
          <a:p>
            <a:pPr marL="227013" lvl="1" indent="-227013">
              <a:spcAft>
                <a:spcPts val="300"/>
              </a:spcAft>
              <a:buFont typeface="Arial" panose="020B0604020202020204" pitchFamily="34" charset="0"/>
              <a:buChar char="•"/>
            </a:pPr>
            <a:r>
              <a:rPr lang="en-US" sz="1400" dirty="0"/>
              <a:t>Optimization of internal operations</a:t>
            </a:r>
          </a:p>
          <a:p>
            <a:pPr marL="227013" lvl="1" indent="-227013">
              <a:spcAft>
                <a:spcPts val="300"/>
              </a:spcAft>
              <a:buFont typeface="Arial" panose="020B0604020202020204" pitchFamily="34" charset="0"/>
              <a:buChar char="•"/>
            </a:pPr>
            <a:r>
              <a:rPr lang="en-US" sz="1400" dirty="0"/>
              <a:t>Increase business agility</a:t>
            </a:r>
          </a:p>
          <a:p>
            <a:pPr marL="227013" lvl="1" indent="-227013">
              <a:spcAft>
                <a:spcPts val="300"/>
              </a:spcAft>
              <a:buFont typeface="Arial" panose="020B0604020202020204" pitchFamily="34" charset="0"/>
              <a:buChar char="•"/>
            </a:pPr>
            <a:r>
              <a:rPr lang="en-US" sz="1400" dirty="0"/>
              <a:t>Prepare for new technical capabilities</a:t>
            </a:r>
          </a:p>
          <a:p>
            <a:pPr marL="227013" lvl="1" indent="-227013">
              <a:spcAft>
                <a:spcPts val="300"/>
              </a:spcAft>
              <a:buFont typeface="Arial" panose="020B0604020202020204" pitchFamily="34" charset="0"/>
              <a:buChar char="•"/>
            </a:pPr>
            <a:r>
              <a:rPr lang="en-US" sz="1400" dirty="0"/>
              <a:t>Scale to meet market demands</a:t>
            </a:r>
          </a:p>
          <a:p>
            <a:pPr marL="227013" lvl="1" indent="-227013">
              <a:spcAft>
                <a:spcPts val="300"/>
              </a:spcAft>
              <a:buFont typeface="Arial" panose="020B0604020202020204" pitchFamily="34" charset="0"/>
              <a:buChar char="•"/>
            </a:pPr>
            <a:r>
              <a:rPr lang="en-US" sz="1400" dirty="0"/>
              <a:t>Scale to meet geographic demands</a:t>
            </a:r>
            <a:endParaRPr lang="en-US" sz="1800" dirty="0"/>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4294967295"/>
          </p:nvPr>
        </p:nvSpPr>
        <p:spPr>
          <a:xfrm>
            <a:off x="7491879" y="4376738"/>
            <a:ext cx="4587870" cy="1893887"/>
          </a:xfrm>
        </p:spPr>
        <p:txBody>
          <a:bodyPr>
            <a:noAutofit/>
          </a:bodyPr>
          <a:lstStyle/>
          <a:p>
            <a:pPr>
              <a:spcAft>
                <a:spcPts val="300"/>
              </a:spcAft>
            </a:pPr>
            <a:r>
              <a:rPr lang="en-US" sz="1800" spc="0" dirty="0">
                <a:solidFill>
                  <a:schemeClr val="tx2"/>
                </a:solidFill>
              </a:rPr>
              <a:t>Innovation motivations</a:t>
            </a:r>
          </a:p>
          <a:p>
            <a:pPr marL="227013" lvl="1" indent="-227013">
              <a:spcAft>
                <a:spcPts val="300"/>
              </a:spcAft>
              <a:buFont typeface="Arial" panose="020B0604020202020204" pitchFamily="34" charset="0"/>
              <a:buChar char="•"/>
            </a:pPr>
            <a:r>
              <a:rPr lang="en-US" sz="1400" dirty="0"/>
              <a:t>Prepare for new technical capabilities</a:t>
            </a:r>
          </a:p>
          <a:p>
            <a:pPr marL="227013" lvl="1" indent="-227013">
              <a:spcAft>
                <a:spcPts val="300"/>
              </a:spcAft>
              <a:buFont typeface="Arial" panose="020B0604020202020204" pitchFamily="34" charset="0"/>
              <a:buChar char="•"/>
            </a:pPr>
            <a:r>
              <a:rPr lang="en-US" sz="1400" dirty="0"/>
              <a:t>Build new technical capabilities</a:t>
            </a:r>
          </a:p>
          <a:p>
            <a:pPr marL="227013" lvl="1" indent="-227013">
              <a:spcAft>
                <a:spcPts val="300"/>
              </a:spcAft>
              <a:buFont typeface="Arial" panose="020B0604020202020204" pitchFamily="34" charset="0"/>
              <a:buChar char="•"/>
            </a:pPr>
            <a:r>
              <a:rPr lang="en-US" sz="1400" dirty="0"/>
              <a:t>Scale to meet market demands</a:t>
            </a:r>
          </a:p>
          <a:p>
            <a:pPr marL="227013" lvl="1" indent="-227013">
              <a:spcAft>
                <a:spcPts val="300"/>
              </a:spcAft>
              <a:buFont typeface="Arial" panose="020B0604020202020204" pitchFamily="34" charset="0"/>
              <a:buChar char="•"/>
            </a:pPr>
            <a:r>
              <a:rPr lang="en-US" sz="1400" dirty="0"/>
              <a:t>Scale to meet geographic demands</a:t>
            </a:r>
          </a:p>
          <a:p>
            <a:pPr marL="227013" lvl="1" indent="-227013">
              <a:spcAft>
                <a:spcPts val="300"/>
              </a:spcAft>
              <a:buFont typeface="Arial" panose="020B0604020202020204" pitchFamily="34" charset="0"/>
              <a:buChar char="•"/>
            </a:pPr>
            <a:r>
              <a:rPr lang="en-US" sz="1400" dirty="0"/>
              <a:t>Improve customer experiences / engagements</a:t>
            </a:r>
          </a:p>
          <a:p>
            <a:pPr marL="227013" lvl="1" indent="-227013">
              <a:spcAft>
                <a:spcPts val="300"/>
              </a:spcAft>
              <a:buFont typeface="Arial" panose="020B0604020202020204" pitchFamily="34" charset="0"/>
              <a:buChar char="•"/>
            </a:pPr>
            <a:r>
              <a:rPr lang="en-US" sz="1400" dirty="0"/>
              <a:t>Transform products or services</a:t>
            </a:r>
          </a:p>
          <a:p>
            <a:pPr marL="227013" lvl="1" indent="-227013">
              <a:spcAft>
                <a:spcPts val="300"/>
              </a:spcAft>
              <a:buFont typeface="Arial" panose="020B0604020202020204" pitchFamily="34" charset="0"/>
              <a:buChar char="•"/>
            </a:pPr>
            <a:r>
              <a:rPr lang="en-US" sz="1400" dirty="0"/>
              <a:t>Disrupt the market with new products or services</a:t>
            </a:r>
          </a:p>
        </p:txBody>
      </p:sp>
    </p:spTree>
    <p:extLst>
      <p:ext uri="{BB962C8B-B14F-4D97-AF65-F5344CB8AC3E}">
        <p14:creationId xmlns:p14="http://schemas.microsoft.com/office/powerpoint/2010/main" val="16666144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455995" y="620428"/>
            <a:ext cx="11306469" cy="430887"/>
          </a:xfrm>
        </p:spPr>
        <p:txBody>
          <a:bodyPr/>
          <a:lstStyle/>
          <a:p>
            <a:pPr>
              <a:lnSpc>
                <a:spcPct val="100000"/>
              </a:lnSpc>
              <a:spcAft>
                <a:spcPts val="1200"/>
              </a:spcAft>
            </a:pPr>
            <a:r>
              <a:rPr lang="en-US" sz="2800" dirty="0">
                <a:solidFill>
                  <a:schemeClr val="tx2"/>
                </a:solidFill>
              </a:rPr>
              <a:t>Define</a:t>
            </a:r>
            <a:r>
              <a:rPr lang="en-US" sz="2800" dirty="0"/>
              <a:t> and </a:t>
            </a:r>
            <a:r>
              <a:rPr lang="en-US" sz="2800" dirty="0">
                <a:solidFill>
                  <a:schemeClr val="tx2"/>
                </a:solidFill>
              </a:rPr>
              <a:t>document</a:t>
            </a:r>
            <a:r>
              <a:rPr lang="en-US" sz="2800" dirty="0"/>
              <a:t> </a:t>
            </a:r>
            <a:r>
              <a:rPr lang="en-US" sz="2800" dirty="0">
                <a:solidFill>
                  <a:schemeClr val="tx1"/>
                </a:solidFill>
              </a:rPr>
              <a:t>your</a:t>
            </a:r>
            <a:r>
              <a:rPr lang="en-US" sz="2800" dirty="0"/>
              <a:t> </a:t>
            </a:r>
            <a:r>
              <a:rPr lang="en-US" sz="2800" dirty="0">
                <a:solidFill>
                  <a:schemeClr val="tx2"/>
                </a:solidFill>
              </a:rPr>
              <a:t>motivations</a:t>
            </a:r>
            <a:r>
              <a:rPr lang="en-US" sz="2800" dirty="0"/>
              <a:t>—for </a:t>
            </a:r>
            <a:r>
              <a:rPr lang="en-US" sz="2800" dirty="0">
                <a:solidFill>
                  <a:schemeClr val="tx2"/>
                </a:solidFill>
              </a:rPr>
              <a:t>moving to the cloud</a:t>
            </a:r>
            <a:endParaRPr lang="en-US" sz="2400" dirty="0">
              <a:gradFill>
                <a:gsLst>
                  <a:gs pos="1250">
                    <a:schemeClr val="tx1"/>
                  </a:gs>
                  <a:gs pos="100000">
                    <a:schemeClr val="tx1"/>
                  </a:gs>
                </a:gsLst>
                <a:lin ang="5400000" scaled="0"/>
              </a:gradFill>
              <a:latin typeface="Segoe UI" panose="020B0502040204020203" pitchFamily="34" charset="0"/>
            </a:endParaRPr>
          </a:p>
        </p:txBody>
      </p:sp>
      <p:sp>
        <p:nvSpPr>
          <p:cNvPr id="20" name="TextBox 19">
            <a:extLst>
              <a:ext uri="{FF2B5EF4-FFF2-40B4-BE49-F238E27FC236}">
                <a16:creationId xmlns:a16="http://schemas.microsoft.com/office/drawing/2014/main" id="{A5E94A90-3E7D-497F-84FD-11043CF932AA}"/>
              </a:ext>
            </a:extLst>
          </p:cNvPr>
          <p:cNvSpPr txBox="1"/>
          <p:nvPr/>
        </p:nvSpPr>
        <p:spPr>
          <a:xfrm>
            <a:off x="455995" y="1212355"/>
            <a:ext cx="11713756" cy="369332"/>
          </a:xfrm>
          <a:prstGeom prst="rect">
            <a:avLst/>
          </a:prstGeom>
          <a:noFill/>
        </p:spPr>
        <p:txBody>
          <a:bodyPr wrap="square" lIns="0" tIns="0" rIns="0" bIns="0">
            <a:spAutoFit/>
          </a:bodyPr>
          <a:lstStyle/>
          <a:p>
            <a:r>
              <a:rPr lang="en-US" sz="2400" dirty="0">
                <a:gradFill>
                  <a:gsLst>
                    <a:gs pos="1250">
                      <a:schemeClr val="tx1"/>
                    </a:gs>
                    <a:gs pos="100000">
                      <a:schemeClr val="tx1"/>
                    </a:gs>
                  </a:gsLst>
                  <a:lin ang="5400000" scaled="0"/>
                </a:gradFill>
                <a:latin typeface="Segoe UI" panose="020B0502040204020203" pitchFamily="34" charset="0"/>
              </a:rPr>
              <a:t>What </a:t>
            </a:r>
            <a:r>
              <a:rPr lang="en-US" sz="2400" dirty="0">
                <a:solidFill>
                  <a:schemeClr val="tx2"/>
                </a:solidFill>
                <a:latin typeface="Segoe UI" panose="020B0502040204020203" pitchFamily="34" charset="0"/>
              </a:rPr>
              <a:t>motivations</a:t>
            </a:r>
            <a:r>
              <a:rPr lang="en-US" sz="2400" dirty="0">
                <a:gradFill>
                  <a:gsLst>
                    <a:gs pos="1250">
                      <a:schemeClr val="tx1"/>
                    </a:gs>
                    <a:gs pos="100000">
                      <a:schemeClr val="tx1"/>
                    </a:gs>
                  </a:gsLst>
                  <a:lin ang="5400000" scaled="0"/>
                </a:gradFill>
                <a:latin typeface="Segoe UI" panose="020B0502040204020203" pitchFamily="34" charset="0"/>
              </a:rPr>
              <a:t> are </a:t>
            </a:r>
            <a:r>
              <a:rPr lang="en-US" sz="2400" dirty="0">
                <a:solidFill>
                  <a:schemeClr val="tx2"/>
                </a:solidFill>
                <a:latin typeface="Segoe UI" panose="020B0502040204020203" pitchFamily="34" charset="0"/>
              </a:rPr>
              <a:t>relevant</a:t>
            </a:r>
            <a:r>
              <a:rPr lang="en-US" sz="2400" dirty="0">
                <a:gradFill>
                  <a:gsLst>
                    <a:gs pos="1250">
                      <a:schemeClr val="tx1"/>
                    </a:gs>
                    <a:gs pos="100000">
                      <a:schemeClr val="tx1"/>
                    </a:gs>
                  </a:gsLst>
                  <a:lin ang="5400000" scaled="0"/>
                </a:gradFill>
                <a:latin typeface="Segoe UI" panose="020B0502040204020203" pitchFamily="34" charset="0"/>
              </a:rPr>
              <a:t> to your cloud effort?</a:t>
            </a:r>
            <a:endParaRPr lang="en-US" dirty="0"/>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0"/>
          </p:nvPr>
        </p:nvSpPr>
        <p:spPr>
          <a:xfrm>
            <a:off x="427038" y="2207617"/>
            <a:ext cx="3730752" cy="3247043"/>
          </a:xfrm>
        </p:spPr>
        <p:txBody>
          <a:bodyPr/>
          <a:lstStyle/>
          <a:p>
            <a:pPr marL="0" indent="0">
              <a:lnSpc>
                <a:spcPct val="100000"/>
              </a:lnSpc>
              <a:spcAft>
                <a:spcPts val="1800"/>
              </a:spcAft>
              <a:buNone/>
            </a:pPr>
            <a:r>
              <a:rPr lang="en-US" sz="1800" dirty="0">
                <a:solidFill>
                  <a:schemeClr val="tx2"/>
                </a:solidFill>
                <a:latin typeface="+mj-lt"/>
              </a:rPr>
              <a:t>Critical business events</a:t>
            </a:r>
          </a:p>
          <a:p>
            <a:pPr marL="0" lvl="1">
              <a:spcAft>
                <a:spcPts val="1200"/>
              </a:spcAft>
            </a:pPr>
            <a:r>
              <a:rPr lang="en-US" sz="1200" dirty="0"/>
              <a:t>Datacenter exit</a:t>
            </a:r>
          </a:p>
          <a:p>
            <a:pPr marL="0" lvl="1">
              <a:spcAft>
                <a:spcPts val="1200"/>
              </a:spcAft>
            </a:pPr>
            <a:r>
              <a:rPr lang="en-US" sz="1200" dirty="0"/>
              <a:t>Mergers, acquisition or divestiture</a:t>
            </a:r>
          </a:p>
          <a:p>
            <a:pPr marL="0" lvl="1">
              <a:spcAft>
                <a:spcPts val="1200"/>
              </a:spcAft>
            </a:pPr>
            <a:r>
              <a:rPr lang="en-US" sz="1200" dirty="0"/>
              <a:t>Reductions in capital expenses</a:t>
            </a:r>
          </a:p>
          <a:p>
            <a:pPr marL="0" lvl="1">
              <a:spcAft>
                <a:spcPts val="1200"/>
              </a:spcAft>
            </a:pPr>
            <a:r>
              <a:rPr lang="en-US" sz="1200" dirty="0"/>
              <a:t>End of support for mission-critical technologies</a:t>
            </a:r>
          </a:p>
          <a:p>
            <a:pPr marL="0" lvl="1">
              <a:spcAft>
                <a:spcPts val="1200"/>
              </a:spcAft>
            </a:pPr>
            <a:r>
              <a:rPr lang="en-US" sz="1200" dirty="0"/>
              <a:t>Response to regulatory compliance changes</a:t>
            </a:r>
          </a:p>
          <a:p>
            <a:pPr marL="0" lvl="1">
              <a:spcAft>
                <a:spcPts val="1200"/>
              </a:spcAft>
            </a:pPr>
            <a:r>
              <a:rPr lang="en-US" sz="1200" dirty="0"/>
              <a:t>New data sovereignty requirements</a:t>
            </a:r>
          </a:p>
          <a:p>
            <a:pPr marL="0" lvl="1">
              <a:spcAft>
                <a:spcPts val="1200"/>
              </a:spcAft>
            </a:pPr>
            <a:r>
              <a:rPr lang="en-US" sz="1200" dirty="0"/>
              <a:t>Reduction of disruptions and improvement of IT stability</a:t>
            </a:r>
          </a:p>
          <a:p>
            <a:pPr marL="0" lvl="1">
              <a:spcAft>
                <a:spcPts val="1200"/>
              </a:spcAft>
            </a:pPr>
            <a:r>
              <a:rPr lang="en-US" sz="1200" dirty="0"/>
              <a:t>Reduce carbon footprint</a:t>
            </a:r>
          </a:p>
        </p:txBody>
      </p:sp>
      <p:sp>
        <p:nvSpPr>
          <p:cNvPr id="8" name="Text Placeholder 4">
            <a:extLst>
              <a:ext uri="{FF2B5EF4-FFF2-40B4-BE49-F238E27FC236}">
                <a16:creationId xmlns:a16="http://schemas.microsoft.com/office/drawing/2014/main" id="{AC99755E-D52B-47EC-8C5C-74256EC88890}"/>
              </a:ext>
            </a:extLst>
          </p:cNvPr>
          <p:cNvSpPr txBox="1">
            <a:spLocks/>
          </p:cNvSpPr>
          <p:nvPr/>
        </p:nvSpPr>
        <p:spPr>
          <a:xfrm>
            <a:off x="4352862" y="2207617"/>
            <a:ext cx="3730752" cy="2036763"/>
          </a:xfrm>
          <a:prstGeom prst="rect">
            <a:avLst/>
          </a:prstGeom>
        </p:spPr>
        <p:txBody>
          <a:bodyPr vert="horz" wrap="square" lIns="0" tIns="0" rIns="0" bIns="0" rtlCol="0">
            <a:noAutofit/>
          </a:bodyPr>
          <a:lst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1800"/>
              </a:spcAft>
            </a:pPr>
            <a:r>
              <a:rPr lang="en-US" sz="1800" spc="0" dirty="0">
                <a:solidFill>
                  <a:schemeClr val="tx2"/>
                </a:solidFill>
              </a:rPr>
              <a:t>Migration</a:t>
            </a:r>
          </a:p>
          <a:p>
            <a:pPr lvl="1">
              <a:spcAft>
                <a:spcPts val="1200"/>
              </a:spcAft>
            </a:pPr>
            <a:r>
              <a:rPr lang="en-US" sz="1200" dirty="0"/>
              <a:t>Cost savings</a:t>
            </a:r>
          </a:p>
          <a:p>
            <a:pPr lvl="1">
              <a:spcAft>
                <a:spcPts val="1200"/>
              </a:spcAft>
            </a:pPr>
            <a:r>
              <a:rPr lang="en-US" sz="1200" dirty="0"/>
              <a:t>Reduction in vendor or technical complexity</a:t>
            </a:r>
          </a:p>
          <a:p>
            <a:pPr lvl="1">
              <a:spcAft>
                <a:spcPts val="1200"/>
              </a:spcAft>
            </a:pPr>
            <a:r>
              <a:rPr lang="en-US" sz="1200" dirty="0"/>
              <a:t>Optimization of internal operations</a:t>
            </a:r>
          </a:p>
          <a:p>
            <a:pPr lvl="1">
              <a:spcAft>
                <a:spcPts val="1200"/>
              </a:spcAft>
            </a:pPr>
            <a:r>
              <a:rPr lang="en-US" sz="1200" dirty="0"/>
              <a:t>Increase in business agility</a:t>
            </a:r>
          </a:p>
          <a:p>
            <a:pPr lvl="1">
              <a:spcAft>
                <a:spcPts val="1200"/>
              </a:spcAft>
            </a:pPr>
            <a:r>
              <a:rPr lang="en-US" sz="1200" dirty="0"/>
              <a:t>Preparation for new technical capabilities</a:t>
            </a:r>
          </a:p>
          <a:p>
            <a:pPr lvl="1">
              <a:spcAft>
                <a:spcPts val="1200"/>
              </a:spcAft>
            </a:pPr>
            <a:r>
              <a:rPr lang="en-US" sz="1200" dirty="0"/>
              <a:t>Scaling to meet market demands</a:t>
            </a:r>
          </a:p>
          <a:p>
            <a:pPr lvl="1">
              <a:spcAft>
                <a:spcPts val="1200"/>
              </a:spcAft>
            </a:pPr>
            <a:r>
              <a:rPr lang="en-US" sz="1200" dirty="0"/>
              <a:t>Scaling to meet geographic demands</a:t>
            </a:r>
          </a:p>
          <a:p>
            <a:pPr lvl="1">
              <a:spcAft>
                <a:spcPts val="1200"/>
              </a:spcAft>
            </a:pPr>
            <a:r>
              <a:rPr lang="en-US" sz="1200" dirty="0"/>
              <a:t>Integration of a complex IT portfolio</a:t>
            </a:r>
            <a:endParaRPr lang="en-US" sz="1400" dirty="0"/>
          </a:p>
        </p:txBody>
      </p:sp>
      <p:sp>
        <p:nvSpPr>
          <p:cNvPr id="9" name="Text Placeholder 5">
            <a:extLst>
              <a:ext uri="{FF2B5EF4-FFF2-40B4-BE49-F238E27FC236}">
                <a16:creationId xmlns:a16="http://schemas.microsoft.com/office/drawing/2014/main" id="{0F2953CE-7F74-49FF-A30D-AF76817822AD}"/>
              </a:ext>
            </a:extLst>
          </p:cNvPr>
          <p:cNvSpPr txBox="1">
            <a:spLocks/>
          </p:cNvSpPr>
          <p:nvPr/>
        </p:nvSpPr>
        <p:spPr>
          <a:xfrm>
            <a:off x="8278686" y="2207617"/>
            <a:ext cx="3730752" cy="1893887"/>
          </a:xfrm>
          <a:prstGeom prst="rect">
            <a:avLst/>
          </a:prstGeom>
        </p:spPr>
        <p:txBody>
          <a:bodyPr vert="horz" wrap="square" lIns="0" tIns="0" rIns="0" bIns="0" rtlCol="0">
            <a:noAutofit/>
          </a:bodyPr>
          <a:lst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1800"/>
              </a:spcAft>
            </a:pPr>
            <a:r>
              <a:rPr lang="en-US" sz="1800" spc="0" dirty="0">
                <a:solidFill>
                  <a:schemeClr val="tx2"/>
                </a:solidFill>
              </a:rPr>
              <a:t>Innovation</a:t>
            </a:r>
          </a:p>
          <a:p>
            <a:pPr lvl="1">
              <a:spcAft>
                <a:spcPts val="1200"/>
              </a:spcAft>
            </a:pPr>
            <a:r>
              <a:rPr lang="en-US" sz="1200" dirty="0"/>
              <a:t>Preparation for new technical capabilities</a:t>
            </a:r>
          </a:p>
          <a:p>
            <a:pPr lvl="1">
              <a:spcAft>
                <a:spcPts val="1200"/>
              </a:spcAft>
            </a:pPr>
            <a:r>
              <a:rPr lang="en-US" sz="1200" dirty="0"/>
              <a:t>Building new technical capabilities</a:t>
            </a:r>
          </a:p>
          <a:p>
            <a:pPr lvl="1">
              <a:spcAft>
                <a:spcPts val="1200"/>
              </a:spcAft>
            </a:pPr>
            <a:r>
              <a:rPr lang="en-US" sz="1200" dirty="0"/>
              <a:t>Scaling to meet market demands</a:t>
            </a:r>
          </a:p>
          <a:p>
            <a:pPr lvl="1">
              <a:spcAft>
                <a:spcPts val="1200"/>
              </a:spcAft>
            </a:pPr>
            <a:r>
              <a:rPr lang="en-US" sz="1200" dirty="0"/>
              <a:t>Scaling to meet geographic demands</a:t>
            </a:r>
          </a:p>
          <a:p>
            <a:pPr lvl="1">
              <a:spcAft>
                <a:spcPts val="1200"/>
              </a:spcAft>
            </a:pPr>
            <a:r>
              <a:rPr lang="en-US" sz="1200" dirty="0"/>
              <a:t>Improved customer experiences and engagements</a:t>
            </a:r>
          </a:p>
          <a:p>
            <a:pPr lvl="1">
              <a:spcAft>
                <a:spcPts val="1200"/>
              </a:spcAft>
            </a:pPr>
            <a:r>
              <a:rPr lang="en-US" sz="1200" dirty="0"/>
              <a:t>Transformation of products or services</a:t>
            </a:r>
          </a:p>
          <a:p>
            <a:pPr lvl="1">
              <a:spcAft>
                <a:spcPts val="1200"/>
              </a:spcAft>
            </a:pPr>
            <a:r>
              <a:rPr lang="en-US" sz="1200" dirty="0"/>
              <a:t>Market disruption with new products or services</a:t>
            </a:r>
          </a:p>
          <a:p>
            <a:pPr lvl="1">
              <a:spcAft>
                <a:spcPts val="1200"/>
              </a:spcAft>
            </a:pPr>
            <a:r>
              <a:rPr lang="en-US" sz="1200" dirty="0"/>
              <a:t>Democratization and/or self-service environments</a:t>
            </a:r>
            <a:endParaRPr lang="en-US" sz="1400" dirty="0"/>
          </a:p>
        </p:txBody>
      </p:sp>
      <p:sp>
        <p:nvSpPr>
          <p:cNvPr id="7" name="TextBox 6">
            <a:extLst>
              <a:ext uri="{FF2B5EF4-FFF2-40B4-BE49-F238E27FC236}">
                <a16:creationId xmlns:a16="http://schemas.microsoft.com/office/drawing/2014/main" id="{61F01AD4-72BD-4A76-B78F-DBF335DB5E80}"/>
              </a:ext>
            </a:extLst>
          </p:cNvPr>
          <p:cNvSpPr txBox="1"/>
          <p:nvPr/>
        </p:nvSpPr>
        <p:spPr>
          <a:xfrm>
            <a:off x="271956" y="6005780"/>
            <a:ext cx="8465671" cy="627864"/>
          </a:xfrm>
          <a:prstGeom prst="rect">
            <a:avLst/>
          </a:prstGeom>
          <a:noFill/>
        </p:spPr>
        <p:txBody>
          <a:bodyPr wrap="square" lIns="182880" tIns="146304" rIns="182880" bIns="146304" rtlCol="0">
            <a:spAutoFit/>
          </a:bodyPr>
          <a:lstStyle/>
          <a:p>
            <a:pPr>
              <a:lnSpc>
                <a:spcPct val="90000"/>
              </a:lnSpc>
              <a:spcAft>
                <a:spcPts val="600"/>
              </a:spcAft>
            </a:pPr>
            <a:r>
              <a:rPr lang="en-US" sz="2400" spc="-49" dirty="0">
                <a:ln w="3175">
                  <a:noFill/>
                </a:ln>
                <a:solidFill>
                  <a:schemeClr val="tx2"/>
                </a:solidFill>
                <a:latin typeface="Segoe UI" panose="020B0502040204020203" pitchFamily="34" charset="0"/>
                <a:cs typeface="Segoe UI" pitchFamily="34" charset="0"/>
              </a:rPr>
              <a:t>Prioritize and assess potential impacts of your motivations</a:t>
            </a:r>
          </a:p>
        </p:txBody>
      </p:sp>
      <p:cxnSp>
        <p:nvCxnSpPr>
          <p:cNvPr id="15" name="Straight Connector 14">
            <a:extLst>
              <a:ext uri="{FF2B5EF4-FFF2-40B4-BE49-F238E27FC236}">
                <a16:creationId xmlns:a16="http://schemas.microsoft.com/office/drawing/2014/main" id="{71F95581-9E72-48B8-8EBE-F39ACACF27E0}"/>
              </a:ext>
              <a:ext uri="{C183D7F6-B498-43B3-948B-1728B52AA6E4}">
                <adec:decorative xmlns:adec="http://schemas.microsoft.com/office/drawing/2017/decorative" val="1"/>
              </a:ext>
            </a:extLst>
          </p:cNvPr>
          <p:cNvCxnSpPr/>
          <p:nvPr/>
        </p:nvCxnSpPr>
        <p:spPr>
          <a:xfrm>
            <a:off x="427038" y="2587300"/>
            <a:ext cx="11582400"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1D6DEB-7D3B-4103-BE69-28D20EA69A69}"/>
              </a:ext>
              <a:ext uri="{C183D7F6-B498-43B3-948B-1728B52AA6E4}">
                <adec:decorative xmlns:adec="http://schemas.microsoft.com/office/drawing/2017/decorative" val="1"/>
              </a:ext>
            </a:extLst>
          </p:cNvPr>
          <p:cNvCxnSpPr/>
          <p:nvPr/>
        </p:nvCxnSpPr>
        <p:spPr>
          <a:xfrm>
            <a:off x="4157790" y="2207617"/>
            <a:ext cx="0" cy="338328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1AA252-E739-447C-ABDF-98D69DEB079E}"/>
              </a:ext>
              <a:ext uri="{C183D7F6-B498-43B3-948B-1728B52AA6E4}">
                <adec:decorative xmlns:adec="http://schemas.microsoft.com/office/drawing/2017/decorative" val="1"/>
              </a:ext>
            </a:extLst>
          </p:cNvPr>
          <p:cNvCxnSpPr/>
          <p:nvPr/>
        </p:nvCxnSpPr>
        <p:spPr>
          <a:xfrm>
            <a:off x="8056394" y="2207617"/>
            <a:ext cx="0" cy="338328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933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gradFill>
                  <a:gsLst>
                    <a:gs pos="2917">
                      <a:schemeClr val="tx1"/>
                    </a:gs>
                    <a:gs pos="30000">
                      <a:schemeClr val="tx1"/>
                    </a:gs>
                  </a:gsLst>
                  <a:lin ang="5400000" scaled="0"/>
                </a:gradFill>
                <a:latin typeface="+mj-lt"/>
                <a:cs typeface="Segoe UI Semilight" panose="020B0402040204020203" pitchFamily="34" charset="0"/>
              </a:rPr>
              <a:t>Your </a:t>
            </a:r>
            <a:r>
              <a:rPr lang="en-US" sz="2800" dirty="0">
                <a:solidFill>
                  <a:schemeClr val="tx2"/>
                </a:solidFill>
                <a:latin typeface="+mj-lt"/>
                <a:cs typeface="Segoe UI Semilight" panose="020B0402040204020203" pitchFamily="34" charset="0"/>
              </a:rPr>
              <a:t>motivations </a:t>
            </a:r>
            <a:r>
              <a:rPr lang="en-US" sz="2800" dirty="0">
                <a:latin typeface="+mj-lt"/>
                <a:cs typeface="Segoe UI Semilight" panose="020B0402040204020203" pitchFamily="34" charset="0"/>
              </a:rPr>
              <a:t>for cloud adoption </a:t>
            </a:r>
            <a:r>
              <a:rPr lang="en-US" sz="2800" dirty="0">
                <a:solidFill>
                  <a:schemeClr val="tx2"/>
                </a:solidFill>
                <a:latin typeface="+mj-lt"/>
                <a:cs typeface="Segoe UI Semilight" panose="020B0402040204020203" pitchFamily="34" charset="0"/>
              </a:rPr>
              <a:t>are complex</a:t>
            </a:r>
            <a:r>
              <a:rPr lang="en-US" sz="2800" dirty="0">
                <a:latin typeface="+mj-lt"/>
                <a:cs typeface="Segoe UI Semilight" panose="020B0402040204020203" pitchFamily="34" charset="0"/>
              </a:rPr>
              <a:t>—</a:t>
            </a:r>
            <a:br>
              <a:rPr lang="en-US" sz="2800" dirty="0">
                <a:cs typeface="Segoe UI Semilight" panose="020B0402040204020203" pitchFamily="34" charset="0"/>
              </a:rPr>
            </a:br>
            <a:r>
              <a:rPr lang="en-US" sz="2800" dirty="0">
                <a:latin typeface="+mj-lt"/>
              </a:rPr>
              <a:t>now </a:t>
            </a:r>
            <a:r>
              <a:rPr lang="en-US" sz="2800" dirty="0">
                <a:solidFill>
                  <a:schemeClr val="tx2"/>
                </a:solidFill>
                <a:latin typeface="+mj-lt"/>
              </a:rPr>
              <a:t>let’s classify </a:t>
            </a:r>
            <a:r>
              <a:rPr lang="en-US" sz="2800" dirty="0">
                <a:latin typeface="+mj-lt"/>
              </a:rPr>
              <a:t>them</a:t>
            </a:r>
            <a:endParaRPr lang="en-US" dirty="0"/>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9581767" cy="2231380"/>
          </a:xfrm>
        </p:spPr>
        <p:txBody>
          <a:bodyPr/>
          <a:lstStyle/>
          <a:p>
            <a:pPr>
              <a:spcAft>
                <a:spcPts val="1800"/>
              </a:spcAft>
              <a:buClr>
                <a:schemeClr val="tx1"/>
              </a:buClr>
            </a:pPr>
            <a:r>
              <a:rPr lang="en-US" sz="2000" dirty="0">
                <a:gradFill>
                  <a:gsLst>
                    <a:gs pos="2917">
                      <a:schemeClr val="tx1"/>
                    </a:gs>
                    <a:gs pos="30000">
                      <a:schemeClr val="tx1"/>
                    </a:gs>
                  </a:gsLst>
                  <a:lin ang="5400000" scaled="0"/>
                </a:gradFill>
                <a:cs typeface="Segoe UI Semilight" panose="020B0402040204020203" pitchFamily="34" charset="0"/>
              </a:rPr>
              <a:t>Your </a:t>
            </a:r>
            <a:r>
              <a:rPr lang="en-US" sz="2000" dirty="0">
                <a:solidFill>
                  <a:schemeClr val="tx2"/>
                </a:solidFill>
                <a:cs typeface="Segoe UI Semilight" panose="020B0402040204020203" pitchFamily="34" charset="0"/>
              </a:rPr>
              <a:t>motivations</a:t>
            </a:r>
            <a:r>
              <a:rPr lang="en-US" sz="2000" dirty="0">
                <a:gradFill>
                  <a:gsLst>
                    <a:gs pos="2917">
                      <a:schemeClr val="tx1"/>
                    </a:gs>
                    <a:gs pos="30000">
                      <a:schemeClr val="tx1"/>
                    </a:gs>
                  </a:gsLst>
                  <a:lin ang="5400000" scaled="0"/>
                </a:gradFill>
                <a:cs typeface="Segoe UI Semilight" panose="020B0402040204020203" pitchFamily="34" charset="0"/>
              </a:rPr>
              <a:t> for cloud adoption may </a:t>
            </a:r>
            <a:r>
              <a:rPr lang="en-US" sz="2000" dirty="0">
                <a:solidFill>
                  <a:schemeClr val="tx2"/>
                </a:solidFill>
                <a:cs typeface="Segoe UI Semilight" panose="020B0402040204020203" pitchFamily="34" charset="0"/>
              </a:rPr>
              <a:t>fall in multiple categories</a:t>
            </a:r>
          </a:p>
          <a:p>
            <a:pPr>
              <a:spcAft>
                <a:spcPts val="1800"/>
              </a:spcAft>
              <a:buClr>
                <a:schemeClr val="tx1"/>
              </a:buClr>
            </a:pPr>
            <a:r>
              <a:rPr lang="en-US" sz="2000" dirty="0">
                <a:solidFill>
                  <a:schemeClr val="tx2"/>
                </a:solidFill>
                <a:cs typeface="Segoe UI Semilight" panose="020B0402040204020203" pitchFamily="34" charset="0"/>
              </a:rPr>
              <a:t>Trends </a:t>
            </a:r>
            <a:r>
              <a:rPr lang="en-US" sz="2000" dirty="0">
                <a:cs typeface="Segoe UI Semilight" panose="020B0402040204020203" pitchFamily="34" charset="0"/>
              </a:rPr>
              <a:t>will likely emerge </a:t>
            </a:r>
            <a:r>
              <a:rPr lang="en-US" sz="2000" dirty="0">
                <a:gradFill>
                  <a:gsLst>
                    <a:gs pos="2917">
                      <a:schemeClr val="tx1"/>
                    </a:gs>
                    <a:gs pos="30000">
                      <a:schemeClr val="tx1"/>
                    </a:gs>
                  </a:gsLst>
                  <a:lin ang="5400000" scaled="0"/>
                </a:gradFill>
                <a:cs typeface="Segoe UI Semilight" panose="020B0402040204020203" pitchFamily="34" charset="0"/>
              </a:rPr>
              <a:t>in </a:t>
            </a:r>
            <a:r>
              <a:rPr lang="en-US" sz="2000" dirty="0">
                <a:solidFill>
                  <a:schemeClr val="tx2"/>
                </a:solidFill>
                <a:cs typeface="Segoe UI Semilight" panose="020B0402040204020203" pitchFamily="34" charset="0"/>
              </a:rPr>
              <a:t>building your list of motivations</a:t>
            </a:r>
          </a:p>
          <a:p>
            <a:pPr>
              <a:spcAft>
                <a:spcPts val="1800"/>
              </a:spcAft>
              <a:buClr>
                <a:schemeClr val="tx1"/>
              </a:buClr>
            </a:pPr>
            <a:r>
              <a:rPr lang="en-US" sz="2000" dirty="0">
                <a:solidFill>
                  <a:schemeClr val="tx2"/>
                </a:solidFill>
                <a:cs typeface="Segoe UI Semilight" panose="020B0402040204020203" pitchFamily="34" charset="0"/>
              </a:rPr>
              <a:t>Motivations </a:t>
            </a:r>
            <a:r>
              <a:rPr lang="en-US" sz="2000" dirty="0">
                <a:gradFill>
                  <a:gsLst>
                    <a:gs pos="2917">
                      <a:schemeClr val="tx1"/>
                    </a:gs>
                    <a:gs pos="30000">
                      <a:schemeClr val="tx1"/>
                    </a:gs>
                  </a:gsLst>
                  <a:lin ang="5400000" scaled="0"/>
                </a:gradFill>
                <a:cs typeface="Segoe UI Semilight" panose="020B0402040204020203" pitchFamily="34" charset="0"/>
              </a:rPr>
              <a:t>are </a:t>
            </a:r>
            <a:r>
              <a:rPr lang="en-US" sz="2000" dirty="0">
                <a:solidFill>
                  <a:schemeClr val="tx2"/>
                </a:solidFill>
                <a:cs typeface="Segoe UI Semilight" panose="020B0402040204020203" pitchFamily="34" charset="0"/>
              </a:rPr>
              <a:t>often linked more closely to one classification </a:t>
            </a:r>
            <a:r>
              <a:rPr lang="en-US" sz="2000" dirty="0">
                <a:gradFill>
                  <a:gsLst>
                    <a:gs pos="2917">
                      <a:schemeClr val="tx1"/>
                    </a:gs>
                    <a:gs pos="30000">
                      <a:schemeClr val="tx1"/>
                    </a:gs>
                  </a:gsLst>
                  <a:lin ang="5400000" scaled="0"/>
                </a:gradFill>
                <a:cs typeface="Segoe UI Semilight" panose="020B0402040204020203" pitchFamily="34" charset="0"/>
              </a:rPr>
              <a:t>than to others</a:t>
            </a:r>
          </a:p>
          <a:p>
            <a:pPr>
              <a:spcAft>
                <a:spcPts val="1800"/>
              </a:spcAft>
              <a:buClr>
                <a:schemeClr val="tx1"/>
              </a:buClr>
            </a:pPr>
            <a:r>
              <a:rPr lang="en-US" sz="2000" dirty="0">
                <a:gradFill>
                  <a:gsLst>
                    <a:gs pos="2917">
                      <a:schemeClr val="tx1"/>
                    </a:gs>
                    <a:gs pos="30000">
                      <a:schemeClr val="tx1"/>
                    </a:gs>
                  </a:gsLst>
                  <a:lin ang="5400000" scaled="0"/>
                </a:gradFill>
                <a:cs typeface="Segoe UI Semilight" panose="020B0402040204020203" pitchFamily="34" charset="0"/>
              </a:rPr>
              <a:t>Help </a:t>
            </a:r>
            <a:r>
              <a:rPr lang="en-US" sz="2000" dirty="0">
                <a:solidFill>
                  <a:schemeClr val="tx2"/>
                </a:solidFill>
                <a:cs typeface="Segoe UI Semilight" panose="020B0402040204020203" pitchFamily="34" charset="0"/>
              </a:rPr>
              <a:t>guide the development of your cloud adoption strategy</a:t>
            </a:r>
            <a:r>
              <a:rPr lang="en-US" sz="1600" dirty="0"/>
              <a:t>—</a:t>
            </a:r>
            <a:br>
              <a:rPr lang="en-US" sz="1600" dirty="0"/>
            </a:br>
            <a:r>
              <a:rPr lang="en-US" sz="2000" dirty="0">
                <a:gradFill>
                  <a:gsLst>
                    <a:gs pos="2917">
                      <a:schemeClr val="tx1"/>
                    </a:gs>
                    <a:gs pos="30000">
                      <a:schemeClr val="tx1"/>
                    </a:gs>
                  </a:gsLst>
                  <a:lin ang="5400000" scaled="0"/>
                </a:gradFill>
                <a:cs typeface="Segoe UI Semilight" panose="020B0402040204020203" pitchFamily="34" charset="0"/>
              </a:rPr>
              <a:t>using the </a:t>
            </a:r>
            <a:r>
              <a:rPr lang="en-US" sz="2000" dirty="0">
                <a:solidFill>
                  <a:schemeClr val="tx2"/>
                </a:solidFill>
                <a:cs typeface="Segoe UI Semilight" panose="020B0402040204020203" pitchFamily="34" charset="0"/>
              </a:rPr>
              <a:t>main classification of your motivations</a:t>
            </a:r>
          </a:p>
        </p:txBody>
      </p:sp>
    </p:spTree>
    <p:extLst>
      <p:ext uri="{BB962C8B-B14F-4D97-AF65-F5344CB8AC3E}">
        <p14:creationId xmlns:p14="http://schemas.microsoft.com/office/powerpoint/2010/main" val="24770008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solidFill>
                  <a:srgbClr val="171717"/>
                </a:solidFill>
                <a:cs typeface="Segoe UI Semilight" panose="020B0402040204020203" pitchFamily="34" charset="0"/>
              </a:rPr>
              <a:t>Understand your </a:t>
            </a:r>
            <a:r>
              <a:rPr lang="en-US" sz="2800" i="0" dirty="0">
                <a:solidFill>
                  <a:schemeClr val="tx2"/>
                </a:solidFill>
                <a:effectLst/>
                <a:cs typeface="Segoe UI Semilight" panose="020B0402040204020203" pitchFamily="34" charset="0"/>
              </a:rPr>
              <a:t>strategies</a:t>
            </a:r>
            <a:r>
              <a:rPr lang="en-US" sz="2800" i="0" dirty="0">
                <a:solidFill>
                  <a:srgbClr val="171717"/>
                </a:solidFill>
                <a:effectLst/>
                <a:cs typeface="Segoe UI Semilight" panose="020B0402040204020203" pitchFamily="34" charset="0"/>
              </a:rPr>
              <a:t> and </a:t>
            </a:r>
            <a:r>
              <a:rPr lang="en-US" sz="2800" dirty="0">
                <a:solidFill>
                  <a:schemeClr val="tx2"/>
                </a:solidFill>
                <a:cs typeface="Segoe UI Semilight" panose="020B0402040204020203" pitchFamily="34" charset="0"/>
              </a:rPr>
              <a:t>business</a:t>
            </a:r>
            <a:r>
              <a:rPr lang="en-US" sz="2800" i="0" dirty="0">
                <a:solidFill>
                  <a:schemeClr val="tx2"/>
                </a:solidFill>
                <a:effectLst/>
                <a:cs typeface="Segoe UI Semilight" panose="020B0402040204020203" pitchFamily="34" charset="0"/>
              </a:rPr>
              <a:t> </a:t>
            </a:r>
            <a:r>
              <a:rPr lang="en-US" sz="2800" dirty="0">
                <a:solidFill>
                  <a:schemeClr val="tx2"/>
                </a:solidFill>
                <a:cs typeface="Segoe UI Semilight" panose="020B0402040204020203" pitchFamily="34" charset="0"/>
              </a:rPr>
              <a:t>outcomes</a:t>
            </a:r>
            <a:r>
              <a:rPr lang="en-US" sz="2800" i="0" dirty="0">
                <a:solidFill>
                  <a:srgbClr val="171717"/>
                </a:solidFill>
                <a:effectLst/>
                <a:cs typeface="Segoe UI Semilight" panose="020B0402040204020203" pitchFamily="34" charset="0"/>
              </a:rPr>
              <a:t>—</a:t>
            </a:r>
            <a:br>
              <a:rPr lang="en-US" sz="2800" i="0" dirty="0">
                <a:solidFill>
                  <a:srgbClr val="171717"/>
                </a:solidFill>
                <a:effectLst/>
                <a:cs typeface="Segoe UI Semilight" panose="020B0402040204020203" pitchFamily="34" charset="0"/>
              </a:rPr>
            </a:br>
            <a:r>
              <a:rPr lang="en-US" sz="2800" dirty="0">
                <a:solidFill>
                  <a:srgbClr val="171717"/>
                </a:solidFill>
                <a:cs typeface="Segoe UI Semilight" panose="020B0402040204020203" pitchFamily="34" charset="0"/>
              </a:rPr>
              <a:t>driven by </a:t>
            </a:r>
            <a:r>
              <a:rPr lang="en-US" sz="2800" dirty="0">
                <a:solidFill>
                  <a:schemeClr val="tx2"/>
                </a:solidFill>
                <a:cs typeface="Segoe UI Semilight" panose="020B0402040204020203" pitchFamily="34" charset="0"/>
              </a:rPr>
              <a:t>migration motivations</a:t>
            </a: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11553442" cy="4862870"/>
          </a:xfrm>
        </p:spPr>
        <p:txBody>
          <a:bodyPr/>
          <a:lstStyle/>
          <a:p>
            <a:pPr marL="0" indent="0" algn="l">
              <a:buNone/>
            </a:pPr>
            <a:r>
              <a:rPr lang="en-US" sz="2000" dirty="0">
                <a:cs typeface="Segoe UI Semilight" panose="020B0402040204020203" pitchFamily="34" charset="0"/>
              </a:rPr>
              <a:t>Migration motivations like i</a:t>
            </a:r>
            <a:r>
              <a:rPr lang="en-US" sz="2000" b="0" i="0" dirty="0">
                <a:solidFill>
                  <a:srgbClr val="171717"/>
                </a:solidFill>
                <a:effectLst/>
              </a:rPr>
              <a:t>ncreasing cost savings or optimizing internal operations </a:t>
            </a:r>
            <a:r>
              <a:rPr lang="en-US" sz="2000" dirty="0">
                <a:cs typeface="Segoe UI Semilight" panose="020B0402040204020203" pitchFamily="34" charset="0"/>
              </a:rPr>
              <a:t>are among the most common, but </a:t>
            </a:r>
            <a:r>
              <a:rPr lang="en-US" sz="2000" dirty="0">
                <a:solidFill>
                  <a:schemeClr val="tx2"/>
                </a:solidFill>
                <a:cs typeface="Segoe UI Semilight" panose="020B0402040204020203" pitchFamily="34" charset="0"/>
              </a:rPr>
              <a:t>not necessarily the most significant drivers </a:t>
            </a:r>
            <a:r>
              <a:rPr lang="en-US" sz="2000" dirty="0">
                <a:cs typeface="Segoe UI Semilight" panose="020B0402040204020203" pitchFamily="34" charset="0"/>
              </a:rPr>
              <a:t>for cloud adoption</a:t>
            </a:r>
          </a:p>
          <a:p>
            <a:pPr marL="0" indent="0">
              <a:buNone/>
            </a:pPr>
            <a:r>
              <a:rPr lang="en-US" sz="2000" dirty="0">
                <a:gradFill>
                  <a:gsLst>
                    <a:gs pos="2917">
                      <a:schemeClr val="tx1"/>
                    </a:gs>
                    <a:gs pos="30000">
                      <a:schemeClr val="tx1"/>
                    </a:gs>
                  </a:gsLst>
                  <a:lin ang="5400000" scaled="0"/>
                </a:gradFill>
              </a:rPr>
              <a:t>Reducing vendor or technical complexity, for example—is important to achieve, but </a:t>
            </a:r>
            <a:r>
              <a:rPr lang="en-US" sz="2000" dirty="0">
                <a:solidFill>
                  <a:schemeClr val="tx2"/>
                </a:solidFill>
              </a:rPr>
              <a:t>most effectively used to transition to other, more useful worldviews </a:t>
            </a:r>
            <a:r>
              <a:rPr lang="en-US" sz="2000" dirty="0">
                <a:gradFill>
                  <a:gsLst>
                    <a:gs pos="2917">
                      <a:schemeClr val="tx1"/>
                    </a:gs>
                    <a:gs pos="30000">
                      <a:schemeClr val="tx1"/>
                    </a:gs>
                  </a:gsLst>
                  <a:lin ang="5400000" scaled="0"/>
                </a:gradFill>
              </a:rPr>
              <a:t>on the cloud adoption journey: </a:t>
            </a:r>
            <a:r>
              <a:rPr lang="en-US" sz="2000" dirty="0">
                <a:solidFill>
                  <a:schemeClr val="tx2"/>
                </a:solidFill>
              </a:rPr>
              <a:t>cloud migration</a:t>
            </a:r>
          </a:p>
          <a:p>
            <a:pPr marL="0" indent="0" algn="l">
              <a:spcBef>
                <a:spcPts val="600"/>
              </a:spcBef>
              <a:spcAft>
                <a:spcPts val="1200"/>
              </a:spcAft>
              <a:buNone/>
            </a:pPr>
            <a:r>
              <a:rPr lang="en-US" sz="2000" dirty="0">
                <a:cs typeface="Segoe UI Semilight" panose="020B0402040204020203" pitchFamily="34" charset="0"/>
              </a:rPr>
              <a:t>Strategies driven by </a:t>
            </a:r>
            <a:r>
              <a:rPr lang="en-US" i="0" dirty="0">
                <a:solidFill>
                  <a:schemeClr val="tx2"/>
                </a:solidFill>
                <a:effectLst/>
              </a:rPr>
              <a:t>migration motivations </a:t>
            </a:r>
            <a:r>
              <a:rPr lang="en-US" b="0" i="0" dirty="0">
                <a:solidFill>
                  <a:srgbClr val="171717"/>
                </a:solidFill>
                <a:effectLst/>
              </a:rPr>
              <a:t>produce successful business outcomes:</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Increasing cost savings. Read the </a:t>
            </a:r>
            <a:r>
              <a:rPr lang="en-US" sz="1800" b="0" i="0" u="none" strike="noStrike" dirty="0">
                <a:solidFill>
                  <a:schemeClr val="tx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customer story</a:t>
            </a:r>
            <a:r>
              <a:rPr lang="en-US" sz="1800" b="0" i="0" dirty="0">
                <a:effectLst/>
                <a:latin typeface="Segoe UI" panose="020B0502040204020203" pitchFamily="34" charset="0"/>
              </a:rPr>
              <a:t>.</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Reducing vendor or technical complexity</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Optimizing internal operations</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Increasing business agility. Read the </a:t>
            </a:r>
            <a:r>
              <a:rPr lang="en-US" sz="1800" b="0" i="0" u="none" strike="noStrike" dirty="0">
                <a:solidFill>
                  <a:schemeClr val="tx2"/>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customer story</a:t>
            </a:r>
            <a:r>
              <a:rPr lang="en-US" sz="1800" b="0" i="0" dirty="0">
                <a:effectLst/>
                <a:latin typeface="Segoe UI" panose="020B0502040204020203" pitchFamily="34" charset="0"/>
              </a:rPr>
              <a:t>.</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Preparing for new technical capabilities</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Scaling to market demand</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Scaling to geographic demand. Read the </a:t>
            </a:r>
            <a:r>
              <a:rPr lang="en-US" sz="1800" b="0" i="0" u="none" strike="noStrike" dirty="0">
                <a:solidFill>
                  <a:schemeClr val="tx2"/>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customer story</a:t>
            </a:r>
            <a:r>
              <a:rPr lang="en-US" sz="1800" b="0" i="0" dirty="0">
                <a:effectLst/>
                <a:latin typeface="Segoe UI" panose="020B0502040204020203" pitchFamily="34" charset="0"/>
              </a:rPr>
              <a:t>.</a:t>
            </a:r>
            <a:endParaRPr lang="en-US" sz="1800" dirty="0">
              <a:gradFill>
                <a:gsLst>
                  <a:gs pos="2917">
                    <a:schemeClr val="tx1"/>
                  </a:gs>
                  <a:gs pos="30000">
                    <a:schemeClr val="tx1"/>
                  </a:gs>
                </a:gsLst>
                <a:lin ang="5400000" scaled="0"/>
              </a:gradFill>
            </a:endParaRPr>
          </a:p>
          <a:p>
            <a:pPr algn="l"/>
            <a:endParaRPr lang="en-US" sz="2000" dirty="0">
              <a:cs typeface="Segoe UI Semilight" panose="020B0402040204020203" pitchFamily="34" charset="0"/>
            </a:endParaRPr>
          </a:p>
        </p:txBody>
      </p:sp>
    </p:spTree>
    <p:extLst>
      <p:ext uri="{BB962C8B-B14F-4D97-AF65-F5344CB8AC3E}">
        <p14:creationId xmlns:p14="http://schemas.microsoft.com/office/powerpoint/2010/main" val="18989356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solidFill>
                  <a:srgbClr val="171717"/>
                </a:solidFill>
                <a:cs typeface="Segoe UI Semilight" panose="020B0402040204020203" pitchFamily="34" charset="0"/>
              </a:rPr>
              <a:t>Understand your </a:t>
            </a:r>
            <a:r>
              <a:rPr lang="en-US" sz="2800" i="0" dirty="0">
                <a:solidFill>
                  <a:schemeClr val="tx2"/>
                </a:solidFill>
                <a:effectLst/>
                <a:cs typeface="Segoe UI Semilight" panose="020B0402040204020203" pitchFamily="34" charset="0"/>
              </a:rPr>
              <a:t>strategies</a:t>
            </a:r>
            <a:r>
              <a:rPr lang="en-US" sz="2800" i="0" dirty="0">
                <a:solidFill>
                  <a:srgbClr val="171717"/>
                </a:solidFill>
                <a:effectLst/>
                <a:cs typeface="Segoe UI Semilight" panose="020B0402040204020203" pitchFamily="34" charset="0"/>
              </a:rPr>
              <a:t> and </a:t>
            </a:r>
            <a:r>
              <a:rPr lang="en-US" sz="2800" dirty="0">
                <a:solidFill>
                  <a:schemeClr val="tx2"/>
                </a:solidFill>
                <a:cs typeface="Segoe UI Semilight" panose="020B0402040204020203" pitchFamily="34" charset="0"/>
              </a:rPr>
              <a:t>business</a:t>
            </a:r>
            <a:r>
              <a:rPr lang="en-US" sz="2800" i="0" dirty="0">
                <a:solidFill>
                  <a:schemeClr val="tx2"/>
                </a:solidFill>
                <a:effectLst/>
                <a:cs typeface="Segoe UI Semilight" panose="020B0402040204020203" pitchFamily="34" charset="0"/>
              </a:rPr>
              <a:t> </a:t>
            </a:r>
            <a:r>
              <a:rPr lang="en-US" sz="2800" dirty="0">
                <a:solidFill>
                  <a:schemeClr val="tx2"/>
                </a:solidFill>
                <a:cs typeface="Segoe UI Semilight" panose="020B0402040204020203" pitchFamily="34" charset="0"/>
              </a:rPr>
              <a:t>outcomes</a:t>
            </a:r>
            <a:r>
              <a:rPr lang="en-US" sz="2800" i="0" dirty="0">
                <a:solidFill>
                  <a:srgbClr val="171717"/>
                </a:solidFill>
                <a:effectLst/>
                <a:cs typeface="Segoe UI Semilight" panose="020B0402040204020203" pitchFamily="34" charset="0"/>
              </a:rPr>
              <a:t>—</a:t>
            </a:r>
            <a:br>
              <a:rPr lang="en-US" sz="2800" i="0" dirty="0">
                <a:solidFill>
                  <a:srgbClr val="171717"/>
                </a:solidFill>
                <a:effectLst/>
                <a:cs typeface="Segoe UI Semilight" panose="020B0402040204020203" pitchFamily="34" charset="0"/>
              </a:rPr>
            </a:br>
            <a:r>
              <a:rPr lang="en-US" sz="2800" dirty="0">
                <a:solidFill>
                  <a:srgbClr val="171717"/>
                </a:solidFill>
                <a:cs typeface="Segoe UI Semilight" panose="020B0402040204020203" pitchFamily="34" charset="0"/>
              </a:rPr>
              <a:t>driven by </a:t>
            </a:r>
            <a:r>
              <a:rPr lang="en-US" sz="2800" dirty="0">
                <a:solidFill>
                  <a:schemeClr val="tx2"/>
                </a:solidFill>
                <a:cs typeface="Segoe UI Semilight" panose="020B0402040204020203" pitchFamily="34" charset="0"/>
              </a:rPr>
              <a:t>innovation motivations</a:t>
            </a: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11553442" cy="4632037"/>
          </a:xfrm>
        </p:spPr>
        <p:txBody>
          <a:bodyPr/>
          <a:lstStyle/>
          <a:p>
            <a:pPr marL="0" indent="0" algn="l">
              <a:buNone/>
            </a:pPr>
            <a:r>
              <a:rPr lang="en-US" sz="2000" dirty="0">
                <a:solidFill>
                  <a:schemeClr val="tx2"/>
                </a:solidFill>
                <a:cs typeface="Segoe UI Semilight" panose="020B0402040204020203" pitchFamily="34" charset="0"/>
              </a:rPr>
              <a:t>Transformative products and services </a:t>
            </a:r>
            <a:r>
              <a:rPr lang="en-US" sz="2000" dirty="0">
                <a:cs typeface="Segoe UI Semilight" panose="020B0402040204020203" pitchFamily="34" charset="0"/>
              </a:rPr>
              <a:t>are built on top of data, insights, and customer experiences</a:t>
            </a:r>
          </a:p>
          <a:p>
            <a:pPr marL="0" indent="0" algn="l">
              <a:buNone/>
            </a:pPr>
            <a:r>
              <a:rPr lang="en-US" sz="2000" dirty="0">
                <a:cs typeface="Segoe UI Semilight" panose="020B0402040204020203" pitchFamily="34" charset="0"/>
              </a:rPr>
              <a:t>Modern applications are driving this data across innovative customer experiences</a:t>
            </a:r>
          </a:p>
          <a:p>
            <a:pPr marL="0" indent="0" algn="l">
              <a:buNone/>
            </a:pPr>
            <a:endParaRPr lang="en-US" sz="2000" dirty="0">
              <a:cs typeface="Segoe UI Semilight" panose="020B0402040204020203" pitchFamily="34" charset="0"/>
            </a:endParaRPr>
          </a:p>
          <a:p>
            <a:pPr marL="0" indent="0" algn="l">
              <a:buNone/>
            </a:pPr>
            <a:r>
              <a:rPr lang="en-US" sz="2000" dirty="0">
                <a:cs typeface="Segoe UI Semilight" panose="020B0402040204020203" pitchFamily="34" charset="0"/>
              </a:rPr>
              <a:t>Strategies driven by </a:t>
            </a:r>
            <a:r>
              <a:rPr lang="en-US" i="0" dirty="0">
                <a:solidFill>
                  <a:schemeClr val="tx2"/>
                </a:solidFill>
                <a:effectLst/>
              </a:rPr>
              <a:t>innovation motivations </a:t>
            </a:r>
            <a:r>
              <a:rPr lang="en-US" b="0" i="0" dirty="0">
                <a:solidFill>
                  <a:srgbClr val="171717"/>
                </a:solidFill>
                <a:effectLst/>
              </a:rPr>
              <a:t>produce successful business outcomes:</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Increasing business agility</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Preparing for new technical capabilities</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Building new technical capabilities. Read the </a:t>
            </a:r>
            <a:r>
              <a:rPr lang="en-US" sz="1800" dirty="0">
                <a:solidFill>
                  <a:schemeClr val="tx2"/>
                </a:solidFill>
                <a:latin typeface="Segoe UI" panose="020B0502040204020203" pitchFamily="34" charset="0"/>
                <a:hlinkClick r:id="rId3">
                  <a:extLst>
                    <a:ext uri="{A12FA001-AC4F-418D-AE19-62706E023703}">
                      <ahyp:hlinkClr xmlns:ahyp="http://schemas.microsoft.com/office/drawing/2018/hyperlinkcolor" val="tx"/>
                    </a:ext>
                  </a:extLst>
                </a:hlinkClick>
              </a:rPr>
              <a:t>customer story</a:t>
            </a:r>
            <a:r>
              <a:rPr lang="en-US" sz="1800" dirty="0">
                <a:solidFill>
                  <a:schemeClr val="tx1"/>
                </a:solidFill>
                <a:latin typeface="Segoe UI" panose="020B0502040204020203" pitchFamily="34" charset="0"/>
              </a:rPr>
              <a:t>.</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Scaling to market demand</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Scaling to geographic demand</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Improving customer experience and engagement. Read the </a:t>
            </a:r>
            <a:r>
              <a:rPr lang="en-US" sz="1800" dirty="0">
                <a:solidFill>
                  <a:schemeClr val="tx2"/>
                </a:solidFill>
                <a:latin typeface="Segoe UI" panose="020B0502040204020203" pitchFamily="34" charset="0"/>
                <a:hlinkClick r:id="rId4">
                  <a:extLst>
                    <a:ext uri="{A12FA001-AC4F-418D-AE19-62706E023703}">
                      <ahyp:hlinkClr xmlns:ahyp="http://schemas.microsoft.com/office/drawing/2018/hyperlinkcolor" val="tx"/>
                    </a:ext>
                  </a:extLst>
                </a:hlinkClick>
              </a:rPr>
              <a:t>customer story</a:t>
            </a:r>
            <a:r>
              <a:rPr lang="en-US" sz="1800" dirty="0">
                <a:solidFill>
                  <a:schemeClr val="tx1"/>
                </a:solidFill>
                <a:latin typeface="Segoe UI" panose="020B0502040204020203" pitchFamily="34" charset="0"/>
              </a:rPr>
              <a:t>.</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Transforming products or services</a:t>
            </a:r>
          </a:p>
          <a:p>
            <a:pPr algn="l"/>
            <a:endParaRPr lang="en-US" sz="2000" dirty="0">
              <a:cs typeface="Segoe UI Semilight" panose="020B0402040204020203" pitchFamily="34" charset="0"/>
            </a:endParaRPr>
          </a:p>
        </p:txBody>
      </p:sp>
    </p:spTree>
    <p:extLst>
      <p:ext uri="{BB962C8B-B14F-4D97-AF65-F5344CB8AC3E}">
        <p14:creationId xmlns:p14="http://schemas.microsoft.com/office/powerpoint/2010/main" val="24071978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Identifying your business outcomes</a:t>
            </a:r>
            <a:endParaRPr lang="en-US" sz="4000" dirty="0"/>
          </a:p>
        </p:txBody>
      </p:sp>
    </p:spTree>
    <p:extLst>
      <p:ext uri="{BB962C8B-B14F-4D97-AF65-F5344CB8AC3E}">
        <p14:creationId xmlns:p14="http://schemas.microsoft.com/office/powerpoint/2010/main" val="30867839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397545"/>
          </a:xfrm>
        </p:spPr>
        <p:txBody>
          <a:bodyPr/>
          <a:lstStyle/>
          <a:p>
            <a:r>
              <a:rPr lang="en-US" sz="2800" dirty="0">
                <a:solidFill>
                  <a:schemeClr val="tx1"/>
                </a:solidFill>
              </a:rPr>
              <a:t>Identify business outcomes</a:t>
            </a:r>
            <a:endParaRPr lang="en-US" sz="2800" dirty="0">
              <a:solidFill>
                <a:schemeClr val="tx2"/>
              </a:solidFill>
              <a:cs typeface="Segoe UI Semilight" panose="020B0402040204020203" pitchFamily="34" charset="0"/>
            </a:endParaRPr>
          </a:p>
        </p:txBody>
      </p:sp>
      <p:sp>
        <p:nvSpPr>
          <p:cNvPr id="4" name="TextBox 3">
            <a:extLst>
              <a:ext uri="{FF2B5EF4-FFF2-40B4-BE49-F238E27FC236}">
                <a16:creationId xmlns:a16="http://schemas.microsoft.com/office/drawing/2014/main" id="{4D2C6E1F-F1AE-40D5-A0B0-8DC726543675}"/>
              </a:ext>
            </a:extLst>
          </p:cNvPr>
          <p:cNvSpPr txBox="1"/>
          <p:nvPr/>
        </p:nvSpPr>
        <p:spPr>
          <a:xfrm>
            <a:off x="455995" y="1212355"/>
            <a:ext cx="11713756" cy="369332"/>
          </a:xfrm>
          <a:prstGeom prst="rect">
            <a:avLst/>
          </a:prstGeom>
          <a:noFill/>
        </p:spPr>
        <p:txBody>
          <a:bodyPr wrap="square" lIns="0" tIns="0" rIns="0" bIns="0">
            <a:spAutoFit/>
          </a:bodyPr>
          <a:lstStyle/>
          <a:p>
            <a:r>
              <a:rPr lang="en-US" sz="2400" dirty="0">
                <a:solidFill>
                  <a:schemeClr val="tx2"/>
                </a:solidFill>
                <a:latin typeface="Segoe UI" panose="020B0502040204020203" pitchFamily="34" charset="0"/>
              </a:rPr>
              <a:t>Engage stakeholders </a:t>
            </a:r>
            <a:r>
              <a:rPr lang="en-US" sz="2400" dirty="0">
                <a:gradFill>
                  <a:gsLst>
                    <a:gs pos="1250">
                      <a:schemeClr val="tx1"/>
                    </a:gs>
                    <a:gs pos="100000">
                      <a:schemeClr val="tx1"/>
                    </a:gs>
                  </a:gsLst>
                  <a:lin ang="5400000" scaled="0"/>
                </a:gradFill>
                <a:latin typeface="Segoe UI" panose="020B0502040204020203" pitchFamily="34" charset="0"/>
              </a:rPr>
              <a:t>and </a:t>
            </a:r>
            <a:r>
              <a:rPr lang="en-US" sz="2400" dirty="0">
                <a:solidFill>
                  <a:schemeClr val="tx2"/>
                </a:solidFill>
                <a:latin typeface="Segoe UI" panose="020B0502040204020203" pitchFamily="34" charset="0"/>
              </a:rPr>
              <a:t>discuss</a:t>
            </a:r>
            <a:r>
              <a:rPr lang="en-US" sz="2400" dirty="0">
                <a:gradFill>
                  <a:gsLst>
                    <a:gs pos="1250">
                      <a:schemeClr val="tx1"/>
                    </a:gs>
                    <a:gs pos="100000">
                      <a:schemeClr val="tx1"/>
                    </a:gs>
                  </a:gsLst>
                  <a:lin ang="5400000" scaled="0"/>
                </a:gradFill>
                <a:latin typeface="Segoe UI" panose="020B0502040204020203" pitchFamily="34" charset="0"/>
              </a:rPr>
              <a:t> your desired </a:t>
            </a:r>
            <a:r>
              <a:rPr lang="en-US" sz="2400" dirty="0">
                <a:solidFill>
                  <a:schemeClr val="tx2"/>
                </a:solidFill>
                <a:latin typeface="Segoe UI" panose="020B0502040204020203" pitchFamily="34" charset="0"/>
              </a:rPr>
              <a:t>outcomes</a:t>
            </a:r>
            <a:endParaRPr lang="en-US" dirty="0">
              <a:solidFill>
                <a:schemeClr val="tx2"/>
              </a:solidFill>
            </a:endParaRP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11553442" cy="4296048"/>
          </a:xfrm>
        </p:spPr>
        <p:txBody>
          <a:bodyPr/>
          <a:lstStyle/>
          <a:p>
            <a:pPr marL="0" indent="0">
              <a:lnSpc>
                <a:spcPct val="100000"/>
              </a:lnSpc>
              <a:spcAft>
                <a:spcPts val="1200"/>
              </a:spcAft>
              <a:buNone/>
            </a:pPr>
            <a:r>
              <a:rPr lang="en-US" sz="2000" dirty="0">
                <a:solidFill>
                  <a:schemeClr val="tx2"/>
                </a:solidFill>
                <a:cs typeface="Segoe UI Semilight" panose="020B0402040204020203" pitchFamily="34" charset="0"/>
              </a:rPr>
              <a:t>Define</a:t>
            </a:r>
            <a:r>
              <a:rPr lang="en-US" sz="2000" dirty="0">
                <a:cs typeface="Segoe UI Semilight" panose="020B0402040204020203" pitchFamily="34" charset="0"/>
              </a:rPr>
              <a:t> your organization's </a:t>
            </a:r>
            <a:r>
              <a:rPr lang="en-US" sz="2000" dirty="0">
                <a:solidFill>
                  <a:schemeClr val="tx2"/>
                </a:solidFill>
                <a:cs typeface="Segoe UI Semilight" panose="020B0402040204020203" pitchFamily="34" charset="0"/>
              </a:rPr>
              <a:t>business outcomes</a:t>
            </a:r>
            <a:r>
              <a:rPr lang="en-US" sz="2000" dirty="0">
                <a:cs typeface="Segoe UI Semilight" panose="020B0402040204020203" pitchFamily="34" charset="0"/>
              </a:rPr>
              <a:t>—</a:t>
            </a:r>
            <a:br>
              <a:rPr lang="en-US" sz="2000" dirty="0">
                <a:cs typeface="Segoe UI Semilight" panose="020B0402040204020203" pitchFamily="34" charset="0"/>
              </a:rPr>
            </a:br>
            <a:r>
              <a:rPr lang="en-US" sz="2000" dirty="0">
                <a:cs typeface="Segoe UI Semilight" panose="020B0402040204020203" pitchFamily="34" charset="0"/>
              </a:rPr>
              <a:t>to </a:t>
            </a:r>
            <a:r>
              <a:rPr lang="en-US" sz="2000" dirty="0">
                <a:solidFill>
                  <a:schemeClr val="tx2"/>
                </a:solidFill>
                <a:cs typeface="Segoe UI Semilight" panose="020B0402040204020203" pitchFamily="34" charset="0"/>
              </a:rPr>
              <a:t>support transparency </a:t>
            </a:r>
            <a:r>
              <a:rPr lang="en-US" sz="2000" dirty="0">
                <a:cs typeface="Segoe UI Semilight" panose="020B0402040204020203" pitchFamily="34" charset="0"/>
              </a:rPr>
              <a:t>and develop </a:t>
            </a:r>
            <a:r>
              <a:rPr lang="en-US" sz="2000" dirty="0">
                <a:solidFill>
                  <a:schemeClr val="tx2"/>
                </a:solidFill>
                <a:cs typeface="Segoe UI Semilight" panose="020B0402040204020203" pitchFamily="34" charset="0"/>
              </a:rPr>
              <a:t>cross-functional partnerships</a:t>
            </a:r>
            <a:endParaRPr lang="en-US" sz="2000" dirty="0">
              <a:cs typeface="Segoe UI Semilight" panose="020B0402040204020203" pitchFamily="34" charset="0"/>
            </a:endParaRPr>
          </a:p>
          <a:p>
            <a:pPr marL="0" indent="0">
              <a:lnSpc>
                <a:spcPct val="100000"/>
              </a:lnSpc>
              <a:spcAft>
                <a:spcPts val="1200"/>
              </a:spcAft>
              <a:buNone/>
            </a:pPr>
            <a:endParaRPr lang="en-US" sz="2000" dirty="0">
              <a:cs typeface="Segoe UI Semilight" panose="020B0402040204020203" pitchFamily="34" charset="0"/>
            </a:endParaRPr>
          </a:p>
          <a:p>
            <a:pPr marL="339725" indent="-339725">
              <a:lnSpc>
                <a:spcPct val="90000"/>
              </a:lnSpc>
              <a:spcAft>
                <a:spcPts val="600"/>
              </a:spcAft>
              <a:buBlip>
                <a:blip r:embed="rId3"/>
              </a:buBlip>
            </a:pPr>
            <a:r>
              <a:rPr lang="en-US" dirty="0"/>
              <a:t>Adopt </a:t>
            </a:r>
            <a:r>
              <a:rPr lang="en-US" dirty="0">
                <a:solidFill>
                  <a:schemeClr val="tx2"/>
                </a:solidFill>
                <a:hlinkClick r:id="rId4">
                  <a:extLst>
                    <a:ext uri="{A12FA001-AC4F-418D-AE19-62706E023703}">
                      <ahyp:hlinkClr xmlns:ahyp="http://schemas.microsoft.com/office/drawing/2018/hyperlinkcolor" val="tx"/>
                    </a:ext>
                  </a:extLst>
                </a:hlinkClick>
              </a:rPr>
              <a:t>cloud economics</a:t>
            </a:r>
            <a:r>
              <a:rPr lang="en-US" dirty="0">
                <a:solidFill>
                  <a:schemeClr val="tx2"/>
                </a:solidFill>
              </a:rPr>
              <a:t> </a:t>
            </a:r>
            <a:r>
              <a:rPr lang="en-US" dirty="0"/>
              <a:t>best practices to optimize your cloud investment</a:t>
            </a:r>
          </a:p>
          <a:p>
            <a:pPr marL="339725" indent="-339725">
              <a:lnSpc>
                <a:spcPct val="90000"/>
              </a:lnSpc>
              <a:spcAft>
                <a:spcPts val="600"/>
              </a:spcAft>
              <a:buBlip>
                <a:blip r:embed="rId3"/>
              </a:buBlip>
            </a:pPr>
            <a:r>
              <a:rPr lang="en-US" dirty="0"/>
              <a:t>Plan conversations with various personas on </a:t>
            </a:r>
            <a:r>
              <a:rPr lang="en-US" i="0" dirty="0">
                <a:effectLst/>
              </a:rPr>
              <a:t>business outcomes to trigger discussion on:</a:t>
            </a:r>
            <a:endParaRPr lang="en-US" dirty="0"/>
          </a:p>
          <a:p>
            <a:pPr marL="687388" lvl="1" indent="-347663">
              <a:lnSpc>
                <a:spcPct val="90000"/>
              </a:lnSpc>
              <a:spcAft>
                <a:spcPts val="600"/>
              </a:spcAft>
              <a:buFont typeface="Arial" panose="020B0604020202020204" pitchFamily="34" charset="0"/>
              <a:buChar char="•"/>
            </a:pPr>
            <a:r>
              <a:rPr lang="en-US" dirty="0"/>
              <a:t>Finance leadership</a:t>
            </a:r>
          </a:p>
          <a:p>
            <a:pPr marL="687388" lvl="1" indent="-347663">
              <a:lnSpc>
                <a:spcPct val="90000"/>
              </a:lnSpc>
              <a:spcAft>
                <a:spcPts val="600"/>
              </a:spcAft>
              <a:buFont typeface="Arial" panose="020B0604020202020204" pitchFamily="34" charset="0"/>
              <a:buChar char="•"/>
            </a:pPr>
            <a:r>
              <a:rPr lang="en-US" dirty="0"/>
              <a:t>Marketing</a:t>
            </a:r>
          </a:p>
          <a:p>
            <a:pPr marL="687388" lvl="1" indent="-347663">
              <a:lnSpc>
                <a:spcPct val="90000"/>
              </a:lnSpc>
              <a:spcAft>
                <a:spcPts val="600"/>
              </a:spcAft>
              <a:buFont typeface="Arial" panose="020B0604020202020204" pitchFamily="34" charset="0"/>
              <a:buChar char="•"/>
            </a:pPr>
            <a:r>
              <a:rPr lang="en-US" dirty="0"/>
              <a:t>Sales</a:t>
            </a:r>
          </a:p>
          <a:p>
            <a:pPr marL="687388" lvl="1" indent="-347663">
              <a:lnSpc>
                <a:spcPct val="90000"/>
              </a:lnSpc>
              <a:spcAft>
                <a:spcPts val="600"/>
              </a:spcAft>
              <a:buFont typeface="Arial" panose="020B0604020202020204" pitchFamily="34" charset="0"/>
              <a:buChar char="•"/>
            </a:pPr>
            <a:r>
              <a:rPr lang="en-US" dirty="0"/>
              <a:t>Human resources</a:t>
            </a:r>
          </a:p>
          <a:p>
            <a:pPr marL="687388" lvl="1" indent="-347663">
              <a:lnSpc>
                <a:spcPct val="90000"/>
              </a:lnSpc>
              <a:spcAft>
                <a:spcPts val="600"/>
              </a:spcAft>
              <a:buFont typeface="Arial" panose="020B0604020202020204" pitchFamily="34" charset="0"/>
              <a:buChar char="•"/>
            </a:pPr>
            <a:r>
              <a:rPr lang="en-US" dirty="0"/>
              <a:t>Executive leadership</a:t>
            </a:r>
          </a:p>
          <a:p>
            <a:pPr marL="339725" indent="-339725">
              <a:lnSpc>
                <a:spcPct val="90000"/>
              </a:lnSpc>
              <a:spcAft>
                <a:spcPts val="600"/>
              </a:spcAft>
              <a:buBlip>
                <a:blip r:embed="rId3"/>
              </a:buBlip>
            </a:pPr>
            <a:r>
              <a:rPr lang="en-US" spc="0" dirty="0">
                <a:cs typeface="Segoe UI Semibold" panose="020B0702040204020203" pitchFamily="34" charset="0"/>
              </a:rPr>
              <a:t>Review </a:t>
            </a:r>
            <a:r>
              <a:rPr lang="en-US" spc="0" dirty="0">
                <a:solidFill>
                  <a:schemeClr val="tx2"/>
                </a:solidFill>
                <a:cs typeface="Segoe UI Semibold" panose="020B0702040204020203" pitchFamily="34" charset="0"/>
                <a:hlinkClick r:id="rId5">
                  <a:extLst>
                    <a:ext uri="{A12FA001-AC4F-418D-AE19-62706E023703}">
                      <ahyp:hlinkClr xmlns:ahyp="http://schemas.microsoft.com/office/drawing/2018/hyperlinkcolor" val="tx"/>
                    </a:ext>
                  </a:extLst>
                </a:hlinkClick>
              </a:rPr>
              <a:t>business outcomes</a:t>
            </a:r>
            <a:r>
              <a:rPr lang="en-US" spc="0" dirty="0">
                <a:solidFill>
                  <a:schemeClr val="tx2"/>
                </a:solidFill>
                <a:cs typeface="Segoe UI Semibold" panose="020B0702040204020203" pitchFamily="34" charset="0"/>
              </a:rPr>
              <a:t> </a:t>
            </a:r>
            <a:r>
              <a:rPr lang="en-US" spc="0" dirty="0">
                <a:cs typeface="Segoe UI Semibold" panose="020B0702040204020203" pitchFamily="34" charset="0"/>
              </a:rPr>
              <a:t>by category—define your organization's outcomes</a:t>
            </a:r>
            <a:endParaRPr lang="en-US" dirty="0"/>
          </a:p>
          <a:p>
            <a:pPr marL="339725" indent="-339725">
              <a:lnSpc>
                <a:spcPct val="90000"/>
              </a:lnSpc>
              <a:spcAft>
                <a:spcPts val="600"/>
              </a:spcAft>
              <a:buBlip>
                <a:blip r:embed="rId3"/>
              </a:buBlip>
            </a:pPr>
            <a:r>
              <a:rPr lang="en-US" dirty="0">
                <a:cs typeface="Segoe UI Semibold" panose="020B0702040204020203" pitchFamily="34" charset="0"/>
              </a:rPr>
              <a:t>Complete</a:t>
            </a:r>
            <a:r>
              <a:rPr lang="en-US" spc="0" dirty="0">
                <a:cs typeface="Segoe UI Semibold" panose="020B0702040204020203" pitchFamily="34" charset="0"/>
              </a:rPr>
              <a:t> the </a:t>
            </a:r>
            <a:r>
              <a:rPr lang="en-US" spc="0" dirty="0">
                <a:solidFill>
                  <a:schemeClr val="tx2"/>
                </a:solidFill>
                <a:cs typeface="Segoe UI Semibold" panose="020B0702040204020203" pitchFamily="34" charset="0"/>
                <a:hlinkClick r:id="rId5">
                  <a:extLst>
                    <a:ext uri="{A12FA001-AC4F-418D-AE19-62706E023703}">
                      <ahyp:hlinkClr xmlns:ahyp="http://schemas.microsoft.com/office/drawing/2018/hyperlinkcolor" val="tx"/>
                    </a:ext>
                  </a:extLst>
                </a:hlinkClick>
              </a:rPr>
              <a:t>business document template</a:t>
            </a:r>
            <a:r>
              <a:rPr lang="en-US" spc="0" dirty="0">
                <a:solidFill>
                  <a:schemeClr val="tx2"/>
                </a:solidFill>
                <a:cs typeface="Segoe UI Semibold" panose="020B0702040204020203" pitchFamily="34" charset="0"/>
              </a:rPr>
              <a:t> </a:t>
            </a:r>
            <a:r>
              <a:rPr lang="en-US" spc="0" dirty="0">
                <a:cs typeface="Segoe UI Semibold" panose="020B0702040204020203" pitchFamily="34" charset="0"/>
              </a:rPr>
              <a:t>to identify your business outcomes</a:t>
            </a:r>
            <a:r>
              <a:rPr lang="en-US" sz="2000" dirty="0">
                <a:cs typeface="Segoe UI Semilight" panose="020B0402040204020203" pitchFamily="34" charset="0"/>
              </a:rPr>
              <a:t> </a:t>
            </a:r>
          </a:p>
        </p:txBody>
      </p:sp>
    </p:spTree>
    <p:extLst>
      <p:ext uri="{BB962C8B-B14F-4D97-AF65-F5344CB8AC3E}">
        <p14:creationId xmlns:p14="http://schemas.microsoft.com/office/powerpoint/2010/main" val="40745331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F12AC7-7653-4ADD-9B2D-E5A7D7EE4052}"/>
              </a:ext>
              <a:ext uri="{C183D7F6-B498-43B3-948B-1728B52AA6E4}">
                <adec:decorative xmlns:adec="http://schemas.microsoft.com/office/drawing/2017/decorative" val="1"/>
              </a:ext>
            </a:extLst>
          </p:cNvPr>
          <p:cNvSpPr/>
          <p:nvPr/>
        </p:nvSpPr>
        <p:spPr bwMode="auto">
          <a:xfrm>
            <a:off x="6391734" y="0"/>
            <a:ext cx="580026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CE29CE78-04D7-4C50-BA95-164C6C7059E7}"/>
              </a:ext>
              <a:ext uri="{C183D7F6-B498-43B3-948B-1728B52AA6E4}">
                <adec:decorative xmlns:adec="http://schemas.microsoft.com/office/drawing/2017/decorative" val="1"/>
              </a:ext>
            </a:extLst>
          </p:cNvPr>
          <p:cNvSpPr/>
          <p:nvPr/>
        </p:nvSpPr>
        <p:spPr bwMode="auto">
          <a:xfrm>
            <a:off x="7977482" y="2938466"/>
            <a:ext cx="2617198" cy="2617198"/>
          </a:xfrm>
          <a:prstGeom prst="ellipse">
            <a:avLst/>
          </a:prstGeom>
          <a:noFill/>
          <a:ln w="25400"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F8FBAD4-16D8-49FD-8FE8-D28531E368CF}"/>
              </a:ext>
              <a:ext uri="{C183D7F6-B498-43B3-948B-1728B52AA6E4}">
                <adec:decorative xmlns:adec="http://schemas.microsoft.com/office/drawing/2017/decorative" val="1"/>
              </a:ext>
            </a:extLst>
          </p:cNvPr>
          <p:cNvSpPr/>
          <p:nvPr/>
        </p:nvSpPr>
        <p:spPr bwMode="auto">
          <a:xfrm>
            <a:off x="8302624" y="3263608"/>
            <a:ext cx="1966913" cy="1966913"/>
          </a:xfrm>
          <a:prstGeom prst="ellipse">
            <a:avLst/>
          </a:prstGeom>
          <a:noFill/>
          <a:ln w="25400"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27FDB21D-D3CF-4B3F-9ECF-86F0D60C0D75}"/>
              </a:ext>
              <a:ext uri="{C183D7F6-B498-43B3-948B-1728B52AA6E4}">
                <adec:decorative xmlns:adec="http://schemas.microsoft.com/office/drawing/2017/decorative" val="1"/>
              </a:ext>
            </a:extLst>
          </p:cNvPr>
          <p:cNvSpPr/>
          <p:nvPr/>
        </p:nvSpPr>
        <p:spPr bwMode="auto">
          <a:xfrm>
            <a:off x="7805766" y="3669633"/>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9C1DCC0-E54A-4B2E-B5F6-503B20B50A39}"/>
              </a:ext>
              <a:ext uri="{C183D7F6-B498-43B3-948B-1728B52AA6E4}">
                <adec:decorative xmlns:adec="http://schemas.microsoft.com/office/drawing/2017/decorative" val="1"/>
              </a:ext>
            </a:extLst>
          </p:cNvPr>
          <p:cNvSpPr/>
          <p:nvPr/>
        </p:nvSpPr>
        <p:spPr bwMode="auto">
          <a:xfrm>
            <a:off x="10102398" y="3669633"/>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C1F4DFA-4C5D-4294-AAF6-9E33809256CA}"/>
              </a:ext>
              <a:ext uri="{C183D7F6-B498-43B3-948B-1728B52AA6E4}">
                <adec:decorative xmlns:adec="http://schemas.microsoft.com/office/drawing/2017/decorative" val="1"/>
              </a:ext>
            </a:extLst>
          </p:cNvPr>
          <p:cNvSpPr/>
          <p:nvPr/>
        </p:nvSpPr>
        <p:spPr bwMode="auto">
          <a:xfrm>
            <a:off x="8984256" y="2769542"/>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A775863-52B8-4113-9DC7-53336E0DAF6E}"/>
              </a:ext>
              <a:ext uri="{C183D7F6-B498-43B3-948B-1728B52AA6E4}">
                <adec:decorative xmlns:adec="http://schemas.microsoft.com/office/drawing/2017/decorative" val="1"/>
              </a:ext>
            </a:extLst>
          </p:cNvPr>
          <p:cNvSpPr/>
          <p:nvPr/>
        </p:nvSpPr>
        <p:spPr bwMode="auto">
          <a:xfrm>
            <a:off x="9591758" y="4900257"/>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C9EFB200-793D-4E3D-B83C-F8C08726287C}"/>
              </a:ext>
              <a:ext uri="{C183D7F6-B498-43B3-948B-1728B52AA6E4}">
                <adec:decorative xmlns:adec="http://schemas.microsoft.com/office/drawing/2017/decorative" val="1"/>
              </a:ext>
            </a:extLst>
          </p:cNvPr>
          <p:cNvSpPr/>
          <p:nvPr/>
        </p:nvSpPr>
        <p:spPr bwMode="auto">
          <a:xfrm>
            <a:off x="8436353" y="4900257"/>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solidFill>
                  <a:schemeClr val="tx2"/>
                </a:solidFill>
              </a:rPr>
              <a:t>Define and document </a:t>
            </a:r>
            <a:r>
              <a:rPr lang="en-US" sz="2800" dirty="0">
                <a:solidFill>
                  <a:schemeClr val="tx1"/>
                </a:solidFill>
              </a:rPr>
              <a:t>your </a:t>
            </a:r>
            <a:br>
              <a:rPr lang="en-US" sz="2800" dirty="0">
                <a:solidFill>
                  <a:schemeClr val="tx1"/>
                </a:solidFill>
              </a:rPr>
            </a:br>
            <a:r>
              <a:rPr lang="en-US" sz="2800" dirty="0">
                <a:solidFill>
                  <a:schemeClr val="tx2"/>
                </a:solidFill>
              </a:rPr>
              <a:t>business outcomes</a:t>
            </a:r>
            <a:endParaRPr lang="en-US" sz="2800" dirty="0">
              <a:solidFill>
                <a:schemeClr val="tx2"/>
              </a:solidFill>
              <a:cs typeface="Segoe UI Semilight" panose="020B0402040204020203" pitchFamily="34" charset="0"/>
            </a:endParaRPr>
          </a:p>
        </p:txBody>
      </p:sp>
      <p:sp>
        <p:nvSpPr>
          <p:cNvPr id="4" name="TextBox 3">
            <a:extLst>
              <a:ext uri="{FF2B5EF4-FFF2-40B4-BE49-F238E27FC236}">
                <a16:creationId xmlns:a16="http://schemas.microsoft.com/office/drawing/2014/main" id="{4D2C6E1F-F1AE-40D5-A0B0-8DC726543675}"/>
              </a:ext>
            </a:extLst>
          </p:cNvPr>
          <p:cNvSpPr txBox="1"/>
          <p:nvPr/>
        </p:nvSpPr>
        <p:spPr>
          <a:xfrm>
            <a:off x="455995" y="1666615"/>
            <a:ext cx="11713756" cy="738664"/>
          </a:xfrm>
          <a:prstGeom prst="rect">
            <a:avLst/>
          </a:prstGeom>
          <a:noFill/>
        </p:spPr>
        <p:txBody>
          <a:bodyPr wrap="square" lIns="0" tIns="0" rIns="0" bIns="0">
            <a:spAutoFit/>
          </a:bodyPr>
          <a:lstStyle/>
          <a:p>
            <a:r>
              <a:rPr lang="en-US" sz="2400" spc="0" dirty="0">
                <a:ln>
                  <a:noFill/>
                </a:ln>
                <a:latin typeface="Segoe UI" panose="020B0502040204020203" pitchFamily="34" charset="0"/>
                <a:cs typeface="Segoe UI" panose="020B0502040204020203" pitchFamily="34" charset="0"/>
              </a:rPr>
              <a:t>Complete </a:t>
            </a: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a:t>
            </a:r>
            <a:br>
              <a:rPr kumimoji="0" lang="en-US" sz="2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br>
            <a:r>
              <a:rPr kumimoji="0" lang="en-US" sz="24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business document template</a:t>
            </a:r>
            <a:endParaRPr lang="en-US" dirty="0">
              <a:solidFill>
                <a:schemeClr val="tx2"/>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5" y="2884448"/>
            <a:ext cx="5800266" cy="2369880"/>
          </a:xfrm>
        </p:spPr>
        <p:txBody>
          <a:bodyPr/>
          <a:lstStyle/>
          <a:p>
            <a:pPr marL="0" indent="0">
              <a:spcAft>
                <a:spcPts val="1200"/>
              </a:spcAft>
              <a:buNone/>
            </a:pPr>
            <a:r>
              <a:rPr kumimoji="0" lang="en-US" sz="2000" b="0" i="0" u="none" strike="noStrike" kern="1200" cap="none" spc="0" normalizeH="0" noProof="0" dirty="0">
                <a:ln>
                  <a:noFill/>
                </a:ln>
                <a:solidFill>
                  <a:schemeClr val="tx1"/>
                </a:solidFill>
                <a:effectLst/>
                <a:uLnTx/>
                <a:uFillTx/>
                <a:cs typeface="Segoe UI Semilight" panose="020B0402040204020203" pitchFamily="34" charset="0"/>
              </a:rPr>
              <a:t>Who </a:t>
            </a:r>
            <a:r>
              <a:rPr kumimoji="0" lang="en-US" sz="2000" u="none" strike="noStrike" kern="1200" cap="none" spc="0" normalizeH="0" noProof="0" dirty="0">
                <a:ln>
                  <a:noFill/>
                </a:ln>
                <a:solidFill>
                  <a:srgbClr val="171717"/>
                </a:solidFill>
                <a:uLnTx/>
                <a:uFillTx/>
                <a:cs typeface="Segoe UI Semilight" panose="020B0402040204020203" pitchFamily="34" charset="0"/>
              </a:rPr>
              <a:t>will</a:t>
            </a:r>
            <a:r>
              <a:rPr lang="en-US" sz="2000" b="0" i="0" dirty="0">
                <a:solidFill>
                  <a:srgbClr val="171717"/>
                </a:solidFill>
                <a:effectLst/>
                <a:cs typeface="Segoe UI Semilight" panose="020B0402040204020203" pitchFamily="34" charset="0"/>
              </a:rPr>
              <a:t> see the </a:t>
            </a:r>
            <a:r>
              <a:rPr lang="en-US" sz="2000" b="0" i="0" dirty="0">
                <a:solidFill>
                  <a:schemeClr val="tx2"/>
                </a:solidFill>
                <a:effectLst/>
                <a:cs typeface="Segoe UI Semilight" panose="020B0402040204020203" pitchFamily="34" charset="0"/>
              </a:rPr>
              <a:t>greatest value in the success of this transformation</a:t>
            </a:r>
            <a:r>
              <a:rPr lang="en-US" sz="2000" b="0" i="0" dirty="0">
                <a:solidFill>
                  <a:srgbClr val="171717"/>
                </a:solidFill>
                <a:effectLst/>
                <a:cs typeface="Segoe UI Semilight" panose="020B0402040204020203" pitchFamily="34" charset="0"/>
              </a:rPr>
              <a:t>? </a:t>
            </a:r>
            <a:endParaRPr lang="en-US" sz="2000" dirty="0">
              <a:solidFill>
                <a:schemeClr val="tx1"/>
              </a:solidFill>
              <a:cs typeface="Segoe UI Semilight" panose="020B0402040204020203" pitchFamily="34" charset="0"/>
            </a:endParaRPr>
          </a:p>
          <a:p>
            <a:pPr marL="0" indent="0">
              <a:spcAft>
                <a:spcPts val="1200"/>
              </a:spcAft>
              <a:buNone/>
            </a:pPr>
            <a:r>
              <a:rPr kumimoji="0" lang="en-US" sz="2000" b="0" i="0" u="none" strike="noStrike" kern="1200" cap="none" spc="0" normalizeH="0" noProof="0" dirty="0">
                <a:ln>
                  <a:noFill/>
                </a:ln>
                <a:solidFill>
                  <a:schemeClr val="tx1"/>
                </a:solidFill>
                <a:effectLst/>
                <a:uLnTx/>
                <a:uFillTx/>
                <a:cs typeface="Segoe UI Semilight" panose="020B0402040204020203" pitchFamily="34" charset="0"/>
              </a:rPr>
              <a:t>What are your </a:t>
            </a:r>
            <a:r>
              <a:rPr lang="en-US" sz="2000" dirty="0">
                <a:solidFill>
                  <a:schemeClr val="tx2"/>
                </a:solidFill>
                <a:cs typeface="Segoe UI Semilight" panose="020B0402040204020203" pitchFamily="34" charset="0"/>
              </a:rPr>
              <a:t>business</a:t>
            </a:r>
            <a:r>
              <a:rPr kumimoji="0" lang="en-US" sz="2000" i="0" u="none" strike="noStrike" kern="1200" cap="none" spc="0" normalizeH="0" noProof="0" dirty="0">
                <a:ln>
                  <a:noFill/>
                </a:ln>
                <a:solidFill>
                  <a:schemeClr val="tx2"/>
                </a:solidFill>
                <a:effectLst/>
                <a:uLnTx/>
                <a:uFillTx/>
                <a:cs typeface="Segoe UI Semilight" panose="020B0402040204020203" pitchFamily="34" charset="0"/>
              </a:rPr>
              <a:t> </a:t>
            </a:r>
            <a:r>
              <a:rPr lang="en-US" sz="2000" dirty="0">
                <a:solidFill>
                  <a:schemeClr val="tx2"/>
                </a:solidFill>
                <a:cs typeface="Segoe UI Semilight" panose="020B0402040204020203" pitchFamily="34" charset="0"/>
              </a:rPr>
              <a:t>drivers and objectives</a:t>
            </a:r>
            <a:r>
              <a:rPr kumimoji="0" lang="en-US" sz="2000" b="0" i="0" u="none" strike="noStrike" kern="1200" cap="none" spc="0" normalizeH="0" noProof="0" dirty="0">
                <a:ln>
                  <a:noFill/>
                </a:ln>
                <a:solidFill>
                  <a:schemeClr val="tx1"/>
                </a:solidFill>
                <a:effectLst/>
                <a:uLnTx/>
                <a:uFillTx/>
                <a:cs typeface="Segoe UI Semilight" panose="020B0402040204020203" pitchFamily="34" charset="0"/>
              </a:rPr>
              <a:t>?</a:t>
            </a:r>
          </a:p>
          <a:p>
            <a:pPr marL="0" indent="0">
              <a:spcAft>
                <a:spcPts val="1200"/>
              </a:spcAft>
              <a:buNone/>
            </a:pPr>
            <a:r>
              <a:rPr lang="en-US" sz="2000" dirty="0">
                <a:solidFill>
                  <a:srgbClr val="171717"/>
                </a:solidFill>
                <a:cs typeface="Segoe UI Semilight" panose="020B0402040204020203" pitchFamily="34" charset="0"/>
              </a:rPr>
              <a:t>What are your </a:t>
            </a:r>
            <a:r>
              <a:rPr lang="en-US" sz="2000" dirty="0">
                <a:solidFill>
                  <a:schemeClr val="tx2"/>
                </a:solidFill>
                <a:cs typeface="Segoe UI Semilight" panose="020B0402040204020203" pitchFamily="34" charset="0"/>
              </a:rPr>
              <a:t>KPIs</a:t>
            </a:r>
            <a:r>
              <a:rPr lang="en-US" sz="2000" dirty="0">
                <a:solidFill>
                  <a:srgbClr val="171717"/>
                </a:solidFill>
                <a:cs typeface="Segoe UI Semilight" panose="020B0402040204020203" pitchFamily="34" charset="0"/>
              </a:rPr>
              <a:t>? </a:t>
            </a:r>
          </a:p>
          <a:p>
            <a:pPr marL="0" indent="0">
              <a:spcAft>
                <a:spcPts val="1200"/>
              </a:spcAft>
              <a:buNone/>
            </a:pPr>
            <a:r>
              <a:rPr lang="en-US" sz="2000" dirty="0">
                <a:solidFill>
                  <a:srgbClr val="171717"/>
                </a:solidFill>
                <a:cs typeface="Segoe UI Semilight" panose="020B0402040204020203" pitchFamily="34" charset="0"/>
              </a:rPr>
              <a:t>How will </a:t>
            </a:r>
            <a:r>
              <a:rPr lang="en-US" sz="2000" dirty="0">
                <a:solidFill>
                  <a:schemeClr val="tx1"/>
                </a:solidFill>
                <a:cs typeface="Segoe UI Semilight" panose="020B0402040204020203" pitchFamily="34" charset="0"/>
              </a:rPr>
              <a:t>technical</a:t>
            </a:r>
            <a:r>
              <a:rPr lang="en-US" sz="2000" dirty="0">
                <a:solidFill>
                  <a:schemeClr val="accent5"/>
                </a:solidFill>
                <a:cs typeface="Segoe UI Semilight" panose="020B0402040204020203" pitchFamily="34" charset="0"/>
              </a:rPr>
              <a:t> </a:t>
            </a:r>
            <a:r>
              <a:rPr lang="en-US" sz="2000" dirty="0">
                <a:solidFill>
                  <a:schemeClr val="tx1"/>
                </a:solidFill>
                <a:cs typeface="Segoe UI Semilight" panose="020B0402040204020203" pitchFamily="34" charset="0"/>
              </a:rPr>
              <a:t>capabilities</a:t>
            </a:r>
            <a:r>
              <a:rPr lang="en-US" sz="2000" dirty="0">
                <a:solidFill>
                  <a:schemeClr val="accent5"/>
                </a:solidFill>
                <a:cs typeface="Segoe UI Semilight" panose="020B0402040204020203" pitchFamily="34" charset="0"/>
              </a:rPr>
              <a:t> </a:t>
            </a:r>
            <a:r>
              <a:rPr lang="en-US" sz="2000" dirty="0">
                <a:solidFill>
                  <a:schemeClr val="tx2"/>
                </a:solidFill>
                <a:cs typeface="Segoe UI Semilight" panose="020B0402040204020203" pitchFamily="34" charset="0"/>
              </a:rPr>
              <a:t>accelerate the success </a:t>
            </a:r>
            <a:r>
              <a:rPr lang="en-US" sz="2000" dirty="0">
                <a:solidFill>
                  <a:srgbClr val="171717"/>
                </a:solidFill>
                <a:cs typeface="Segoe UI Semilight" panose="020B0402040204020203" pitchFamily="34" charset="0"/>
              </a:rPr>
              <a:t>of the </a:t>
            </a:r>
            <a:r>
              <a:rPr lang="en-US" sz="2000" dirty="0">
                <a:solidFill>
                  <a:schemeClr val="tx1"/>
                </a:solidFill>
                <a:cs typeface="Segoe UI Semilight" panose="020B0402040204020203" pitchFamily="34" charset="0"/>
              </a:rPr>
              <a:t>business</a:t>
            </a:r>
            <a:r>
              <a:rPr lang="en-US" sz="2000" dirty="0">
                <a:solidFill>
                  <a:schemeClr val="accent5"/>
                </a:solidFill>
                <a:cs typeface="Segoe UI Semilight" panose="020B0402040204020203" pitchFamily="34" charset="0"/>
              </a:rPr>
              <a:t> </a:t>
            </a:r>
            <a:r>
              <a:rPr lang="en-US" sz="2000" dirty="0">
                <a:solidFill>
                  <a:schemeClr val="tx1"/>
                </a:solidFill>
                <a:cs typeface="Segoe UI Semilight" panose="020B0402040204020203" pitchFamily="34" charset="0"/>
              </a:rPr>
              <a:t>outcome</a:t>
            </a:r>
            <a:r>
              <a:rPr lang="en-US" sz="2000" dirty="0">
                <a:solidFill>
                  <a:srgbClr val="171717"/>
                </a:solidFill>
                <a:cs typeface="Segoe UI Semilight" panose="020B0402040204020203" pitchFamily="34" charset="0"/>
              </a:rPr>
              <a:t>?</a:t>
            </a:r>
          </a:p>
        </p:txBody>
      </p:sp>
      <p:sp>
        <p:nvSpPr>
          <p:cNvPr id="8" name="TextBox 7">
            <a:extLst>
              <a:ext uri="{FF2B5EF4-FFF2-40B4-BE49-F238E27FC236}">
                <a16:creationId xmlns:a16="http://schemas.microsoft.com/office/drawing/2014/main" id="{F7F305A8-D9C3-460F-82C5-B0E8D23050E6}"/>
              </a:ext>
            </a:extLst>
          </p:cNvPr>
          <p:cNvSpPr txBox="1"/>
          <p:nvPr/>
        </p:nvSpPr>
        <p:spPr>
          <a:xfrm>
            <a:off x="6391734" y="1666615"/>
            <a:ext cx="5778018" cy="400110"/>
          </a:xfrm>
          <a:prstGeom prst="rect">
            <a:avLst/>
          </a:prstGeom>
          <a:noFill/>
        </p:spPr>
        <p:txBody>
          <a:bodyPr wrap="square">
            <a:spAutoFit/>
          </a:bodyPr>
          <a:lstStyle/>
          <a:p>
            <a:pPr algn="ctr"/>
            <a:r>
              <a:rPr lang="en-US" sz="2000" spc="0" dirty="0">
                <a:ln>
                  <a:noFill/>
                </a:ln>
                <a:solidFill>
                  <a:schemeClr val="bg1"/>
                </a:solidFill>
                <a:latin typeface="Segoe UI" panose="020B0502040204020203" pitchFamily="34" charset="0"/>
                <a:cs typeface="Segoe UI" panose="020B0502040204020203" pitchFamily="34" charset="0"/>
              </a:rPr>
              <a:t>How master discoverers work…</a:t>
            </a:r>
            <a:endParaRPr lang="en-US" sz="2000" dirty="0">
              <a:solidFill>
                <a:schemeClr val="bg1"/>
              </a:solidFill>
            </a:endParaRPr>
          </a:p>
        </p:txBody>
      </p:sp>
      <p:grpSp>
        <p:nvGrpSpPr>
          <p:cNvPr id="13" name="Group 12" descr="Icon of a magnifying glass surrounded by five arrows pointing outward to stakeholders, business outcomes, KPIs, Business drivers, and capabilities">
            <a:extLst>
              <a:ext uri="{FF2B5EF4-FFF2-40B4-BE49-F238E27FC236}">
                <a16:creationId xmlns:a16="http://schemas.microsoft.com/office/drawing/2014/main" id="{7A45F977-9EDD-40ED-B1E2-4161B1FBCDD5}"/>
              </a:ext>
            </a:extLst>
          </p:cNvPr>
          <p:cNvGrpSpPr/>
          <p:nvPr/>
        </p:nvGrpSpPr>
        <p:grpSpPr>
          <a:xfrm>
            <a:off x="8682036" y="3643020"/>
            <a:ext cx="1208088" cy="1208088"/>
            <a:chOff x="8615916" y="3045619"/>
            <a:chExt cx="1208088" cy="1208088"/>
          </a:xfrm>
        </p:grpSpPr>
        <p:pic>
          <p:nvPicPr>
            <p:cNvPr id="10" name="Graphic 9" descr="Magnifying glass outline">
              <a:extLst>
                <a:ext uri="{FF2B5EF4-FFF2-40B4-BE49-F238E27FC236}">
                  <a16:creationId xmlns:a16="http://schemas.microsoft.com/office/drawing/2014/main" id="{DE43B1D7-E18E-43C1-A844-B95B81C404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15916" y="3045619"/>
              <a:ext cx="1208088" cy="1208088"/>
            </a:xfrm>
            <a:prstGeom prst="rect">
              <a:avLst/>
            </a:prstGeom>
          </p:spPr>
        </p:pic>
        <p:sp>
          <p:nvSpPr>
            <p:cNvPr id="11" name="Oval 10">
              <a:extLst>
                <a:ext uri="{FF2B5EF4-FFF2-40B4-BE49-F238E27FC236}">
                  <a16:creationId xmlns:a16="http://schemas.microsoft.com/office/drawing/2014/main" id="{555A58B2-010A-4D8E-9BCC-DC57CC564ED8}"/>
                </a:ext>
              </a:extLst>
            </p:cNvPr>
            <p:cNvSpPr/>
            <p:nvPr/>
          </p:nvSpPr>
          <p:spPr bwMode="auto">
            <a:xfrm>
              <a:off x="8832112" y="3265353"/>
              <a:ext cx="510362" cy="510362"/>
            </a:xfrm>
            <a:prstGeom prst="ellipse">
              <a:avLst/>
            </a:prstGeom>
            <a:solidFill>
              <a:schemeClr val="accent4"/>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E9D1444B-8DC6-4475-B14A-F011D3084BCE}"/>
              </a:ext>
            </a:extLst>
          </p:cNvPr>
          <p:cNvSpPr txBox="1"/>
          <p:nvPr/>
        </p:nvSpPr>
        <p:spPr>
          <a:xfrm>
            <a:off x="8593662" y="2410206"/>
            <a:ext cx="1374161" cy="338554"/>
          </a:xfrm>
          <a:prstGeom prst="rect">
            <a:avLst/>
          </a:prstGeom>
          <a:noFill/>
        </p:spPr>
        <p:txBody>
          <a:bodyPr wrap="square">
            <a:spAutoFit/>
          </a:bodyPr>
          <a:lstStyle/>
          <a:p>
            <a:pPr algn="ctr"/>
            <a:r>
              <a:rPr lang="en-US" sz="1600" spc="0" dirty="0">
                <a:ln>
                  <a:noFill/>
                </a:ln>
                <a:solidFill>
                  <a:schemeClr val="bg1"/>
                </a:solidFill>
                <a:latin typeface="+mj-lt"/>
                <a:cs typeface="Segoe UI" panose="020B0502040204020203" pitchFamily="34" charset="0"/>
              </a:rPr>
              <a:t>Stakeholders</a:t>
            </a:r>
            <a:endParaRPr lang="en-US" sz="1600" dirty="0">
              <a:solidFill>
                <a:schemeClr val="bg1"/>
              </a:solidFill>
              <a:latin typeface="+mj-lt"/>
            </a:endParaRPr>
          </a:p>
        </p:txBody>
      </p:sp>
      <p:sp>
        <p:nvSpPr>
          <p:cNvPr id="16" name="TextBox 15">
            <a:extLst>
              <a:ext uri="{FF2B5EF4-FFF2-40B4-BE49-F238E27FC236}">
                <a16:creationId xmlns:a16="http://schemas.microsoft.com/office/drawing/2014/main" id="{5D3B8DF3-A5BE-4A02-8542-38746273FE34}"/>
              </a:ext>
            </a:extLst>
          </p:cNvPr>
          <p:cNvSpPr txBox="1"/>
          <p:nvPr/>
        </p:nvSpPr>
        <p:spPr>
          <a:xfrm>
            <a:off x="10595314" y="3515579"/>
            <a:ext cx="1374161" cy="584775"/>
          </a:xfrm>
          <a:prstGeom prst="rect">
            <a:avLst/>
          </a:prstGeom>
          <a:noFill/>
        </p:spPr>
        <p:txBody>
          <a:bodyPr wrap="square">
            <a:spAutoFit/>
          </a:bodyPr>
          <a:lstStyle/>
          <a:p>
            <a:pPr algn="ctr"/>
            <a:r>
              <a:rPr lang="en-US" sz="1600" spc="0" dirty="0">
                <a:ln>
                  <a:noFill/>
                </a:ln>
                <a:solidFill>
                  <a:schemeClr val="bg1"/>
                </a:solidFill>
                <a:latin typeface="+mj-lt"/>
                <a:cs typeface="Segoe UI" panose="020B0502040204020203" pitchFamily="34" charset="0"/>
              </a:rPr>
              <a:t>Business outcomes</a:t>
            </a:r>
            <a:endParaRPr lang="en-US" sz="1600" dirty="0">
              <a:solidFill>
                <a:schemeClr val="bg1"/>
              </a:solidFill>
              <a:latin typeface="+mj-lt"/>
            </a:endParaRPr>
          </a:p>
        </p:txBody>
      </p:sp>
      <p:sp>
        <p:nvSpPr>
          <p:cNvPr id="17" name="TextBox 16">
            <a:extLst>
              <a:ext uri="{FF2B5EF4-FFF2-40B4-BE49-F238E27FC236}">
                <a16:creationId xmlns:a16="http://schemas.microsoft.com/office/drawing/2014/main" id="{C3927C1A-A923-4E62-BD40-3685F03CE1BF}"/>
              </a:ext>
            </a:extLst>
          </p:cNvPr>
          <p:cNvSpPr txBox="1"/>
          <p:nvPr/>
        </p:nvSpPr>
        <p:spPr>
          <a:xfrm>
            <a:off x="9674829" y="5711529"/>
            <a:ext cx="1374161" cy="338554"/>
          </a:xfrm>
          <a:prstGeom prst="rect">
            <a:avLst/>
          </a:prstGeom>
          <a:noFill/>
        </p:spPr>
        <p:txBody>
          <a:bodyPr wrap="square">
            <a:spAutoFit/>
          </a:bodyPr>
          <a:lstStyle/>
          <a:p>
            <a:pPr algn="ctr"/>
            <a:r>
              <a:rPr lang="en-US" sz="1600" spc="0" dirty="0">
                <a:ln>
                  <a:noFill/>
                </a:ln>
                <a:solidFill>
                  <a:schemeClr val="bg1"/>
                </a:solidFill>
                <a:latin typeface="+mj-lt"/>
                <a:cs typeface="Segoe UI" panose="020B0502040204020203" pitchFamily="34" charset="0"/>
              </a:rPr>
              <a:t>KPIs</a:t>
            </a:r>
            <a:endParaRPr lang="en-US" sz="1600" dirty="0">
              <a:solidFill>
                <a:schemeClr val="bg1"/>
              </a:solidFill>
              <a:latin typeface="+mj-lt"/>
            </a:endParaRPr>
          </a:p>
        </p:txBody>
      </p:sp>
      <p:sp>
        <p:nvSpPr>
          <p:cNvPr id="18" name="TextBox 17">
            <a:extLst>
              <a:ext uri="{FF2B5EF4-FFF2-40B4-BE49-F238E27FC236}">
                <a16:creationId xmlns:a16="http://schemas.microsoft.com/office/drawing/2014/main" id="{3F04454A-7059-4404-A039-290401408CEA}"/>
              </a:ext>
            </a:extLst>
          </p:cNvPr>
          <p:cNvSpPr txBox="1"/>
          <p:nvPr/>
        </p:nvSpPr>
        <p:spPr>
          <a:xfrm>
            <a:off x="7419394" y="5588419"/>
            <a:ext cx="1374161" cy="584775"/>
          </a:xfrm>
          <a:prstGeom prst="rect">
            <a:avLst/>
          </a:prstGeom>
          <a:noFill/>
        </p:spPr>
        <p:txBody>
          <a:bodyPr wrap="square">
            <a:spAutoFit/>
          </a:bodyPr>
          <a:lstStyle/>
          <a:p>
            <a:pPr algn="ctr"/>
            <a:r>
              <a:rPr lang="en-US" sz="1600" spc="0" dirty="0">
                <a:ln>
                  <a:noFill/>
                </a:ln>
                <a:solidFill>
                  <a:schemeClr val="bg1"/>
                </a:solidFill>
                <a:latin typeface="+mj-lt"/>
                <a:cs typeface="Segoe UI" panose="020B0502040204020203" pitchFamily="34" charset="0"/>
              </a:rPr>
              <a:t>Business drivers</a:t>
            </a:r>
            <a:endParaRPr lang="en-US" sz="1600" dirty="0">
              <a:solidFill>
                <a:schemeClr val="bg1"/>
              </a:solidFill>
              <a:latin typeface="+mj-lt"/>
            </a:endParaRPr>
          </a:p>
        </p:txBody>
      </p:sp>
      <p:sp>
        <p:nvSpPr>
          <p:cNvPr id="19" name="TextBox 18">
            <a:extLst>
              <a:ext uri="{FF2B5EF4-FFF2-40B4-BE49-F238E27FC236}">
                <a16:creationId xmlns:a16="http://schemas.microsoft.com/office/drawing/2014/main" id="{FBE9A9E0-D0D1-4ACE-AC44-85B1FA628DD7}"/>
              </a:ext>
            </a:extLst>
          </p:cNvPr>
          <p:cNvSpPr txBox="1"/>
          <p:nvPr/>
        </p:nvSpPr>
        <p:spPr>
          <a:xfrm>
            <a:off x="6512697" y="3638689"/>
            <a:ext cx="1374161" cy="338554"/>
          </a:xfrm>
          <a:prstGeom prst="rect">
            <a:avLst/>
          </a:prstGeom>
          <a:noFill/>
        </p:spPr>
        <p:txBody>
          <a:bodyPr wrap="square">
            <a:spAutoFit/>
          </a:bodyPr>
          <a:lstStyle/>
          <a:p>
            <a:pPr algn="ctr"/>
            <a:r>
              <a:rPr lang="en-US" sz="1600" spc="0" dirty="0">
                <a:ln>
                  <a:noFill/>
                </a:ln>
                <a:solidFill>
                  <a:schemeClr val="bg1"/>
                </a:solidFill>
                <a:latin typeface="+mj-lt"/>
                <a:cs typeface="Segoe UI" panose="020B0502040204020203" pitchFamily="34" charset="0"/>
              </a:rPr>
              <a:t>Capabilities</a:t>
            </a:r>
            <a:endParaRPr lang="en-US" sz="1600" dirty="0">
              <a:solidFill>
                <a:schemeClr val="bg1"/>
              </a:solidFill>
              <a:latin typeface="+mj-lt"/>
            </a:endParaRPr>
          </a:p>
        </p:txBody>
      </p:sp>
      <p:grpSp>
        <p:nvGrpSpPr>
          <p:cNvPr id="26" name="Group 25">
            <a:extLst>
              <a:ext uri="{FF2B5EF4-FFF2-40B4-BE49-F238E27FC236}">
                <a16:creationId xmlns:a16="http://schemas.microsoft.com/office/drawing/2014/main" id="{53A32670-E604-4166-84F3-E653079D9DB2}"/>
              </a:ext>
              <a:ext uri="{C183D7F6-B498-43B3-948B-1728B52AA6E4}">
                <adec:decorative xmlns:adec="http://schemas.microsoft.com/office/drawing/2017/decorative" val="1"/>
              </a:ext>
            </a:extLst>
          </p:cNvPr>
          <p:cNvGrpSpPr/>
          <p:nvPr/>
        </p:nvGrpSpPr>
        <p:grpSpPr>
          <a:xfrm>
            <a:off x="8949985" y="2578982"/>
            <a:ext cx="683763" cy="779410"/>
            <a:chOff x="7150817" y="2418103"/>
            <a:chExt cx="683763" cy="779410"/>
          </a:xfrm>
        </p:grpSpPr>
        <p:pic>
          <p:nvPicPr>
            <p:cNvPr id="23" name="Graphic 22" descr="Caret Up outline">
              <a:extLst>
                <a:ext uri="{FF2B5EF4-FFF2-40B4-BE49-F238E27FC236}">
                  <a16:creationId xmlns:a16="http://schemas.microsoft.com/office/drawing/2014/main" id="{FBF36A34-A70F-4B3E-A3D8-1B37D36786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25" name="Straight Connector 24">
              <a:extLst>
                <a:ext uri="{FF2B5EF4-FFF2-40B4-BE49-F238E27FC236}">
                  <a16:creationId xmlns:a16="http://schemas.microsoft.com/office/drawing/2014/main" id="{14F9F896-249D-42BB-BD75-3E88E00D141D}"/>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E076522-3EB2-4524-94E4-295106832F8A}"/>
              </a:ext>
              <a:ext uri="{C183D7F6-B498-43B3-948B-1728B52AA6E4}">
                <adec:decorative xmlns:adec="http://schemas.microsoft.com/office/drawing/2017/decorative" val="1"/>
              </a:ext>
            </a:extLst>
          </p:cNvPr>
          <p:cNvGrpSpPr/>
          <p:nvPr/>
        </p:nvGrpSpPr>
        <p:grpSpPr>
          <a:xfrm rot="4188229">
            <a:off x="10218828" y="3586961"/>
            <a:ext cx="683763" cy="779410"/>
            <a:chOff x="7150817" y="2418103"/>
            <a:chExt cx="683763" cy="779410"/>
          </a:xfrm>
        </p:grpSpPr>
        <p:pic>
          <p:nvPicPr>
            <p:cNvPr id="29" name="Graphic 28" descr="Caret Up outline">
              <a:extLst>
                <a:ext uri="{FF2B5EF4-FFF2-40B4-BE49-F238E27FC236}">
                  <a16:creationId xmlns:a16="http://schemas.microsoft.com/office/drawing/2014/main" id="{E0E9B591-FE2F-45DA-991D-36FCFB507C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30" name="Straight Connector 29">
              <a:extLst>
                <a:ext uri="{FF2B5EF4-FFF2-40B4-BE49-F238E27FC236}">
                  <a16:creationId xmlns:a16="http://schemas.microsoft.com/office/drawing/2014/main" id="{BE87795A-6E7A-4307-BC3E-E2CD12C5BA64}"/>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A13DE54-6D48-466D-9A3B-587676AC490F}"/>
              </a:ext>
              <a:ext uri="{C183D7F6-B498-43B3-948B-1728B52AA6E4}">
                <adec:decorative xmlns:adec="http://schemas.microsoft.com/office/drawing/2017/decorative" val="1"/>
              </a:ext>
            </a:extLst>
          </p:cNvPr>
          <p:cNvGrpSpPr/>
          <p:nvPr/>
        </p:nvGrpSpPr>
        <p:grpSpPr>
          <a:xfrm rot="17411771" flipH="1">
            <a:off x="7702671" y="3586962"/>
            <a:ext cx="683763" cy="779410"/>
            <a:chOff x="7150817" y="2418103"/>
            <a:chExt cx="683763" cy="779410"/>
          </a:xfrm>
        </p:grpSpPr>
        <p:pic>
          <p:nvPicPr>
            <p:cNvPr id="32" name="Graphic 31" descr="Caret Up outline">
              <a:extLst>
                <a:ext uri="{FF2B5EF4-FFF2-40B4-BE49-F238E27FC236}">
                  <a16:creationId xmlns:a16="http://schemas.microsoft.com/office/drawing/2014/main" id="{B00781BF-E85E-4B74-BCAF-006094FDDF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33" name="Straight Connector 32">
              <a:extLst>
                <a:ext uri="{FF2B5EF4-FFF2-40B4-BE49-F238E27FC236}">
                  <a16:creationId xmlns:a16="http://schemas.microsoft.com/office/drawing/2014/main" id="{EAB895AE-2AB6-4740-B5D0-6B72B376749A}"/>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25525BB-6A50-4542-AFD0-D97B4B638533}"/>
              </a:ext>
              <a:ext uri="{C183D7F6-B498-43B3-948B-1728B52AA6E4}">
                <adec:decorative xmlns:adec="http://schemas.microsoft.com/office/drawing/2017/decorative" val="1"/>
              </a:ext>
            </a:extLst>
          </p:cNvPr>
          <p:cNvGrpSpPr/>
          <p:nvPr/>
        </p:nvGrpSpPr>
        <p:grpSpPr>
          <a:xfrm rot="19338764" flipV="1">
            <a:off x="9656815" y="4953131"/>
            <a:ext cx="683763" cy="779410"/>
            <a:chOff x="7150817" y="2418103"/>
            <a:chExt cx="683763" cy="779410"/>
          </a:xfrm>
        </p:grpSpPr>
        <p:pic>
          <p:nvPicPr>
            <p:cNvPr id="35" name="Graphic 34" descr="Caret Up outline">
              <a:extLst>
                <a:ext uri="{FF2B5EF4-FFF2-40B4-BE49-F238E27FC236}">
                  <a16:creationId xmlns:a16="http://schemas.microsoft.com/office/drawing/2014/main" id="{83C4499D-6652-4C1B-A54D-013744BF66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36" name="Straight Connector 35">
              <a:extLst>
                <a:ext uri="{FF2B5EF4-FFF2-40B4-BE49-F238E27FC236}">
                  <a16:creationId xmlns:a16="http://schemas.microsoft.com/office/drawing/2014/main" id="{282F5C3E-E8E4-4B15-8EE1-A8AF9BE366DD}"/>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6467154A-E938-4583-85AC-A3AC347D0A43}"/>
              </a:ext>
              <a:ext uri="{C183D7F6-B498-43B3-948B-1728B52AA6E4}">
                <adec:decorative xmlns:adec="http://schemas.microsoft.com/office/drawing/2017/decorative" val="1"/>
              </a:ext>
            </a:extLst>
          </p:cNvPr>
          <p:cNvGrpSpPr/>
          <p:nvPr/>
        </p:nvGrpSpPr>
        <p:grpSpPr>
          <a:xfrm rot="2261236" flipH="1" flipV="1">
            <a:off x="8280293" y="4953131"/>
            <a:ext cx="683763" cy="779410"/>
            <a:chOff x="7150817" y="2418103"/>
            <a:chExt cx="683763" cy="779410"/>
          </a:xfrm>
        </p:grpSpPr>
        <p:pic>
          <p:nvPicPr>
            <p:cNvPr id="42" name="Graphic 41" descr="Caret Up outline">
              <a:extLst>
                <a:ext uri="{FF2B5EF4-FFF2-40B4-BE49-F238E27FC236}">
                  <a16:creationId xmlns:a16="http://schemas.microsoft.com/office/drawing/2014/main" id="{128E0E4F-D0EB-49D6-9C5A-5E470C052C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43" name="Straight Connector 42">
              <a:extLst>
                <a:ext uri="{FF2B5EF4-FFF2-40B4-BE49-F238E27FC236}">
                  <a16:creationId xmlns:a16="http://schemas.microsoft.com/office/drawing/2014/main" id="{3540DDF9-05B2-41F2-8F7C-A20B83770646}"/>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0386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Understanding cloud economics</a:t>
            </a:r>
            <a:endParaRPr lang="en-US" sz="4000" dirty="0"/>
          </a:p>
        </p:txBody>
      </p:sp>
    </p:spTree>
    <p:extLst>
      <p:ext uri="{BB962C8B-B14F-4D97-AF65-F5344CB8AC3E}">
        <p14:creationId xmlns:p14="http://schemas.microsoft.com/office/powerpoint/2010/main" val="20773872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9D8A96-53EB-4BDA-90A6-F5FB0DBF2131}"/>
              </a:ext>
            </a:extLst>
          </p:cNvPr>
          <p:cNvSpPr>
            <a:spLocks noGrp="1"/>
          </p:cNvSpPr>
          <p:nvPr>
            <p:ph type="title"/>
          </p:nvPr>
        </p:nvSpPr>
        <p:spPr>
          <a:xfrm>
            <a:off x="455612" y="620713"/>
            <a:ext cx="3712350" cy="403225"/>
          </a:xfrm>
        </p:spPr>
        <p:txBody>
          <a:bodyPr>
            <a:normAutofit/>
          </a:bodyPr>
          <a:lstStyle/>
          <a:p>
            <a:r>
              <a:rPr lang="en-US" dirty="0"/>
              <a:t>Workshop objectives</a:t>
            </a:r>
          </a:p>
        </p:txBody>
      </p:sp>
      <p:sp>
        <p:nvSpPr>
          <p:cNvPr id="6" name="Content Placeholder 5">
            <a:extLst>
              <a:ext uri="{FF2B5EF4-FFF2-40B4-BE49-F238E27FC236}">
                <a16:creationId xmlns:a16="http://schemas.microsoft.com/office/drawing/2014/main" id="{528A090E-4917-427D-8C02-38274B925CA2}"/>
              </a:ext>
            </a:extLst>
          </p:cNvPr>
          <p:cNvSpPr>
            <a:spLocks noGrp="1"/>
          </p:cNvSpPr>
          <p:nvPr>
            <p:ph type="body" sz="quarter" idx="10"/>
          </p:nvPr>
        </p:nvSpPr>
        <p:spPr>
          <a:xfrm>
            <a:off x="455612" y="1362482"/>
            <a:ext cx="11438678" cy="2231380"/>
          </a:xfrm>
        </p:spPr>
        <p:txBody>
          <a:bodyPr/>
          <a:lstStyle/>
          <a:p>
            <a:pPr marL="339725" indent="-339725">
              <a:spcAft>
                <a:spcPts val="1800"/>
              </a:spcAft>
              <a:buSzPct val="100000"/>
              <a:buBlip>
                <a:blip r:embed="rId3"/>
              </a:buBlip>
            </a:pPr>
            <a:r>
              <a:rPr lang="en-US" sz="2000" dirty="0">
                <a:solidFill>
                  <a:schemeClr val="tx2"/>
                </a:solidFill>
              </a:rPr>
              <a:t>Learn</a:t>
            </a:r>
            <a:r>
              <a:rPr lang="en-US" sz="2000" dirty="0"/>
              <a:t> about the </a:t>
            </a:r>
            <a:r>
              <a:rPr lang="en-US" sz="2000" dirty="0">
                <a:solidFill>
                  <a:schemeClr val="tx2"/>
                </a:solidFill>
              </a:rPr>
              <a:t>Cloud Adoption Framework</a:t>
            </a:r>
            <a:r>
              <a:rPr lang="en-US" sz="2000" dirty="0"/>
              <a:t>—and </a:t>
            </a:r>
            <a:r>
              <a:rPr lang="en-US" sz="2000" dirty="0">
                <a:solidFill>
                  <a:schemeClr val="tx2"/>
                </a:solidFill>
              </a:rPr>
              <a:t>gain understanding </a:t>
            </a:r>
            <a:r>
              <a:rPr lang="en-US" sz="2000" dirty="0"/>
              <a:t>about how to succeed </a:t>
            </a:r>
            <a:br>
              <a:rPr lang="en-US" sz="2000" dirty="0"/>
            </a:br>
            <a:r>
              <a:rPr lang="en-US" sz="2000" dirty="0"/>
              <a:t>in the cloud</a:t>
            </a:r>
          </a:p>
          <a:p>
            <a:pPr marL="339725" indent="-339725">
              <a:spcAft>
                <a:spcPts val="1800"/>
              </a:spcAft>
              <a:buSzPct val="100000"/>
              <a:buBlip>
                <a:blip r:embed="rId3"/>
              </a:buBlip>
            </a:pPr>
            <a:r>
              <a:rPr lang="en-US" sz="2000" dirty="0">
                <a:solidFill>
                  <a:schemeClr val="tx2"/>
                </a:solidFill>
              </a:rPr>
              <a:t>Clarify your motivations </a:t>
            </a:r>
            <a:r>
              <a:rPr lang="en-US" sz="2000" dirty="0"/>
              <a:t>for moving to the cloud</a:t>
            </a:r>
          </a:p>
          <a:p>
            <a:pPr marL="339725" indent="-339725">
              <a:spcAft>
                <a:spcPts val="1800"/>
              </a:spcAft>
              <a:buSzPct val="100000"/>
              <a:buBlip>
                <a:blip r:embed="rId3"/>
              </a:buBlip>
            </a:pPr>
            <a:r>
              <a:rPr lang="en-US" sz="2000" dirty="0">
                <a:solidFill>
                  <a:schemeClr val="tx2"/>
                </a:solidFill>
              </a:rPr>
              <a:t>Identify your triggers </a:t>
            </a:r>
            <a:r>
              <a:rPr lang="en-US" sz="2000" dirty="0"/>
              <a:t>for migration and innovation</a:t>
            </a:r>
          </a:p>
          <a:p>
            <a:pPr marL="339725" indent="-339725">
              <a:spcAft>
                <a:spcPts val="1800"/>
              </a:spcAft>
              <a:buSzPct val="100000"/>
              <a:buBlip>
                <a:blip r:embed="rId3"/>
              </a:buBlip>
            </a:pPr>
            <a:r>
              <a:rPr lang="en-US" sz="2000" dirty="0">
                <a:solidFill>
                  <a:schemeClr val="tx2"/>
                </a:solidFill>
              </a:rPr>
              <a:t>Identify</a:t>
            </a:r>
            <a:r>
              <a:rPr lang="en-US" sz="2000" dirty="0"/>
              <a:t> the </a:t>
            </a:r>
            <a:r>
              <a:rPr lang="en-US" sz="2000" dirty="0">
                <a:solidFill>
                  <a:schemeClr val="tx2"/>
                </a:solidFill>
              </a:rPr>
              <a:t>business outcomes </a:t>
            </a:r>
            <a:r>
              <a:rPr lang="en-US" sz="2000" dirty="0"/>
              <a:t>and </a:t>
            </a:r>
            <a:r>
              <a:rPr lang="en-US" sz="2000" dirty="0">
                <a:solidFill>
                  <a:schemeClr val="tx2"/>
                </a:solidFill>
              </a:rPr>
              <a:t>business justifications </a:t>
            </a:r>
            <a:r>
              <a:rPr lang="en-US" sz="2000" dirty="0"/>
              <a:t>for your cloud transition</a:t>
            </a:r>
          </a:p>
        </p:txBody>
      </p:sp>
      <p:sp>
        <p:nvSpPr>
          <p:cNvPr id="11" name="Title 4">
            <a:extLst>
              <a:ext uri="{FF2B5EF4-FFF2-40B4-BE49-F238E27FC236}">
                <a16:creationId xmlns:a16="http://schemas.microsoft.com/office/drawing/2014/main" id="{01C19B03-1C7F-424D-AB87-8D2F4CBAE3CA}"/>
              </a:ext>
            </a:extLst>
          </p:cNvPr>
          <p:cNvSpPr txBox="1">
            <a:spLocks/>
          </p:cNvSpPr>
          <p:nvPr/>
        </p:nvSpPr>
        <p:spPr>
          <a:xfrm>
            <a:off x="455612" y="4165610"/>
            <a:ext cx="3712350" cy="403225"/>
          </a:xfrm>
          <a:prstGeom prst="rect">
            <a:avLst/>
          </a:prstGeom>
        </p:spPr>
        <p:txBody>
          <a:bodyPr vert="horz" wrap="square" lIns="0" tIns="0" rIns="0" bIns="0" rtlCol="0" anchor="t">
            <a:normAutofit/>
          </a:bodyPr>
          <a:lstStyle>
            <a:lvl1pPr algn="l" defTabSz="914378"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dirty="0"/>
              <a:t>Learning objectives</a:t>
            </a:r>
          </a:p>
        </p:txBody>
      </p:sp>
      <p:sp>
        <p:nvSpPr>
          <p:cNvPr id="7" name="Content Placeholder 5">
            <a:extLst>
              <a:ext uri="{FF2B5EF4-FFF2-40B4-BE49-F238E27FC236}">
                <a16:creationId xmlns:a16="http://schemas.microsoft.com/office/drawing/2014/main" id="{ED5995EA-F329-417C-869F-A1C2F412A849}"/>
              </a:ext>
            </a:extLst>
          </p:cNvPr>
          <p:cNvSpPr txBox="1">
            <a:spLocks/>
          </p:cNvSpPr>
          <p:nvPr/>
        </p:nvSpPr>
        <p:spPr>
          <a:xfrm>
            <a:off x="455612" y="4913756"/>
            <a:ext cx="11830494" cy="1384995"/>
          </a:xfrm>
          <a:prstGeom prst="rect">
            <a:avLst/>
          </a:prstGeom>
        </p:spPr>
        <p:txBody>
          <a:bodyPr vert="horz" wrap="square" lIns="0" tIns="0" rIns="0" bIns="0" rtlCol="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8"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8"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97"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9725" indent="-339725">
              <a:spcAft>
                <a:spcPts val="1800"/>
              </a:spcAft>
              <a:buSzPct val="100000"/>
              <a:buBlip>
                <a:blip r:embed="rId3"/>
              </a:buBlip>
            </a:pPr>
            <a:r>
              <a:rPr lang="en-US" sz="2000" dirty="0">
                <a:solidFill>
                  <a:schemeClr val="tx2"/>
                </a:solidFill>
              </a:rPr>
              <a:t>Document your initial cloud strategy</a:t>
            </a:r>
            <a:r>
              <a:rPr lang="en-US" sz="2000" dirty="0"/>
              <a:t>—in a cloud adoption plan</a:t>
            </a:r>
          </a:p>
          <a:p>
            <a:pPr marL="339725" indent="-339725">
              <a:spcAft>
                <a:spcPts val="1800"/>
              </a:spcAft>
              <a:buSzPct val="100000"/>
              <a:buBlip>
                <a:blip r:embed="rId3"/>
              </a:buBlip>
            </a:pPr>
            <a:r>
              <a:rPr lang="en-US" sz="2000" dirty="0">
                <a:solidFill>
                  <a:schemeClr val="tx2"/>
                </a:solidFill>
              </a:rPr>
              <a:t>Identify your project </a:t>
            </a:r>
            <a:r>
              <a:rPr lang="en-US" sz="2000" dirty="0"/>
              <a:t>based on business outcomes</a:t>
            </a:r>
          </a:p>
          <a:p>
            <a:pPr marL="339725" indent="-339725">
              <a:spcAft>
                <a:spcPts val="1800"/>
              </a:spcAft>
              <a:buSzPct val="100000"/>
              <a:buBlip>
                <a:blip r:embed="rId3"/>
              </a:buBlip>
            </a:pPr>
            <a:r>
              <a:rPr lang="en-US" sz="2000" dirty="0">
                <a:solidFill>
                  <a:schemeClr val="tx2"/>
                </a:solidFill>
              </a:rPr>
              <a:t>Identify prioritized workloads </a:t>
            </a:r>
            <a:r>
              <a:rPr lang="en-US" sz="2000" dirty="0"/>
              <a:t>for deployment </a:t>
            </a:r>
          </a:p>
        </p:txBody>
      </p:sp>
    </p:spTree>
    <p:extLst>
      <p:ext uri="{BB962C8B-B14F-4D97-AF65-F5344CB8AC3E}">
        <p14:creationId xmlns:p14="http://schemas.microsoft.com/office/powerpoint/2010/main" val="19407508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3764242-49F0-4F3B-BA89-E9FC9C36F179}"/>
              </a:ext>
              <a:ext uri="{C183D7F6-B498-43B3-948B-1728B52AA6E4}">
                <adec:decorative xmlns:adec="http://schemas.microsoft.com/office/drawing/2017/decorative" val="1"/>
              </a:ext>
            </a:extLst>
          </p:cNvPr>
          <p:cNvSpPr/>
          <p:nvPr/>
        </p:nvSpPr>
        <p:spPr bwMode="auto">
          <a:xfrm>
            <a:off x="427038" y="5068186"/>
            <a:ext cx="5435356" cy="10698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97B2756-DDD1-4400-9A53-3A00457CA69D}"/>
              </a:ext>
            </a:extLst>
          </p:cNvPr>
          <p:cNvSpPr>
            <a:spLocks noGrp="1"/>
          </p:cNvSpPr>
          <p:nvPr>
            <p:ph type="title"/>
          </p:nvPr>
        </p:nvSpPr>
        <p:spPr>
          <a:xfrm>
            <a:off x="455613" y="620713"/>
            <a:ext cx="11306175" cy="397545"/>
          </a:xfrm>
        </p:spPr>
        <p:txBody>
          <a:bodyPr/>
          <a:lstStyle/>
          <a:p>
            <a:r>
              <a:rPr lang="en-US" dirty="0"/>
              <a:t>Cloud economics </a:t>
            </a:r>
            <a:r>
              <a:rPr lang="en-US" dirty="0">
                <a:solidFill>
                  <a:schemeClr val="tx2"/>
                </a:solidFill>
              </a:rPr>
              <a:t>overview </a:t>
            </a:r>
          </a:p>
        </p:txBody>
      </p:sp>
      <p:sp>
        <p:nvSpPr>
          <p:cNvPr id="14" name="Text Placeholder 13">
            <a:extLst>
              <a:ext uri="{FF2B5EF4-FFF2-40B4-BE49-F238E27FC236}">
                <a16:creationId xmlns:a16="http://schemas.microsoft.com/office/drawing/2014/main" id="{D37199CD-A85A-4362-831F-496736705EB6}"/>
              </a:ext>
            </a:extLst>
          </p:cNvPr>
          <p:cNvSpPr>
            <a:spLocks noGrp="1"/>
          </p:cNvSpPr>
          <p:nvPr>
            <p:ph type="body" sz="quarter" idx="10"/>
          </p:nvPr>
        </p:nvSpPr>
        <p:spPr>
          <a:xfrm>
            <a:off x="455996" y="1922803"/>
            <a:ext cx="4758211" cy="2811539"/>
          </a:xfrm>
        </p:spPr>
        <p:txBody>
          <a:bodyPr/>
          <a:lstStyle/>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200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Cloud economics</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—provides detailed technical and financial guidance from Azure experts—</a:t>
            </a:r>
            <a:r>
              <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helping you to understand your cloud investment</a:t>
            </a:r>
            <a:br>
              <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br>
            <a:endPar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Save time, budget, and resources—and </a:t>
            </a:r>
            <a:r>
              <a:rPr lang="en-US" sz="2000" dirty="0">
                <a:solidFill>
                  <a:schemeClr val="tx2"/>
                </a:solidFill>
                <a:latin typeface="Segoe UI" panose="020B0502040204020203" pitchFamily="34" charset="0"/>
                <a:cs typeface="Segoe UI" panose="020B0502040204020203" pitchFamily="34" charset="0"/>
              </a:rPr>
              <a:t>maximize the benefits from your investment</a:t>
            </a:r>
            <a:r>
              <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as you chart your cloud journey</a:t>
            </a:r>
          </a:p>
          <a:p>
            <a:endParaRPr lang="en-US" dirty="0">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0D8A76E2-C9D5-4D1B-801F-AFC0A8B41CE8}"/>
              </a:ext>
            </a:extLst>
          </p:cNvPr>
          <p:cNvSpPr txBox="1"/>
          <p:nvPr/>
        </p:nvSpPr>
        <p:spPr>
          <a:xfrm>
            <a:off x="1243761" y="5294304"/>
            <a:ext cx="4627702" cy="646331"/>
          </a:xfrm>
          <a:prstGeom prst="rect">
            <a:avLst/>
          </a:prstGeom>
          <a:noFill/>
        </p:spPr>
        <p:txBody>
          <a:bodyPr wrap="square">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Learn more  </a:t>
            </a:r>
            <a:r>
              <a:rPr kumimoji="0" lang="en-US"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mn-cs"/>
                <a:hlinkClick r:id="rId3"/>
              </a:rPr>
              <a:t>https://www.azure.com/cloudeconomics</a:t>
            </a:r>
            <a:endParaRPr kumimoji="0" lang="en-US"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7" name="Picture 6" descr="Screenshot of Azure Cloud Economics web page&#10;">
            <a:extLst>
              <a:ext uri="{FF2B5EF4-FFF2-40B4-BE49-F238E27FC236}">
                <a16:creationId xmlns:a16="http://schemas.microsoft.com/office/drawing/2014/main" id="{0B8B5389-6217-4656-ADE6-EFCB6FF057D0}"/>
              </a:ext>
              <a:ext uri="{C183D7F6-B498-43B3-948B-1728B52AA6E4}">
                <adec:decorative xmlns:adec="http://schemas.microsoft.com/office/drawing/2017/decorative" val="0"/>
              </a:ext>
            </a:extLst>
          </p:cNvPr>
          <p:cNvPicPr>
            <a:picLocks noChangeAspect="1"/>
          </p:cNvPicPr>
          <p:nvPr/>
        </p:nvPicPr>
        <p:blipFill rotWithShape="1">
          <a:blip r:embed="rId4"/>
          <a:srcRect t="648"/>
          <a:stretch/>
        </p:blipFill>
        <p:spPr>
          <a:xfrm>
            <a:off x="6329607" y="1524000"/>
            <a:ext cx="7278082" cy="4345174"/>
          </a:xfrm>
          <a:prstGeom prst="rect">
            <a:avLst/>
          </a:prstGeom>
        </p:spPr>
      </p:pic>
      <p:grpSp>
        <p:nvGrpSpPr>
          <p:cNvPr id="27" name="Group 26">
            <a:extLst>
              <a:ext uri="{FF2B5EF4-FFF2-40B4-BE49-F238E27FC236}">
                <a16:creationId xmlns:a16="http://schemas.microsoft.com/office/drawing/2014/main" id="{36C069F4-A631-4221-973A-273D372DA2CE}"/>
              </a:ext>
              <a:ext uri="{C183D7F6-B498-43B3-948B-1728B52AA6E4}">
                <adec:decorative xmlns:adec="http://schemas.microsoft.com/office/drawing/2017/decorative" val="1"/>
              </a:ext>
            </a:extLst>
          </p:cNvPr>
          <p:cNvGrpSpPr/>
          <p:nvPr/>
        </p:nvGrpSpPr>
        <p:grpSpPr>
          <a:xfrm>
            <a:off x="582904" y="5362151"/>
            <a:ext cx="521443" cy="512375"/>
            <a:chOff x="1141228" y="6214490"/>
            <a:chExt cx="815162" cy="800986"/>
          </a:xfrm>
        </p:grpSpPr>
        <p:sp>
          <p:nvSpPr>
            <p:cNvPr id="20" name="Oval 19">
              <a:extLst>
                <a:ext uri="{FF2B5EF4-FFF2-40B4-BE49-F238E27FC236}">
                  <a16:creationId xmlns:a16="http://schemas.microsoft.com/office/drawing/2014/main" id="{B65C00B2-8090-4DE0-938B-3EF6473A3BA2}"/>
                </a:ext>
              </a:extLst>
            </p:cNvPr>
            <p:cNvSpPr/>
            <p:nvPr/>
          </p:nvSpPr>
          <p:spPr bwMode="auto">
            <a:xfrm>
              <a:off x="1141228" y="6214490"/>
              <a:ext cx="800986" cy="80098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descr="Caret Right with solid fill">
              <a:extLst>
                <a:ext uri="{FF2B5EF4-FFF2-40B4-BE49-F238E27FC236}">
                  <a16:creationId xmlns:a16="http://schemas.microsoft.com/office/drawing/2014/main" id="{A818A620-5EC1-46FB-AB80-795805696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5404" y="6214490"/>
              <a:ext cx="800986" cy="800986"/>
            </a:xfrm>
            <a:prstGeom prst="rect">
              <a:avLst/>
            </a:prstGeom>
          </p:spPr>
        </p:pic>
      </p:grpSp>
    </p:spTree>
    <p:extLst>
      <p:ext uri="{BB962C8B-B14F-4D97-AF65-F5344CB8AC3E}">
        <p14:creationId xmlns:p14="http://schemas.microsoft.com/office/powerpoint/2010/main" val="40049938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DE2DEE2-CCB0-4377-89FC-D1974C8B0444}"/>
              </a:ext>
            </a:extLst>
          </p:cNvPr>
          <p:cNvSpPr>
            <a:spLocks noGrp="1"/>
          </p:cNvSpPr>
          <p:nvPr>
            <p:ph type="title"/>
          </p:nvPr>
        </p:nvSpPr>
        <p:spPr>
          <a:xfrm>
            <a:off x="455613" y="620713"/>
            <a:ext cx="11306175" cy="403225"/>
          </a:xfrm>
        </p:spPr>
        <p:txBody>
          <a:bodyPr>
            <a:noAutofit/>
          </a:bodyPr>
          <a:lstStyle/>
          <a:p>
            <a:r>
              <a:rPr lang="en-US" dirty="0"/>
              <a:t>Core benefits—cloud adoption</a:t>
            </a:r>
          </a:p>
        </p:txBody>
      </p:sp>
      <p:sp>
        <p:nvSpPr>
          <p:cNvPr id="15" name="Text Placeholder 5">
            <a:extLst>
              <a:ext uri="{FF2B5EF4-FFF2-40B4-BE49-F238E27FC236}">
                <a16:creationId xmlns:a16="http://schemas.microsoft.com/office/drawing/2014/main" id="{5633229E-C49E-4286-A111-44DC84A598F5}"/>
              </a:ext>
            </a:extLst>
          </p:cNvPr>
          <p:cNvSpPr txBox="1">
            <a:spLocks/>
          </p:cNvSpPr>
          <p:nvPr/>
        </p:nvSpPr>
        <p:spPr>
          <a:xfrm>
            <a:off x="455613" y="2207463"/>
            <a:ext cx="3396088" cy="170353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effectLst/>
                <a:uLnTx/>
                <a:uFillTx/>
                <a:latin typeface="Segoe UI"/>
                <a:ea typeface="+mn-ea"/>
                <a:cs typeface="Segoe UI" panose="020B0502040204020203" pitchFamily="34" charset="0"/>
              </a:rPr>
              <a:t>Every customer </a:t>
            </a:r>
            <a:r>
              <a:rPr kumimoji="0" lang="en-US" sz="22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consumes the cloud differently</a:t>
            </a:r>
            <a:r>
              <a:rPr kumimoji="0" lang="en-US" sz="2200" b="0" i="0" u="none" strike="noStrike" kern="1200" cap="none" spc="0" normalizeH="0" baseline="0" noProof="0" dirty="0">
                <a:ln>
                  <a:noFill/>
                </a:ln>
                <a:effectLst/>
                <a:uLnTx/>
                <a:uFillTx/>
                <a:latin typeface="Segoe UI"/>
                <a:ea typeface="+mn-ea"/>
                <a:cs typeface="Segoe UI" panose="020B0502040204020203" pitchFamily="34" charset="0"/>
              </a:rPr>
              <a:t>,</a:t>
            </a:r>
            <a:r>
              <a:rPr lang="en-US" sz="2200" dirty="0">
                <a:latin typeface="Segoe UI"/>
              </a:rPr>
              <a:t> but—</a:t>
            </a:r>
            <a:br>
              <a:rPr lang="en-US" sz="2200" dirty="0">
                <a:latin typeface="Segoe UI"/>
              </a:rPr>
            </a:br>
            <a:r>
              <a:rPr lang="en-US" sz="2200" dirty="0">
                <a:latin typeface="Segoe UI"/>
              </a:rPr>
              <a:t>there are substantial</a:t>
            </a:r>
            <a:r>
              <a:rPr lang="en-US" sz="2200" dirty="0">
                <a:solidFill>
                  <a:srgbClr val="50E6FF"/>
                </a:solidFill>
                <a:latin typeface="Segoe UI"/>
              </a:rPr>
              <a:t> </a:t>
            </a:r>
            <a:r>
              <a:rPr lang="en-US" sz="2200" dirty="0">
                <a:latin typeface="Segoe UI"/>
              </a:rPr>
              <a:t>benefits</a:t>
            </a:r>
            <a:r>
              <a:rPr lang="en-US" sz="2200" dirty="0">
                <a:solidFill>
                  <a:srgbClr val="50E6FF"/>
                </a:solidFill>
                <a:latin typeface="Segoe UI"/>
              </a:rPr>
              <a:t> </a:t>
            </a:r>
            <a:r>
              <a:rPr lang="en-US" sz="2200" dirty="0">
                <a:solidFill>
                  <a:schemeClr val="tx2"/>
                </a:solidFill>
                <a:latin typeface="Segoe UI"/>
              </a:rPr>
              <a:t>common to all cloud adoption </a:t>
            </a:r>
            <a:r>
              <a:rPr lang="en-US" sz="2200" dirty="0">
                <a:latin typeface="Segoe UI"/>
              </a:rPr>
              <a:t>efforts</a:t>
            </a:r>
            <a:endParaRPr kumimoji="0" lang="en-US" sz="2200" b="0" i="0" u="none" strike="noStrike" kern="1200" cap="none" spc="0" normalizeH="0" baseline="0" noProof="0" dirty="0">
              <a:ln>
                <a:noFill/>
              </a:ln>
              <a:effectLst/>
              <a:uLnTx/>
              <a:uFillTx/>
              <a:latin typeface="Segoe UI"/>
              <a:ea typeface="+mn-ea"/>
              <a:cs typeface="Segoe UI" panose="020B0502040204020203" pitchFamily="34" charset="0"/>
            </a:endParaRPr>
          </a:p>
        </p:txBody>
      </p:sp>
      <p:grpSp>
        <p:nvGrpSpPr>
          <p:cNvPr id="113" name="Group 112" descr="Technical benefits.&#10;Elasticity and on-demand are a huge shift.&#10;Improving how you manage, maintain and pay for your cloud.&#10;">
            <a:extLst>
              <a:ext uri="{FF2B5EF4-FFF2-40B4-BE49-F238E27FC236}">
                <a16:creationId xmlns:a16="http://schemas.microsoft.com/office/drawing/2014/main" id="{A2908337-63CD-4472-B83A-3B14B98B1AE2}"/>
              </a:ext>
              <a:ext uri="{C183D7F6-B498-43B3-948B-1728B52AA6E4}">
                <adec:decorative xmlns:adec="http://schemas.microsoft.com/office/drawing/2017/decorative" val="0"/>
              </a:ext>
            </a:extLst>
          </p:cNvPr>
          <p:cNvGrpSpPr/>
          <p:nvPr/>
        </p:nvGrpSpPr>
        <p:grpSpPr>
          <a:xfrm>
            <a:off x="4541927" y="1175012"/>
            <a:ext cx="2743802" cy="2118306"/>
            <a:chOff x="4771953" y="806077"/>
            <a:chExt cx="2439420" cy="2118306"/>
          </a:xfrm>
        </p:grpSpPr>
        <p:sp>
          <p:nvSpPr>
            <p:cNvPr id="114" name="Text Placeholder 18">
              <a:extLst>
                <a:ext uri="{FF2B5EF4-FFF2-40B4-BE49-F238E27FC236}">
                  <a16:creationId xmlns:a16="http://schemas.microsoft.com/office/drawing/2014/main" id="{8BE04980-50A9-460F-BB90-951D0EEE5CD9}"/>
                </a:ext>
              </a:extLst>
            </p:cNvPr>
            <p:cNvSpPr txBox="1">
              <a:spLocks/>
            </p:cNvSpPr>
            <p:nvPr/>
          </p:nvSpPr>
          <p:spPr>
            <a:xfrm>
              <a:off x="4771953" y="806077"/>
              <a:ext cx="2419650" cy="73523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078D4"/>
                  </a:solidFill>
                  <a:effectLst/>
                  <a:uLnTx/>
                  <a:uFillTx/>
                  <a:latin typeface="Segoe UI Semibold"/>
                  <a:ea typeface="+mn-ea"/>
                  <a:cs typeface="+mn-cs"/>
                </a:rPr>
                <a:t>Technical benefits</a:t>
              </a:r>
            </a:p>
          </p:txBody>
        </p:sp>
        <p:sp>
          <p:nvSpPr>
            <p:cNvPr id="115" name="TextBox 114">
              <a:extLst>
                <a:ext uri="{FF2B5EF4-FFF2-40B4-BE49-F238E27FC236}">
                  <a16:creationId xmlns:a16="http://schemas.microsoft.com/office/drawing/2014/main" id="{3628D1B5-5A2A-44AA-9E3D-EB04A38AFE37}"/>
                </a:ext>
              </a:extLst>
            </p:cNvPr>
            <p:cNvSpPr txBox="1"/>
            <p:nvPr/>
          </p:nvSpPr>
          <p:spPr>
            <a:xfrm>
              <a:off x="4771953" y="1293167"/>
              <a:ext cx="2439420" cy="1631216"/>
            </a:xfrm>
            <a:prstGeom prst="rect">
              <a:avLst/>
            </a:prstGeom>
            <a:noFill/>
          </p:spPr>
          <p:txBody>
            <a:bodyPr wrap="square" lIns="0" anchor="t" anchorCtr="0">
              <a:spAutoFit/>
            </a:bodyPr>
            <a:lstStyle/>
            <a:p>
              <a:pPr marL="0" marR="0" lvl="0" indent="0" algn="l" defTabSz="914367" rtl="0" eaLnBrk="1" fontAlgn="auto" latinLnBrk="0" hangingPunct="1">
                <a:spcBef>
                  <a:spcPts val="0"/>
                </a:spcBef>
                <a:spcAft>
                  <a:spcPts val="1200"/>
                </a:spcAft>
                <a:buClrTx/>
                <a:buSzTx/>
                <a:buFontTx/>
                <a:buNone/>
                <a:tabLst/>
                <a:defRPr/>
              </a:pPr>
              <a:r>
                <a:rPr lang="en-US" dirty="0">
                  <a:solidFill>
                    <a:schemeClr val="tx2"/>
                  </a:solidFill>
                </a:rPr>
                <a:t>Elasticity</a:t>
              </a:r>
              <a:r>
                <a:rPr kumimoji="0" lang="en-US" b="0" i="0" u="none" strike="noStrike" kern="1200" cap="none" spc="0" normalizeH="0" baseline="0" noProof="0" dirty="0">
                  <a:ln>
                    <a:noFill/>
                  </a:ln>
                  <a:solidFill>
                    <a:schemeClr val="tx2"/>
                  </a:solidFill>
                  <a:effectLst/>
                  <a:uLnTx/>
                  <a:uFillTx/>
                  <a:ea typeface="+mn-ea"/>
                  <a:cs typeface="+mn-cs"/>
                </a:rPr>
                <a:t> </a:t>
              </a:r>
              <a:r>
                <a:rPr lang="en-US" dirty="0">
                  <a:solidFill>
                    <a:schemeClr val="tx2"/>
                  </a:solidFill>
                </a:rPr>
                <a:t>and</a:t>
              </a:r>
              <a:r>
                <a:rPr kumimoji="0" lang="en-US" b="0" i="0" u="none" strike="noStrike" kern="1200" cap="none" spc="0" normalizeH="0" baseline="0" noProof="0" dirty="0">
                  <a:ln>
                    <a:noFill/>
                  </a:ln>
                  <a:solidFill>
                    <a:schemeClr val="tx2"/>
                  </a:solidFill>
                  <a:effectLst/>
                  <a:uLnTx/>
                  <a:uFillTx/>
                  <a:ea typeface="+mn-ea"/>
                  <a:cs typeface="+mn-cs"/>
                </a:rPr>
                <a:t> </a:t>
              </a:r>
              <a:r>
                <a:rPr lang="en-US" dirty="0">
                  <a:solidFill>
                    <a:schemeClr val="tx2"/>
                  </a:solidFill>
                </a:rPr>
                <a:t>on-demand</a:t>
              </a:r>
              <a:r>
                <a:rPr kumimoji="0" lang="en-US" b="0" i="0" u="none" strike="noStrike" kern="1200" cap="none" spc="0" normalizeH="0" baseline="0" noProof="0" dirty="0">
                  <a:ln>
                    <a:noFill/>
                  </a:ln>
                  <a:solidFill>
                    <a:schemeClr val="tx2"/>
                  </a:solidFill>
                  <a:effectLst/>
                  <a:uLnTx/>
                  <a:uFillTx/>
                  <a:ea typeface="+mn-ea"/>
                  <a:cs typeface="+mn-cs"/>
                </a:rPr>
                <a:t> </a:t>
              </a:r>
              <a:r>
                <a:rPr kumimoji="0" lang="en-US" b="0" i="0" u="none" strike="noStrike" kern="1200" cap="none" spc="0" normalizeH="0" baseline="0" noProof="0" dirty="0">
                  <a:ln>
                    <a:noFill/>
                  </a:ln>
                  <a:effectLst/>
                  <a:uLnTx/>
                  <a:uFillTx/>
                  <a:ea typeface="+mn-ea"/>
                  <a:cs typeface="+mn-cs"/>
                </a:rPr>
                <a:t>are a huge shift</a:t>
              </a:r>
            </a:p>
            <a:p>
              <a:pPr marL="0" marR="0" lvl="0" indent="0" algn="l" defTabSz="914367" rtl="0" eaLnBrk="1" fontAlgn="auto" latinLnBrk="0" hangingPunct="1">
                <a:spcBef>
                  <a:spcPts val="0"/>
                </a:spcBef>
                <a:spcAft>
                  <a:spcPts val="1200"/>
                </a:spcAft>
                <a:buClrTx/>
                <a:buSzTx/>
                <a:buFontTx/>
                <a:buNone/>
                <a:tabLst/>
                <a:defRPr/>
              </a:pPr>
              <a:r>
                <a:rPr kumimoji="0" lang="en-US" b="0" i="0" u="none" strike="noStrike" kern="1200" cap="none" spc="0" normalizeH="0" baseline="0" noProof="0" dirty="0">
                  <a:ln>
                    <a:noFill/>
                  </a:ln>
                  <a:effectLst/>
                  <a:uLnTx/>
                  <a:uFillTx/>
                  <a:ea typeface="+mn-ea"/>
                  <a:cs typeface="+mn-cs"/>
                </a:rPr>
                <a:t>Improving how you manage, maintain and pay for your cloud</a:t>
              </a:r>
            </a:p>
          </p:txBody>
        </p:sp>
      </p:grpSp>
      <p:grpSp>
        <p:nvGrpSpPr>
          <p:cNvPr id="43" name="Group 42" descr="Scalability">
            <a:extLst>
              <a:ext uri="{FF2B5EF4-FFF2-40B4-BE49-F238E27FC236}">
                <a16:creationId xmlns:a16="http://schemas.microsoft.com/office/drawing/2014/main" id="{E3DF36AE-A302-4AEC-9FCF-6FC1BEF2B0D2}"/>
              </a:ext>
              <a:ext uri="{C183D7F6-B498-43B3-948B-1728B52AA6E4}">
                <adec:decorative xmlns:adec="http://schemas.microsoft.com/office/drawing/2017/decorative" val="0"/>
              </a:ext>
            </a:extLst>
          </p:cNvPr>
          <p:cNvGrpSpPr/>
          <p:nvPr/>
        </p:nvGrpSpPr>
        <p:grpSpPr>
          <a:xfrm>
            <a:off x="7832400" y="1218738"/>
            <a:ext cx="3348219" cy="341354"/>
            <a:chOff x="7832400" y="588258"/>
            <a:chExt cx="3348219" cy="341354"/>
          </a:xfrm>
        </p:grpSpPr>
        <p:sp>
          <p:nvSpPr>
            <p:cNvPr id="44" name="Text Placeholder 18">
              <a:extLst>
                <a:ext uri="{FF2B5EF4-FFF2-40B4-BE49-F238E27FC236}">
                  <a16:creationId xmlns:a16="http://schemas.microsoft.com/office/drawing/2014/main" id="{371F56ED-1A2B-466B-A487-86E5D3DA00AA}"/>
                </a:ext>
              </a:extLst>
            </p:cNvPr>
            <p:cNvSpPr txBox="1">
              <a:spLocks/>
            </p:cNvSpPr>
            <p:nvPr/>
          </p:nvSpPr>
          <p:spPr>
            <a:xfrm>
              <a:off x="8514447" y="589658"/>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Light" panose="020B0502040204020203" pitchFamily="34" charset="0"/>
                </a:rPr>
                <a:t>Scalability</a:t>
              </a:r>
            </a:p>
          </p:txBody>
        </p:sp>
        <p:grpSp>
          <p:nvGrpSpPr>
            <p:cNvPr id="45" name="Group 44">
              <a:extLst>
                <a:ext uri="{FF2B5EF4-FFF2-40B4-BE49-F238E27FC236}">
                  <a16:creationId xmlns:a16="http://schemas.microsoft.com/office/drawing/2014/main" id="{CE5B8A56-FCA5-47C6-AD1B-C5161AEE5969}"/>
                </a:ext>
              </a:extLst>
            </p:cNvPr>
            <p:cNvGrpSpPr/>
            <p:nvPr/>
          </p:nvGrpSpPr>
          <p:grpSpPr>
            <a:xfrm>
              <a:off x="7832400" y="588258"/>
              <a:ext cx="341355" cy="341354"/>
              <a:chOff x="1152525" y="2665413"/>
              <a:chExt cx="684213" cy="684212"/>
            </a:xfrm>
          </p:grpSpPr>
          <p:sp>
            <p:nvSpPr>
              <p:cNvPr id="46" name="Freeform 5">
                <a:extLst>
                  <a:ext uri="{FF2B5EF4-FFF2-40B4-BE49-F238E27FC236}">
                    <a16:creationId xmlns:a16="http://schemas.microsoft.com/office/drawing/2014/main" id="{BCDC0B67-8CAF-4BC6-962C-2DF2117D22F8}"/>
                  </a:ext>
                </a:extLst>
              </p:cNvPr>
              <p:cNvSpPr>
                <a:spLocks/>
              </p:cNvSpPr>
              <p:nvPr/>
            </p:nvSpPr>
            <p:spPr bwMode="auto">
              <a:xfrm>
                <a:off x="1152525" y="3025775"/>
                <a:ext cx="323850" cy="323850"/>
              </a:xfrm>
              <a:custGeom>
                <a:avLst/>
                <a:gdLst>
                  <a:gd name="T0" fmla="*/ 204 w 204"/>
                  <a:gd name="T1" fmla="*/ 204 h 204"/>
                  <a:gd name="T2" fmla="*/ 0 w 204"/>
                  <a:gd name="T3" fmla="*/ 204 h 204"/>
                  <a:gd name="T4" fmla="*/ 0 w 204"/>
                  <a:gd name="T5" fmla="*/ 0 h 204"/>
                  <a:gd name="T6" fmla="*/ 204 w 204"/>
                  <a:gd name="T7" fmla="*/ 0 h 204"/>
                  <a:gd name="T8" fmla="*/ 204 w 204"/>
                  <a:gd name="T9" fmla="*/ 204 h 204"/>
                  <a:gd name="T10" fmla="*/ 204 w 204"/>
                  <a:gd name="T11" fmla="*/ 204 h 204"/>
                </a:gdLst>
                <a:ahLst/>
                <a:cxnLst>
                  <a:cxn ang="0">
                    <a:pos x="T0" y="T1"/>
                  </a:cxn>
                  <a:cxn ang="0">
                    <a:pos x="T2" y="T3"/>
                  </a:cxn>
                  <a:cxn ang="0">
                    <a:pos x="T4" y="T5"/>
                  </a:cxn>
                  <a:cxn ang="0">
                    <a:pos x="T6" y="T7"/>
                  </a:cxn>
                  <a:cxn ang="0">
                    <a:pos x="T8" y="T9"/>
                  </a:cxn>
                  <a:cxn ang="0">
                    <a:pos x="T10" y="T11"/>
                  </a:cxn>
                </a:cxnLst>
                <a:rect l="0" t="0" r="r" b="b"/>
                <a:pathLst>
                  <a:path w="204" h="204">
                    <a:moveTo>
                      <a:pt x="204" y="204"/>
                    </a:moveTo>
                    <a:lnTo>
                      <a:pt x="0" y="204"/>
                    </a:lnTo>
                    <a:lnTo>
                      <a:pt x="0" y="0"/>
                    </a:lnTo>
                    <a:lnTo>
                      <a:pt x="204" y="0"/>
                    </a:lnTo>
                    <a:lnTo>
                      <a:pt x="204" y="204"/>
                    </a:lnTo>
                    <a:lnTo>
                      <a:pt x="204" y="2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3C44F8DA-48D5-450D-9607-C0D639F24CFE}"/>
                  </a:ext>
                </a:extLst>
              </p:cNvPr>
              <p:cNvSpPr>
                <a:spLocks/>
              </p:cNvSpPr>
              <p:nvPr/>
            </p:nvSpPr>
            <p:spPr bwMode="auto">
              <a:xfrm>
                <a:off x="1152525" y="2665413"/>
                <a:ext cx="684213" cy="682625"/>
              </a:xfrm>
              <a:custGeom>
                <a:avLst/>
                <a:gdLst>
                  <a:gd name="T0" fmla="*/ 431 w 431"/>
                  <a:gd name="T1" fmla="*/ 0 h 430"/>
                  <a:gd name="T2" fmla="*/ 431 w 431"/>
                  <a:gd name="T3" fmla="*/ 0 h 430"/>
                  <a:gd name="T4" fmla="*/ 431 w 431"/>
                  <a:gd name="T5" fmla="*/ 0 h 430"/>
                  <a:gd name="T6" fmla="*/ 227 w 431"/>
                  <a:gd name="T7" fmla="*/ 0 h 430"/>
                  <a:gd name="T8" fmla="*/ 227 w 431"/>
                  <a:gd name="T9" fmla="*/ 0 h 430"/>
                  <a:gd name="T10" fmla="*/ 0 w 431"/>
                  <a:gd name="T11" fmla="*/ 0 h 430"/>
                  <a:gd name="T12" fmla="*/ 0 w 431"/>
                  <a:gd name="T13" fmla="*/ 204 h 430"/>
                  <a:gd name="T14" fmla="*/ 227 w 431"/>
                  <a:gd name="T15" fmla="*/ 204 h 430"/>
                  <a:gd name="T16" fmla="*/ 227 w 431"/>
                  <a:gd name="T17" fmla="*/ 430 h 430"/>
                  <a:gd name="T18" fmla="*/ 431 w 431"/>
                  <a:gd name="T19" fmla="*/ 430 h 430"/>
                  <a:gd name="T20" fmla="*/ 431 w 431"/>
                  <a:gd name="T21" fmla="*/ 204 h 430"/>
                  <a:gd name="T22" fmla="*/ 431 w 431"/>
                  <a:gd name="T23" fmla="*/ 204 h 430"/>
                  <a:gd name="T24" fmla="*/ 431 w 431"/>
                  <a:gd name="T25" fmla="*/ 0 h 430"/>
                  <a:gd name="T26" fmla="*/ 431 w 431"/>
                  <a:gd name="T2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430">
                    <a:moveTo>
                      <a:pt x="431" y="0"/>
                    </a:moveTo>
                    <a:lnTo>
                      <a:pt x="431" y="0"/>
                    </a:lnTo>
                    <a:lnTo>
                      <a:pt x="431" y="0"/>
                    </a:lnTo>
                    <a:lnTo>
                      <a:pt x="227" y="0"/>
                    </a:lnTo>
                    <a:lnTo>
                      <a:pt x="227" y="0"/>
                    </a:lnTo>
                    <a:lnTo>
                      <a:pt x="0" y="0"/>
                    </a:lnTo>
                    <a:lnTo>
                      <a:pt x="0" y="204"/>
                    </a:lnTo>
                    <a:lnTo>
                      <a:pt x="227" y="204"/>
                    </a:lnTo>
                    <a:lnTo>
                      <a:pt x="227" y="430"/>
                    </a:lnTo>
                    <a:lnTo>
                      <a:pt x="431" y="430"/>
                    </a:lnTo>
                    <a:lnTo>
                      <a:pt x="431" y="204"/>
                    </a:lnTo>
                    <a:lnTo>
                      <a:pt x="431" y="204"/>
                    </a:lnTo>
                    <a:lnTo>
                      <a:pt x="431" y="0"/>
                    </a:lnTo>
                    <a:lnTo>
                      <a:pt x="4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8" name="Group 47" descr="Availability&#10;">
            <a:extLst>
              <a:ext uri="{FF2B5EF4-FFF2-40B4-BE49-F238E27FC236}">
                <a16:creationId xmlns:a16="http://schemas.microsoft.com/office/drawing/2014/main" id="{19B19746-02FB-4166-8AC2-027B241AA495}"/>
              </a:ext>
              <a:ext uri="{C183D7F6-B498-43B3-948B-1728B52AA6E4}">
                <adec:decorative xmlns:adec="http://schemas.microsoft.com/office/drawing/2017/decorative" val="0"/>
              </a:ext>
            </a:extLst>
          </p:cNvPr>
          <p:cNvGrpSpPr/>
          <p:nvPr/>
        </p:nvGrpSpPr>
        <p:grpSpPr>
          <a:xfrm>
            <a:off x="7806207" y="1879620"/>
            <a:ext cx="3374412" cy="393741"/>
            <a:chOff x="7806207" y="1257409"/>
            <a:chExt cx="3374412" cy="393741"/>
          </a:xfrm>
        </p:grpSpPr>
        <p:sp>
          <p:nvSpPr>
            <p:cNvPr id="49" name="Text Placeholder 18" descr="Availability">
              <a:extLst>
                <a:ext uri="{FF2B5EF4-FFF2-40B4-BE49-F238E27FC236}">
                  <a16:creationId xmlns:a16="http://schemas.microsoft.com/office/drawing/2014/main" id="{C0EF8793-119F-48DE-BB90-D573C8E10E5D}"/>
                </a:ext>
              </a:extLst>
            </p:cNvPr>
            <p:cNvSpPr txBox="1">
              <a:spLocks/>
            </p:cNvSpPr>
            <p:nvPr/>
          </p:nvSpPr>
          <p:spPr>
            <a:xfrm>
              <a:off x="8514447" y="1285002"/>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Light" panose="020B0502040204020203" pitchFamily="34" charset="0"/>
                </a:rPr>
                <a:t>Availability</a:t>
              </a:r>
            </a:p>
          </p:txBody>
        </p:sp>
        <p:grpSp>
          <p:nvGrpSpPr>
            <p:cNvPr id="50" name="Group 79" descr="gain insights">
              <a:extLst>
                <a:ext uri="{FF2B5EF4-FFF2-40B4-BE49-F238E27FC236}">
                  <a16:creationId xmlns:a16="http://schemas.microsoft.com/office/drawing/2014/main" id="{07A2E716-17B8-4E14-9C75-682F90BF4D5D}"/>
                </a:ext>
              </a:extLst>
            </p:cNvPr>
            <p:cNvGrpSpPr>
              <a:grpSpLocks noChangeAspect="1"/>
            </p:cNvGrpSpPr>
            <p:nvPr/>
          </p:nvGrpSpPr>
          <p:grpSpPr bwMode="auto">
            <a:xfrm>
              <a:off x="7806207" y="1257409"/>
              <a:ext cx="393741" cy="393741"/>
              <a:chOff x="5212" y="806"/>
              <a:chExt cx="239" cy="239"/>
            </a:xfrm>
          </p:grpSpPr>
          <p:sp>
            <p:nvSpPr>
              <p:cNvPr id="51" name="AutoShape 78">
                <a:extLst>
                  <a:ext uri="{FF2B5EF4-FFF2-40B4-BE49-F238E27FC236}">
                    <a16:creationId xmlns:a16="http://schemas.microsoft.com/office/drawing/2014/main" id="{87F04AC7-3AAC-4DB7-8413-5DCC5A285AB8}"/>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Oval 80">
                <a:extLst>
                  <a:ext uri="{FF2B5EF4-FFF2-40B4-BE49-F238E27FC236}">
                    <a16:creationId xmlns:a16="http://schemas.microsoft.com/office/drawing/2014/main" id="{24E1F763-B072-497F-8F35-DFC3B980B6F1}"/>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81">
                <a:extLst>
                  <a:ext uri="{FF2B5EF4-FFF2-40B4-BE49-F238E27FC236}">
                    <a16:creationId xmlns:a16="http://schemas.microsoft.com/office/drawing/2014/main" id="{2DACC327-6578-4905-9950-B80543FD070C}"/>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Oval 82">
                <a:extLst>
                  <a:ext uri="{FF2B5EF4-FFF2-40B4-BE49-F238E27FC236}">
                    <a16:creationId xmlns:a16="http://schemas.microsoft.com/office/drawing/2014/main" id="{473BF1A9-6419-42EB-9C0E-BBDA6261E30D}"/>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Oval 83">
                <a:extLst>
                  <a:ext uri="{FF2B5EF4-FFF2-40B4-BE49-F238E27FC236}">
                    <a16:creationId xmlns:a16="http://schemas.microsoft.com/office/drawing/2014/main" id="{75ACCCAA-20FE-44D7-85D7-924749E00E7A}"/>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Oval 84">
                <a:extLst>
                  <a:ext uri="{FF2B5EF4-FFF2-40B4-BE49-F238E27FC236}">
                    <a16:creationId xmlns:a16="http://schemas.microsoft.com/office/drawing/2014/main" id="{1358CA44-6E01-4A97-85F0-573C41BDB55F}"/>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85">
                <a:extLst>
                  <a:ext uri="{FF2B5EF4-FFF2-40B4-BE49-F238E27FC236}">
                    <a16:creationId xmlns:a16="http://schemas.microsoft.com/office/drawing/2014/main" id="{704CECB3-9A32-49E5-A2F8-7413A9617EEE}"/>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86">
                <a:extLst>
                  <a:ext uri="{FF2B5EF4-FFF2-40B4-BE49-F238E27FC236}">
                    <a16:creationId xmlns:a16="http://schemas.microsoft.com/office/drawing/2014/main" id="{60FF7DB0-D1AF-4C40-AF0E-AB9B95B6D6D3}"/>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Oval 87">
                <a:extLst>
                  <a:ext uri="{FF2B5EF4-FFF2-40B4-BE49-F238E27FC236}">
                    <a16:creationId xmlns:a16="http://schemas.microsoft.com/office/drawing/2014/main" id="{D0362CA5-4F88-4270-A486-2FDAE83931F2}"/>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Oval 88">
                <a:extLst>
                  <a:ext uri="{FF2B5EF4-FFF2-40B4-BE49-F238E27FC236}">
                    <a16:creationId xmlns:a16="http://schemas.microsoft.com/office/drawing/2014/main" id="{F03F12FB-8E7A-4F3F-8CEF-F1F8A39AF134}"/>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Oval 89">
                <a:extLst>
                  <a:ext uri="{FF2B5EF4-FFF2-40B4-BE49-F238E27FC236}">
                    <a16:creationId xmlns:a16="http://schemas.microsoft.com/office/drawing/2014/main" id="{EAA082DB-DEAB-4E7D-A973-41870EF7653A}"/>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90">
                <a:extLst>
                  <a:ext uri="{FF2B5EF4-FFF2-40B4-BE49-F238E27FC236}">
                    <a16:creationId xmlns:a16="http://schemas.microsoft.com/office/drawing/2014/main" id="{17539829-9F83-440B-B10C-5409E491AEF2}"/>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Oval 91">
                <a:extLst>
                  <a:ext uri="{FF2B5EF4-FFF2-40B4-BE49-F238E27FC236}">
                    <a16:creationId xmlns:a16="http://schemas.microsoft.com/office/drawing/2014/main" id="{1DECB315-3F44-4AF8-93A8-6EA76EA9BA02}"/>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Oval 92">
                <a:extLst>
                  <a:ext uri="{FF2B5EF4-FFF2-40B4-BE49-F238E27FC236}">
                    <a16:creationId xmlns:a16="http://schemas.microsoft.com/office/drawing/2014/main" id="{9EF5CA97-D7B3-4721-B522-E7C162F39126}"/>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Oval 93">
                <a:extLst>
                  <a:ext uri="{FF2B5EF4-FFF2-40B4-BE49-F238E27FC236}">
                    <a16:creationId xmlns:a16="http://schemas.microsoft.com/office/drawing/2014/main" id="{E7B12CA6-9833-4DCC-B10A-F7BF8646E9B3}"/>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Oval 94">
                <a:extLst>
                  <a:ext uri="{FF2B5EF4-FFF2-40B4-BE49-F238E27FC236}">
                    <a16:creationId xmlns:a16="http://schemas.microsoft.com/office/drawing/2014/main" id="{6A3E44E3-9BA8-4EA6-862E-7C60A9EDB671}"/>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Oval 95">
                <a:extLst>
                  <a:ext uri="{FF2B5EF4-FFF2-40B4-BE49-F238E27FC236}">
                    <a16:creationId xmlns:a16="http://schemas.microsoft.com/office/drawing/2014/main" id="{D84F35CD-FEB0-4A4B-82FE-EDDB0ED4A695}"/>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Oval 96">
                <a:extLst>
                  <a:ext uri="{FF2B5EF4-FFF2-40B4-BE49-F238E27FC236}">
                    <a16:creationId xmlns:a16="http://schemas.microsoft.com/office/drawing/2014/main" id="{FFBA6EDF-C2EF-4FF3-944D-62C600FB31F5}"/>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Oval 97">
                <a:extLst>
                  <a:ext uri="{FF2B5EF4-FFF2-40B4-BE49-F238E27FC236}">
                    <a16:creationId xmlns:a16="http://schemas.microsoft.com/office/drawing/2014/main" id="{F320FCE0-7436-498C-9280-936F6DEBC673}"/>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98">
                <a:extLst>
                  <a:ext uri="{FF2B5EF4-FFF2-40B4-BE49-F238E27FC236}">
                    <a16:creationId xmlns:a16="http://schemas.microsoft.com/office/drawing/2014/main" id="{6BF482F4-EE15-4086-B919-D7DEFF3F97C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99">
                <a:extLst>
                  <a:ext uri="{FF2B5EF4-FFF2-40B4-BE49-F238E27FC236}">
                    <a16:creationId xmlns:a16="http://schemas.microsoft.com/office/drawing/2014/main" id="{FD99FF94-A5F7-4606-B647-0C24CE36C979}"/>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00">
                <a:extLst>
                  <a:ext uri="{FF2B5EF4-FFF2-40B4-BE49-F238E27FC236}">
                    <a16:creationId xmlns:a16="http://schemas.microsoft.com/office/drawing/2014/main" id="{DFAFB822-A6FF-4F9D-AE62-B668C2551C3B}"/>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101">
                <a:extLst>
                  <a:ext uri="{FF2B5EF4-FFF2-40B4-BE49-F238E27FC236}">
                    <a16:creationId xmlns:a16="http://schemas.microsoft.com/office/drawing/2014/main" id="{4CC024AD-ECFE-4A40-B117-8D4C91E12391}"/>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8" name="Group 37" descr="Security and compliance&#10;">
            <a:extLst>
              <a:ext uri="{FF2B5EF4-FFF2-40B4-BE49-F238E27FC236}">
                <a16:creationId xmlns:a16="http://schemas.microsoft.com/office/drawing/2014/main" id="{A64B08C9-694F-45B0-8154-890D2799AEE5}"/>
              </a:ext>
              <a:ext uri="{C183D7F6-B498-43B3-948B-1728B52AA6E4}">
                <adec:decorative xmlns:adec="http://schemas.microsoft.com/office/drawing/2017/decorative" val="0"/>
              </a:ext>
            </a:extLst>
          </p:cNvPr>
          <p:cNvGrpSpPr/>
          <p:nvPr/>
        </p:nvGrpSpPr>
        <p:grpSpPr>
          <a:xfrm>
            <a:off x="7849805" y="2592889"/>
            <a:ext cx="3330814" cy="384257"/>
            <a:chOff x="7849805" y="1964958"/>
            <a:chExt cx="3330814" cy="384257"/>
          </a:xfrm>
        </p:grpSpPr>
        <p:sp>
          <p:nvSpPr>
            <p:cNvPr id="39" name="Text Placeholder 18" descr="Security and compliance">
              <a:extLst>
                <a:ext uri="{FF2B5EF4-FFF2-40B4-BE49-F238E27FC236}">
                  <a16:creationId xmlns:a16="http://schemas.microsoft.com/office/drawing/2014/main" id="{6EC7603C-FF23-4384-B9B6-B827A677C47A}"/>
                </a:ext>
              </a:extLst>
            </p:cNvPr>
            <p:cNvSpPr txBox="1">
              <a:spLocks/>
            </p:cNvSpPr>
            <p:nvPr/>
          </p:nvSpPr>
          <p:spPr>
            <a:xfrm>
              <a:off x="8514447" y="1987809"/>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Light" panose="020B0502040204020203" pitchFamily="34" charset="0"/>
                </a:rPr>
                <a:t>Security and compliance</a:t>
              </a:r>
            </a:p>
          </p:txBody>
        </p:sp>
        <p:grpSp>
          <p:nvGrpSpPr>
            <p:cNvPr id="40" name="Group 39">
              <a:extLst>
                <a:ext uri="{FF2B5EF4-FFF2-40B4-BE49-F238E27FC236}">
                  <a16:creationId xmlns:a16="http://schemas.microsoft.com/office/drawing/2014/main" id="{BCD30043-3556-4E8A-9944-A3A78259D760}"/>
                </a:ext>
              </a:extLst>
            </p:cNvPr>
            <p:cNvGrpSpPr/>
            <p:nvPr/>
          </p:nvGrpSpPr>
          <p:grpSpPr>
            <a:xfrm>
              <a:off x="7849805" y="1964958"/>
              <a:ext cx="306544" cy="384257"/>
              <a:chOff x="1300236" y="4321356"/>
              <a:chExt cx="390770" cy="489836"/>
            </a:xfrm>
          </p:grpSpPr>
          <p:sp>
            <p:nvSpPr>
              <p:cNvPr id="41" name="Freeform 128">
                <a:extLst>
                  <a:ext uri="{FF2B5EF4-FFF2-40B4-BE49-F238E27FC236}">
                    <a16:creationId xmlns:a16="http://schemas.microsoft.com/office/drawing/2014/main" id="{209E57DF-8935-4BC6-8D82-C8230B50EA4C}"/>
                  </a:ext>
                </a:extLst>
              </p:cNvPr>
              <p:cNvSpPr>
                <a:spLocks/>
              </p:cNvSpPr>
              <p:nvPr/>
            </p:nvSpPr>
            <p:spPr bwMode="auto">
              <a:xfrm>
                <a:off x="1300236" y="4321356"/>
                <a:ext cx="390770" cy="48983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129">
                <a:extLst>
                  <a:ext uri="{FF2B5EF4-FFF2-40B4-BE49-F238E27FC236}">
                    <a16:creationId xmlns:a16="http://schemas.microsoft.com/office/drawing/2014/main" id="{C3A97E1F-3289-4740-A595-757AB4AA0947}"/>
                  </a:ext>
                </a:extLst>
              </p:cNvPr>
              <p:cNvSpPr>
                <a:spLocks/>
              </p:cNvSpPr>
              <p:nvPr/>
            </p:nvSpPr>
            <p:spPr bwMode="auto">
              <a:xfrm>
                <a:off x="1465350" y="4513988"/>
                <a:ext cx="62376" cy="124752"/>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9" name="Group 18" descr="Capacity optimization&#10;">
            <a:extLst>
              <a:ext uri="{FF2B5EF4-FFF2-40B4-BE49-F238E27FC236}">
                <a16:creationId xmlns:a16="http://schemas.microsoft.com/office/drawing/2014/main" id="{08DA6E7C-85C7-4512-848C-A4872F537F95}"/>
              </a:ext>
              <a:ext uri="{C183D7F6-B498-43B3-948B-1728B52AA6E4}">
                <adec:decorative xmlns:adec="http://schemas.microsoft.com/office/drawing/2017/decorative" val="0"/>
              </a:ext>
            </a:extLst>
          </p:cNvPr>
          <p:cNvGrpSpPr/>
          <p:nvPr/>
        </p:nvGrpSpPr>
        <p:grpSpPr>
          <a:xfrm>
            <a:off x="7806206" y="3296674"/>
            <a:ext cx="3374413" cy="338554"/>
            <a:chOff x="7806206" y="2678411"/>
            <a:chExt cx="3374413" cy="338554"/>
          </a:xfrm>
        </p:grpSpPr>
        <p:sp>
          <p:nvSpPr>
            <p:cNvPr id="20" name="Text Placeholder 18">
              <a:extLst>
                <a:ext uri="{FF2B5EF4-FFF2-40B4-BE49-F238E27FC236}">
                  <a16:creationId xmlns:a16="http://schemas.microsoft.com/office/drawing/2014/main" id="{77C7D675-B0C4-49EE-B975-31F1136F3C45}"/>
                </a:ext>
              </a:extLst>
            </p:cNvPr>
            <p:cNvSpPr txBox="1">
              <a:spLocks/>
            </p:cNvSpPr>
            <p:nvPr/>
          </p:nvSpPr>
          <p:spPr>
            <a:xfrm>
              <a:off x="8514447" y="2678411"/>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Light" panose="020B0502040204020203" pitchFamily="34" charset="0"/>
                </a:rPr>
                <a:t>Capacity optimization</a:t>
              </a:r>
            </a:p>
          </p:txBody>
        </p:sp>
        <p:grpSp>
          <p:nvGrpSpPr>
            <p:cNvPr id="22" name="Group 21" descr=" speed">
              <a:extLst>
                <a:ext uri="{FF2B5EF4-FFF2-40B4-BE49-F238E27FC236}">
                  <a16:creationId xmlns:a16="http://schemas.microsoft.com/office/drawing/2014/main" id="{77C9B5F6-087A-4F1C-96F5-25957CEC42B4}"/>
                </a:ext>
              </a:extLst>
            </p:cNvPr>
            <p:cNvGrpSpPr/>
            <p:nvPr/>
          </p:nvGrpSpPr>
          <p:grpSpPr>
            <a:xfrm>
              <a:off x="7806206" y="2684264"/>
              <a:ext cx="393742" cy="326848"/>
              <a:chOff x="611409" y="3977058"/>
              <a:chExt cx="510119" cy="423457"/>
            </a:xfrm>
          </p:grpSpPr>
          <p:grpSp>
            <p:nvGrpSpPr>
              <p:cNvPr id="23" name="Group 22">
                <a:extLst>
                  <a:ext uri="{FF2B5EF4-FFF2-40B4-BE49-F238E27FC236}">
                    <a16:creationId xmlns:a16="http://schemas.microsoft.com/office/drawing/2014/main" id="{B45713C3-F893-40D6-B6A5-2739B96A8B3B}"/>
                  </a:ext>
                </a:extLst>
              </p:cNvPr>
              <p:cNvGrpSpPr/>
              <p:nvPr/>
            </p:nvGrpSpPr>
            <p:grpSpPr>
              <a:xfrm rot="20400479">
                <a:off x="611409" y="3977058"/>
                <a:ext cx="510119" cy="423457"/>
                <a:chOff x="7804106" y="6721095"/>
                <a:chExt cx="411163" cy="341312"/>
              </a:xfrm>
            </p:grpSpPr>
            <p:sp>
              <p:nvSpPr>
                <p:cNvPr id="33" name="Freeform 12">
                  <a:extLst>
                    <a:ext uri="{FF2B5EF4-FFF2-40B4-BE49-F238E27FC236}">
                      <a16:creationId xmlns:a16="http://schemas.microsoft.com/office/drawing/2014/main" id="{B66AA5DA-4B42-49E9-80B7-AC422374A605}"/>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13">
                  <a:extLst>
                    <a:ext uri="{FF2B5EF4-FFF2-40B4-BE49-F238E27FC236}">
                      <a16:creationId xmlns:a16="http://schemas.microsoft.com/office/drawing/2014/main" id="{A358DEFA-4EFB-440A-933A-6EAF86481E07}"/>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14">
                  <a:extLst>
                    <a:ext uri="{FF2B5EF4-FFF2-40B4-BE49-F238E27FC236}">
                      <a16:creationId xmlns:a16="http://schemas.microsoft.com/office/drawing/2014/main" id="{A1AF283A-ECC2-434C-B4D3-F7A4DDC284A5}"/>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15">
                  <a:extLst>
                    <a:ext uri="{FF2B5EF4-FFF2-40B4-BE49-F238E27FC236}">
                      <a16:creationId xmlns:a16="http://schemas.microsoft.com/office/drawing/2014/main" id="{CCD23C35-6427-4001-B50E-9E5D768BBA29}"/>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16">
                  <a:extLst>
                    <a:ext uri="{FF2B5EF4-FFF2-40B4-BE49-F238E27FC236}">
                      <a16:creationId xmlns:a16="http://schemas.microsoft.com/office/drawing/2014/main" id="{01B54A9F-53E8-4500-80C1-F7C88BAE2909}"/>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Freeform 21">
                <a:extLst>
                  <a:ext uri="{FF2B5EF4-FFF2-40B4-BE49-F238E27FC236}">
                    <a16:creationId xmlns:a16="http://schemas.microsoft.com/office/drawing/2014/main" id="{2A600DC5-DB34-4AFE-9091-2323D0337BB2}"/>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6" name="Group 15" descr="Financial benefits.&#10;Cloud = flexibility.&#10;Getting more out of what you pay for +  &#10;moving away from fixed and upfront spend.&#10;">
            <a:extLst>
              <a:ext uri="{FF2B5EF4-FFF2-40B4-BE49-F238E27FC236}">
                <a16:creationId xmlns:a16="http://schemas.microsoft.com/office/drawing/2014/main" id="{EEE96AE7-79EA-4A79-BEB7-2FD23B519908}"/>
              </a:ext>
              <a:ext uri="{C183D7F6-B498-43B3-948B-1728B52AA6E4}">
                <adec:decorative xmlns:adec="http://schemas.microsoft.com/office/drawing/2017/decorative" val="0"/>
              </a:ext>
            </a:extLst>
          </p:cNvPr>
          <p:cNvGrpSpPr/>
          <p:nvPr/>
        </p:nvGrpSpPr>
        <p:grpSpPr>
          <a:xfrm>
            <a:off x="4541926" y="3939842"/>
            <a:ext cx="2544673" cy="2153861"/>
            <a:chOff x="4771952" y="4324879"/>
            <a:chExt cx="2544673" cy="2153861"/>
          </a:xfrm>
        </p:grpSpPr>
        <p:sp>
          <p:nvSpPr>
            <p:cNvPr id="17" name="TextBox 16">
              <a:extLst>
                <a:ext uri="{FF2B5EF4-FFF2-40B4-BE49-F238E27FC236}">
                  <a16:creationId xmlns:a16="http://schemas.microsoft.com/office/drawing/2014/main" id="{38E6C134-978E-46C6-84D1-6AEADEA48471}"/>
                </a:ext>
              </a:extLst>
            </p:cNvPr>
            <p:cNvSpPr txBox="1"/>
            <p:nvPr/>
          </p:nvSpPr>
          <p:spPr>
            <a:xfrm>
              <a:off x="4771953" y="4847524"/>
              <a:ext cx="2544672" cy="1631216"/>
            </a:xfrm>
            <a:prstGeom prst="rect">
              <a:avLst/>
            </a:prstGeom>
            <a:noFill/>
          </p:spPr>
          <p:txBody>
            <a:bodyPr wrap="square" lIns="0" anchor="t" anchorCtr="0">
              <a:spAutoFit/>
            </a:bodyPr>
            <a:lstStyle/>
            <a:p>
              <a:pPr marL="0" marR="0" lvl="0" indent="0" algn="l" defTabSz="914367" rtl="0" eaLnBrk="1" fontAlgn="auto" latinLnBrk="0" hangingPunct="1">
                <a:spcBef>
                  <a:spcPts val="0"/>
                </a:spcBef>
                <a:spcAft>
                  <a:spcPts val="1200"/>
                </a:spcAft>
                <a:buClrTx/>
                <a:buSzTx/>
                <a:buFontTx/>
                <a:buNone/>
                <a:tabLst/>
                <a:defRPr/>
              </a:pPr>
              <a:r>
                <a:rPr lang="en-US" dirty="0">
                  <a:solidFill>
                    <a:schemeClr val="tx2"/>
                  </a:solidFill>
                </a:rPr>
                <a:t>Cloud = flexibility </a:t>
              </a:r>
            </a:p>
            <a:p>
              <a:pPr marL="0" marR="0" lvl="0" indent="0" algn="l" defTabSz="914367" rtl="0" eaLnBrk="1" fontAlgn="auto" latinLnBrk="0" hangingPunct="1">
                <a:spcBef>
                  <a:spcPts val="0"/>
                </a:spcBef>
                <a:spcAft>
                  <a:spcPts val="1200"/>
                </a:spcAft>
                <a:buClrTx/>
                <a:buSzTx/>
                <a:buFontTx/>
                <a:buNone/>
                <a:tabLst/>
                <a:defRPr/>
              </a:pPr>
              <a:r>
                <a:rPr kumimoji="0" lang="en-US" b="0" i="0" u="none" strike="noStrike" kern="1200" cap="none" spc="0" normalizeH="0" baseline="0" noProof="0" dirty="0">
                  <a:ln>
                    <a:noFill/>
                  </a:ln>
                  <a:effectLst/>
                  <a:uLnTx/>
                  <a:uFillTx/>
                  <a:ea typeface="+mn-ea"/>
                  <a:cs typeface="+mn-cs"/>
                </a:rPr>
                <a:t>Getting more out of what you pay for +  </a:t>
              </a:r>
              <a:br>
                <a:rPr kumimoji="0" lang="en-US" b="0" i="0" u="none" strike="noStrike" kern="1200" cap="none" spc="0" normalizeH="0" baseline="0" noProof="0" dirty="0">
                  <a:ln>
                    <a:noFill/>
                  </a:ln>
                  <a:effectLst/>
                  <a:uLnTx/>
                  <a:uFillTx/>
                  <a:ea typeface="+mn-ea"/>
                  <a:cs typeface="+mn-cs"/>
                </a:rPr>
              </a:br>
              <a:r>
                <a:rPr kumimoji="0" lang="en-US" b="0" i="0" u="none" strike="noStrike" kern="1200" cap="none" spc="0" normalizeH="0" baseline="0" noProof="0" dirty="0">
                  <a:ln>
                    <a:noFill/>
                  </a:ln>
                  <a:effectLst/>
                  <a:uLnTx/>
                  <a:uFillTx/>
                  <a:ea typeface="+mn-ea"/>
                  <a:cs typeface="+mn-cs"/>
                </a:rPr>
                <a:t>moving away from fixed and upfront spend</a:t>
              </a:r>
            </a:p>
          </p:txBody>
        </p:sp>
        <p:sp>
          <p:nvSpPr>
            <p:cNvPr id="18" name="Text Placeholder 19" descr="Financial benefits.">
              <a:extLst>
                <a:ext uri="{FF2B5EF4-FFF2-40B4-BE49-F238E27FC236}">
                  <a16:creationId xmlns:a16="http://schemas.microsoft.com/office/drawing/2014/main" id="{FE4970D2-BF64-4646-A674-4FA837645C46}"/>
                </a:ext>
              </a:extLst>
            </p:cNvPr>
            <p:cNvSpPr txBox="1">
              <a:spLocks/>
            </p:cNvSpPr>
            <p:nvPr/>
          </p:nvSpPr>
          <p:spPr>
            <a:xfrm>
              <a:off x="4771952" y="4324879"/>
              <a:ext cx="2544673" cy="400110"/>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tlCol="0" anchor="t" anchorCtr="0">
              <a:spAutoFit/>
            </a:bodyPr>
            <a:lstStyle>
              <a:defPPr>
                <a:defRPr lang="en-US"/>
              </a:defPPr>
              <a:lvl1pPr>
                <a:defRPr sz="20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Financial benefits</a:t>
              </a:r>
            </a:p>
          </p:txBody>
        </p:sp>
      </p:grpSp>
      <p:grpSp>
        <p:nvGrpSpPr>
          <p:cNvPr id="99" name="Group 98" descr="OPEX pricing models">
            <a:extLst>
              <a:ext uri="{FF2B5EF4-FFF2-40B4-BE49-F238E27FC236}">
                <a16:creationId xmlns:a16="http://schemas.microsoft.com/office/drawing/2014/main" id="{C00B122C-EE54-4838-9941-1A31FDCC8A46}"/>
              </a:ext>
              <a:ext uri="{C183D7F6-B498-43B3-948B-1728B52AA6E4}">
                <adec:decorative xmlns:adec="http://schemas.microsoft.com/office/drawing/2017/decorative" val="0"/>
              </a:ext>
            </a:extLst>
          </p:cNvPr>
          <p:cNvGrpSpPr/>
          <p:nvPr/>
        </p:nvGrpSpPr>
        <p:grpSpPr>
          <a:xfrm>
            <a:off x="7799690" y="3954756"/>
            <a:ext cx="3592150" cy="413450"/>
            <a:chOff x="7799690" y="3791907"/>
            <a:chExt cx="3592150" cy="413450"/>
          </a:xfrm>
        </p:grpSpPr>
        <p:sp>
          <p:nvSpPr>
            <p:cNvPr id="100" name="Text Placeholder 19">
              <a:extLst>
                <a:ext uri="{FF2B5EF4-FFF2-40B4-BE49-F238E27FC236}">
                  <a16:creationId xmlns:a16="http://schemas.microsoft.com/office/drawing/2014/main" id="{CAED381F-A677-49C0-9136-58F18ED7FC77}"/>
                </a:ext>
              </a:extLst>
            </p:cNvPr>
            <p:cNvSpPr txBox="1">
              <a:spLocks/>
            </p:cNvSpPr>
            <p:nvPr/>
          </p:nvSpPr>
          <p:spPr>
            <a:xfrm>
              <a:off x="8514446" y="3829355"/>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Light" panose="020B0502040204020203" pitchFamily="34" charset="0"/>
                </a:rPr>
                <a:t>OPEX pricing models</a:t>
              </a:r>
            </a:p>
          </p:txBody>
        </p:sp>
        <p:grpSp>
          <p:nvGrpSpPr>
            <p:cNvPr id="101" name="Group 9">
              <a:extLst>
                <a:ext uri="{FF2B5EF4-FFF2-40B4-BE49-F238E27FC236}">
                  <a16:creationId xmlns:a16="http://schemas.microsoft.com/office/drawing/2014/main" id="{FFFF58F7-9152-4762-8614-07B882916BD6}"/>
                </a:ext>
              </a:extLst>
            </p:cNvPr>
            <p:cNvGrpSpPr>
              <a:grpSpLocks noChangeAspect="1"/>
            </p:cNvGrpSpPr>
            <p:nvPr/>
          </p:nvGrpSpPr>
          <p:grpSpPr bwMode="auto">
            <a:xfrm>
              <a:off x="7799690" y="3791907"/>
              <a:ext cx="423413" cy="413450"/>
              <a:chOff x="4783" y="1692"/>
              <a:chExt cx="340" cy="332"/>
            </a:xfrm>
          </p:grpSpPr>
          <p:sp>
            <p:nvSpPr>
              <p:cNvPr id="102" name="Freeform 10">
                <a:extLst>
                  <a:ext uri="{FF2B5EF4-FFF2-40B4-BE49-F238E27FC236}">
                    <a16:creationId xmlns:a16="http://schemas.microsoft.com/office/drawing/2014/main" id="{1BDD4D5D-222C-421D-916E-C94F626D4F28}"/>
                  </a:ext>
                </a:extLst>
              </p:cNvPr>
              <p:cNvSpPr>
                <a:spLocks/>
              </p:cNvSpPr>
              <p:nvPr/>
            </p:nvSpPr>
            <p:spPr bwMode="auto">
              <a:xfrm>
                <a:off x="4783" y="1692"/>
                <a:ext cx="174" cy="248"/>
              </a:xfrm>
              <a:custGeom>
                <a:avLst/>
                <a:gdLst>
                  <a:gd name="T0" fmla="*/ 986 w 4418"/>
                  <a:gd name="T1" fmla="*/ 4217 h 6325"/>
                  <a:gd name="T2" fmla="*/ 4409 w 4418"/>
                  <a:gd name="T3" fmla="*/ 794 h 6325"/>
                  <a:gd name="T4" fmla="*/ 4418 w 4418"/>
                  <a:gd name="T5" fmla="*/ 794 h 6325"/>
                  <a:gd name="T6" fmla="*/ 4418 w 4418"/>
                  <a:gd name="T7" fmla="*/ 0 h 6325"/>
                  <a:gd name="T8" fmla="*/ 775 w 4418"/>
                  <a:gd name="T9" fmla="*/ 2108 h 6325"/>
                  <a:gd name="T10" fmla="*/ 775 w 4418"/>
                  <a:gd name="T11" fmla="*/ 6325 h 6325"/>
                  <a:gd name="T12" fmla="*/ 1443 w 4418"/>
                  <a:gd name="T13" fmla="*/ 5937 h 6325"/>
                  <a:gd name="T14" fmla="*/ 986 w 4418"/>
                  <a:gd name="T15" fmla="*/ 4217 h 6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8" h="6325">
                    <a:moveTo>
                      <a:pt x="986" y="4217"/>
                    </a:moveTo>
                    <a:cubicBezTo>
                      <a:pt x="986" y="2329"/>
                      <a:pt x="2517" y="794"/>
                      <a:pt x="4409" y="794"/>
                    </a:cubicBezTo>
                    <a:lnTo>
                      <a:pt x="4418" y="794"/>
                    </a:lnTo>
                    <a:lnTo>
                      <a:pt x="4418" y="0"/>
                    </a:lnTo>
                    <a:cubicBezTo>
                      <a:pt x="2869" y="0"/>
                      <a:pt x="1549" y="767"/>
                      <a:pt x="775" y="2108"/>
                    </a:cubicBezTo>
                    <a:cubicBezTo>
                      <a:pt x="0" y="3449"/>
                      <a:pt x="0" y="4984"/>
                      <a:pt x="775" y="6325"/>
                    </a:cubicBezTo>
                    <a:lnTo>
                      <a:pt x="1443" y="5937"/>
                    </a:lnTo>
                    <a:cubicBezTo>
                      <a:pt x="1153" y="5434"/>
                      <a:pt x="986" y="4843"/>
                      <a:pt x="986" y="421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11">
                <a:extLst>
                  <a:ext uri="{FF2B5EF4-FFF2-40B4-BE49-F238E27FC236}">
                    <a16:creationId xmlns:a16="http://schemas.microsoft.com/office/drawing/2014/main" id="{9DF8A7E2-B302-484F-A158-40E499CEA173}"/>
                  </a:ext>
                </a:extLst>
              </p:cNvPr>
              <p:cNvSpPr>
                <a:spLocks/>
              </p:cNvSpPr>
              <p:nvPr/>
            </p:nvSpPr>
            <p:spPr bwMode="auto">
              <a:xfrm>
                <a:off x="4814" y="1692"/>
                <a:ext cx="309" cy="332"/>
              </a:xfrm>
              <a:custGeom>
                <a:avLst/>
                <a:gdLst>
                  <a:gd name="T0" fmla="*/ 3638 w 7840"/>
                  <a:gd name="T1" fmla="*/ 0 h 8437"/>
                  <a:gd name="T2" fmla="*/ 3638 w 7840"/>
                  <a:gd name="T3" fmla="*/ 793 h 8437"/>
                  <a:gd name="T4" fmla="*/ 7056 w 7840"/>
                  <a:gd name="T5" fmla="*/ 4223 h 8437"/>
                  <a:gd name="T6" fmla="*/ 3629 w 7840"/>
                  <a:gd name="T7" fmla="*/ 7653 h 8437"/>
                  <a:gd name="T8" fmla="*/ 669 w 7840"/>
                  <a:gd name="T9" fmla="*/ 5942 h 8437"/>
                  <a:gd name="T10" fmla="*/ 0 w 7840"/>
                  <a:gd name="T11" fmla="*/ 6330 h 8437"/>
                  <a:gd name="T12" fmla="*/ 3638 w 7840"/>
                  <a:gd name="T13" fmla="*/ 8437 h 8437"/>
                  <a:gd name="T14" fmla="*/ 7840 w 7840"/>
                  <a:gd name="T15" fmla="*/ 4223 h 8437"/>
                  <a:gd name="T16" fmla="*/ 3638 w 7840"/>
                  <a:gd name="T17" fmla="*/ 0 h 8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40" h="8437">
                    <a:moveTo>
                      <a:pt x="3638" y="0"/>
                    </a:moveTo>
                    <a:lnTo>
                      <a:pt x="3638" y="793"/>
                    </a:lnTo>
                    <a:cubicBezTo>
                      <a:pt x="5523" y="793"/>
                      <a:pt x="7056" y="2327"/>
                      <a:pt x="7056" y="4223"/>
                    </a:cubicBezTo>
                    <a:cubicBezTo>
                      <a:pt x="7056" y="6119"/>
                      <a:pt x="5523" y="7653"/>
                      <a:pt x="3629" y="7653"/>
                    </a:cubicBezTo>
                    <a:cubicBezTo>
                      <a:pt x="2361" y="7653"/>
                      <a:pt x="1259" y="6965"/>
                      <a:pt x="669" y="5942"/>
                    </a:cubicBezTo>
                    <a:lnTo>
                      <a:pt x="0" y="6330"/>
                    </a:lnTo>
                    <a:cubicBezTo>
                      <a:pt x="766" y="7670"/>
                      <a:pt x="2087" y="8437"/>
                      <a:pt x="3638" y="8437"/>
                    </a:cubicBezTo>
                    <a:cubicBezTo>
                      <a:pt x="5963" y="8437"/>
                      <a:pt x="7840" y="6551"/>
                      <a:pt x="7840" y="4223"/>
                    </a:cubicBezTo>
                    <a:cubicBezTo>
                      <a:pt x="7840" y="1887"/>
                      <a:pt x="5955" y="0"/>
                      <a:pt x="3638"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13">
                <a:extLst>
                  <a:ext uri="{FF2B5EF4-FFF2-40B4-BE49-F238E27FC236}">
                    <a16:creationId xmlns:a16="http://schemas.microsoft.com/office/drawing/2014/main" id="{F7288CE7-6672-4B50-BF15-58F967E1DF1C}"/>
                  </a:ext>
                </a:extLst>
              </p:cNvPr>
              <p:cNvSpPr>
                <a:spLocks noEditPoints="1"/>
              </p:cNvSpPr>
              <p:nvPr/>
            </p:nvSpPr>
            <p:spPr bwMode="auto">
              <a:xfrm>
                <a:off x="4916" y="1778"/>
                <a:ext cx="82" cy="159"/>
              </a:xfrm>
              <a:custGeom>
                <a:avLst/>
                <a:gdLst>
                  <a:gd name="T0" fmla="*/ 1522 w 2103"/>
                  <a:gd name="T1" fmla="*/ 2721 h 4037"/>
                  <a:gd name="T2" fmla="*/ 1205 w 2103"/>
                  <a:gd name="T3" fmla="*/ 2368 h 4037"/>
                  <a:gd name="T4" fmla="*/ 1205 w 2103"/>
                  <a:gd name="T5" fmla="*/ 3030 h 4037"/>
                  <a:gd name="T6" fmla="*/ 1522 w 2103"/>
                  <a:gd name="T7" fmla="*/ 2721 h 4037"/>
                  <a:gd name="T8" fmla="*/ 889 w 2103"/>
                  <a:gd name="T9" fmla="*/ 1625 h 4037"/>
                  <a:gd name="T10" fmla="*/ 889 w 2103"/>
                  <a:gd name="T11" fmla="*/ 927 h 4037"/>
                  <a:gd name="T12" fmla="*/ 581 w 2103"/>
                  <a:gd name="T13" fmla="*/ 1246 h 4037"/>
                  <a:gd name="T14" fmla="*/ 889 w 2103"/>
                  <a:gd name="T15" fmla="*/ 1625 h 4037"/>
                  <a:gd name="T16" fmla="*/ 2103 w 2103"/>
                  <a:gd name="T17" fmla="*/ 2694 h 4037"/>
                  <a:gd name="T18" fmla="*/ 1874 w 2103"/>
                  <a:gd name="T19" fmla="*/ 3286 h 4037"/>
                  <a:gd name="T20" fmla="*/ 1205 w 2103"/>
                  <a:gd name="T21" fmla="*/ 3560 h 4037"/>
                  <a:gd name="T22" fmla="*/ 1205 w 2103"/>
                  <a:gd name="T23" fmla="*/ 4037 h 4037"/>
                  <a:gd name="T24" fmla="*/ 889 w 2103"/>
                  <a:gd name="T25" fmla="*/ 4037 h 4037"/>
                  <a:gd name="T26" fmla="*/ 889 w 2103"/>
                  <a:gd name="T27" fmla="*/ 3569 h 4037"/>
                  <a:gd name="T28" fmla="*/ 61 w 2103"/>
                  <a:gd name="T29" fmla="*/ 3366 h 4037"/>
                  <a:gd name="T30" fmla="*/ 61 w 2103"/>
                  <a:gd name="T31" fmla="*/ 2756 h 4037"/>
                  <a:gd name="T32" fmla="*/ 440 w 2103"/>
                  <a:gd name="T33" fmla="*/ 2942 h 4037"/>
                  <a:gd name="T34" fmla="*/ 889 w 2103"/>
                  <a:gd name="T35" fmla="*/ 3048 h 4037"/>
                  <a:gd name="T36" fmla="*/ 889 w 2103"/>
                  <a:gd name="T37" fmla="*/ 2244 h 4037"/>
                  <a:gd name="T38" fmla="*/ 202 w 2103"/>
                  <a:gd name="T39" fmla="*/ 1846 h 4037"/>
                  <a:gd name="T40" fmla="*/ 0 w 2103"/>
                  <a:gd name="T41" fmla="*/ 1281 h 4037"/>
                  <a:gd name="T42" fmla="*/ 246 w 2103"/>
                  <a:gd name="T43" fmla="*/ 689 h 4037"/>
                  <a:gd name="T44" fmla="*/ 889 w 2103"/>
                  <a:gd name="T45" fmla="*/ 406 h 4037"/>
                  <a:gd name="T46" fmla="*/ 889 w 2103"/>
                  <a:gd name="T47" fmla="*/ 0 h 4037"/>
                  <a:gd name="T48" fmla="*/ 1205 w 2103"/>
                  <a:gd name="T49" fmla="*/ 0 h 4037"/>
                  <a:gd name="T50" fmla="*/ 1205 w 2103"/>
                  <a:gd name="T51" fmla="*/ 397 h 4037"/>
                  <a:gd name="T52" fmla="*/ 1892 w 2103"/>
                  <a:gd name="T53" fmla="*/ 548 h 4037"/>
                  <a:gd name="T54" fmla="*/ 1892 w 2103"/>
                  <a:gd name="T55" fmla="*/ 1148 h 4037"/>
                  <a:gd name="T56" fmla="*/ 1205 w 2103"/>
                  <a:gd name="T57" fmla="*/ 919 h 4037"/>
                  <a:gd name="T58" fmla="*/ 1205 w 2103"/>
                  <a:gd name="T59" fmla="*/ 1749 h 4037"/>
                  <a:gd name="T60" fmla="*/ 1892 w 2103"/>
                  <a:gd name="T61" fmla="*/ 2147 h 4037"/>
                  <a:gd name="T62" fmla="*/ 2103 w 2103"/>
                  <a:gd name="T63" fmla="*/ 2694 h 4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3" h="4037">
                    <a:moveTo>
                      <a:pt x="1522" y="2721"/>
                    </a:moveTo>
                    <a:cubicBezTo>
                      <a:pt x="1522" y="2580"/>
                      <a:pt x="1417" y="2465"/>
                      <a:pt x="1205" y="2368"/>
                    </a:cubicBezTo>
                    <a:lnTo>
                      <a:pt x="1205" y="3030"/>
                    </a:lnTo>
                    <a:cubicBezTo>
                      <a:pt x="1417" y="3004"/>
                      <a:pt x="1522" y="2898"/>
                      <a:pt x="1522" y="2721"/>
                    </a:cubicBezTo>
                    <a:close/>
                    <a:moveTo>
                      <a:pt x="889" y="1625"/>
                    </a:moveTo>
                    <a:lnTo>
                      <a:pt x="889" y="927"/>
                    </a:lnTo>
                    <a:cubicBezTo>
                      <a:pt x="686" y="963"/>
                      <a:pt x="581" y="1069"/>
                      <a:pt x="581" y="1246"/>
                    </a:cubicBezTo>
                    <a:cubicBezTo>
                      <a:pt x="581" y="1405"/>
                      <a:pt x="686" y="1528"/>
                      <a:pt x="889" y="1625"/>
                    </a:cubicBezTo>
                    <a:close/>
                    <a:moveTo>
                      <a:pt x="2103" y="2694"/>
                    </a:moveTo>
                    <a:cubicBezTo>
                      <a:pt x="2103" y="2942"/>
                      <a:pt x="2024" y="3136"/>
                      <a:pt x="1874" y="3286"/>
                    </a:cubicBezTo>
                    <a:cubicBezTo>
                      <a:pt x="1725" y="3437"/>
                      <a:pt x="1496" y="3525"/>
                      <a:pt x="1205" y="3560"/>
                    </a:cubicBezTo>
                    <a:lnTo>
                      <a:pt x="1205" y="4037"/>
                    </a:lnTo>
                    <a:lnTo>
                      <a:pt x="889" y="4037"/>
                    </a:lnTo>
                    <a:lnTo>
                      <a:pt x="889" y="3569"/>
                    </a:lnTo>
                    <a:cubicBezTo>
                      <a:pt x="589" y="3569"/>
                      <a:pt x="308" y="3498"/>
                      <a:pt x="61" y="3366"/>
                    </a:cubicBezTo>
                    <a:lnTo>
                      <a:pt x="61" y="2756"/>
                    </a:lnTo>
                    <a:cubicBezTo>
                      <a:pt x="141" y="2818"/>
                      <a:pt x="264" y="2880"/>
                      <a:pt x="440" y="2942"/>
                    </a:cubicBezTo>
                    <a:cubicBezTo>
                      <a:pt x="616" y="3004"/>
                      <a:pt x="765" y="3039"/>
                      <a:pt x="889" y="3048"/>
                    </a:cubicBezTo>
                    <a:lnTo>
                      <a:pt x="889" y="2244"/>
                    </a:lnTo>
                    <a:cubicBezTo>
                      <a:pt x="563" y="2120"/>
                      <a:pt x="334" y="1988"/>
                      <a:pt x="202" y="1846"/>
                    </a:cubicBezTo>
                    <a:cubicBezTo>
                      <a:pt x="70" y="1705"/>
                      <a:pt x="0" y="1519"/>
                      <a:pt x="0" y="1281"/>
                    </a:cubicBezTo>
                    <a:cubicBezTo>
                      <a:pt x="0" y="1051"/>
                      <a:pt x="79" y="848"/>
                      <a:pt x="246" y="689"/>
                    </a:cubicBezTo>
                    <a:cubicBezTo>
                      <a:pt x="413" y="530"/>
                      <a:pt x="625" y="433"/>
                      <a:pt x="889" y="406"/>
                    </a:cubicBezTo>
                    <a:lnTo>
                      <a:pt x="889" y="0"/>
                    </a:lnTo>
                    <a:lnTo>
                      <a:pt x="1205" y="0"/>
                    </a:lnTo>
                    <a:lnTo>
                      <a:pt x="1205" y="397"/>
                    </a:lnTo>
                    <a:cubicBezTo>
                      <a:pt x="1513" y="415"/>
                      <a:pt x="1742" y="459"/>
                      <a:pt x="1892" y="548"/>
                    </a:cubicBezTo>
                    <a:lnTo>
                      <a:pt x="1892" y="1148"/>
                    </a:lnTo>
                    <a:cubicBezTo>
                      <a:pt x="1689" y="1025"/>
                      <a:pt x="1461" y="945"/>
                      <a:pt x="1205" y="919"/>
                    </a:cubicBezTo>
                    <a:lnTo>
                      <a:pt x="1205" y="1749"/>
                    </a:lnTo>
                    <a:cubicBezTo>
                      <a:pt x="1531" y="1864"/>
                      <a:pt x="1760" y="1997"/>
                      <a:pt x="1892" y="2147"/>
                    </a:cubicBezTo>
                    <a:cubicBezTo>
                      <a:pt x="2041" y="2297"/>
                      <a:pt x="2103" y="2474"/>
                      <a:pt x="2103" y="269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5" name="Group 104" descr="Reduced datacenter footprint&#10;">
            <a:extLst>
              <a:ext uri="{FF2B5EF4-FFF2-40B4-BE49-F238E27FC236}">
                <a16:creationId xmlns:a16="http://schemas.microsoft.com/office/drawing/2014/main" id="{081428E6-1471-4B22-BC4E-2B3BDAE24069}"/>
              </a:ext>
              <a:ext uri="{C183D7F6-B498-43B3-948B-1728B52AA6E4}">
                <adec:decorative xmlns:adec="http://schemas.microsoft.com/office/drawing/2017/decorative" val="0"/>
              </a:ext>
            </a:extLst>
          </p:cNvPr>
          <p:cNvGrpSpPr/>
          <p:nvPr/>
        </p:nvGrpSpPr>
        <p:grpSpPr>
          <a:xfrm>
            <a:off x="7806206" y="4687734"/>
            <a:ext cx="3585634" cy="410380"/>
            <a:chOff x="7806206" y="4490679"/>
            <a:chExt cx="3585634" cy="410380"/>
          </a:xfrm>
        </p:grpSpPr>
        <p:sp>
          <p:nvSpPr>
            <p:cNvPr id="106" name="Text Placeholder 19">
              <a:extLst>
                <a:ext uri="{FF2B5EF4-FFF2-40B4-BE49-F238E27FC236}">
                  <a16:creationId xmlns:a16="http://schemas.microsoft.com/office/drawing/2014/main" id="{0F6A77F2-6721-4D83-B635-D321714B3BF6}"/>
                </a:ext>
              </a:extLst>
            </p:cNvPr>
            <p:cNvSpPr txBox="1">
              <a:spLocks/>
            </p:cNvSpPr>
            <p:nvPr/>
          </p:nvSpPr>
          <p:spPr>
            <a:xfrm>
              <a:off x="8514446" y="4526592"/>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Light" panose="020B0502040204020203" pitchFamily="34" charset="0"/>
                </a:rPr>
                <a:t>Reduced datacenter footprint</a:t>
              </a:r>
            </a:p>
          </p:txBody>
        </p:sp>
        <p:grpSp>
          <p:nvGrpSpPr>
            <p:cNvPr id="107" name="Group 16">
              <a:extLst>
                <a:ext uri="{FF2B5EF4-FFF2-40B4-BE49-F238E27FC236}">
                  <a16:creationId xmlns:a16="http://schemas.microsoft.com/office/drawing/2014/main" id="{42E83F3F-A05C-4469-B016-C0957B036858}"/>
                </a:ext>
              </a:extLst>
            </p:cNvPr>
            <p:cNvGrpSpPr>
              <a:grpSpLocks noChangeAspect="1"/>
            </p:cNvGrpSpPr>
            <p:nvPr/>
          </p:nvGrpSpPr>
          <p:grpSpPr bwMode="auto">
            <a:xfrm>
              <a:off x="7806206" y="4490679"/>
              <a:ext cx="410380" cy="410380"/>
              <a:chOff x="4721" y="2111"/>
              <a:chExt cx="374" cy="374"/>
            </a:xfrm>
          </p:grpSpPr>
          <p:sp>
            <p:nvSpPr>
              <p:cNvPr id="108" name="Rectangle 17">
                <a:extLst>
                  <a:ext uri="{FF2B5EF4-FFF2-40B4-BE49-F238E27FC236}">
                    <a16:creationId xmlns:a16="http://schemas.microsoft.com/office/drawing/2014/main" id="{EDF83D00-65AA-4AAF-A650-F1235E9947F8}"/>
                  </a:ext>
                </a:extLst>
              </p:cNvPr>
              <p:cNvSpPr>
                <a:spLocks noChangeArrowheads="1"/>
              </p:cNvSpPr>
              <p:nvPr/>
            </p:nvSpPr>
            <p:spPr bwMode="auto">
              <a:xfrm>
                <a:off x="4721" y="2450"/>
                <a:ext cx="374"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8">
                <a:extLst>
                  <a:ext uri="{FF2B5EF4-FFF2-40B4-BE49-F238E27FC236}">
                    <a16:creationId xmlns:a16="http://schemas.microsoft.com/office/drawing/2014/main" id="{44FD1739-CDD3-45CB-994A-F6B2A79E741B}"/>
                  </a:ext>
                </a:extLst>
              </p:cNvPr>
              <p:cNvSpPr>
                <a:spLocks noChangeArrowheads="1"/>
              </p:cNvSpPr>
              <p:nvPr/>
            </p:nvSpPr>
            <p:spPr bwMode="auto">
              <a:xfrm>
                <a:off x="4891" y="2111"/>
                <a:ext cx="35" cy="25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9">
                <a:extLst>
                  <a:ext uri="{FF2B5EF4-FFF2-40B4-BE49-F238E27FC236}">
                    <a16:creationId xmlns:a16="http://schemas.microsoft.com/office/drawing/2014/main" id="{18AA63A2-FA6E-444D-8A6E-9F9CD2CF7280}"/>
                  </a:ext>
                </a:extLst>
              </p:cNvPr>
              <p:cNvSpPr>
                <a:spLocks/>
              </p:cNvSpPr>
              <p:nvPr/>
            </p:nvSpPr>
            <p:spPr bwMode="auto">
              <a:xfrm>
                <a:off x="4891" y="2111"/>
                <a:ext cx="35" cy="257"/>
              </a:xfrm>
              <a:custGeom>
                <a:avLst/>
                <a:gdLst>
                  <a:gd name="T0" fmla="*/ 35 w 35"/>
                  <a:gd name="T1" fmla="*/ 0 h 257"/>
                  <a:gd name="T2" fmla="*/ 35 w 35"/>
                  <a:gd name="T3" fmla="*/ 257 h 257"/>
                  <a:gd name="T4" fmla="*/ 0 w 35"/>
                  <a:gd name="T5" fmla="*/ 257 h 257"/>
                  <a:gd name="T6" fmla="*/ 0 w 35"/>
                  <a:gd name="T7" fmla="*/ 0 h 257"/>
                </a:gdLst>
                <a:ahLst/>
                <a:cxnLst>
                  <a:cxn ang="0">
                    <a:pos x="T0" y="T1"/>
                  </a:cxn>
                  <a:cxn ang="0">
                    <a:pos x="T2" y="T3"/>
                  </a:cxn>
                  <a:cxn ang="0">
                    <a:pos x="T4" y="T5"/>
                  </a:cxn>
                  <a:cxn ang="0">
                    <a:pos x="T6" y="T7"/>
                  </a:cxn>
                </a:cxnLst>
                <a:rect l="0" t="0" r="r" b="b"/>
                <a:pathLst>
                  <a:path w="35" h="257">
                    <a:moveTo>
                      <a:pt x="35" y="0"/>
                    </a:moveTo>
                    <a:lnTo>
                      <a:pt x="35" y="257"/>
                    </a:lnTo>
                    <a:lnTo>
                      <a:pt x="0" y="2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20">
                <a:extLst>
                  <a:ext uri="{FF2B5EF4-FFF2-40B4-BE49-F238E27FC236}">
                    <a16:creationId xmlns:a16="http://schemas.microsoft.com/office/drawing/2014/main" id="{D6F4F708-8FD0-48E5-9CD8-F917AD79FF89}"/>
                  </a:ext>
                </a:extLst>
              </p:cNvPr>
              <p:cNvSpPr>
                <a:spLocks/>
              </p:cNvSpPr>
              <p:nvPr/>
            </p:nvSpPr>
            <p:spPr bwMode="auto">
              <a:xfrm>
                <a:off x="4827" y="2309"/>
                <a:ext cx="106" cy="106"/>
              </a:xfrm>
              <a:custGeom>
                <a:avLst/>
                <a:gdLst>
                  <a:gd name="T0" fmla="*/ 106 w 106"/>
                  <a:gd name="T1" fmla="*/ 81 h 106"/>
                  <a:gd name="T2" fmla="*/ 81 w 106"/>
                  <a:gd name="T3" fmla="*/ 106 h 106"/>
                  <a:gd name="T4" fmla="*/ 0 w 106"/>
                  <a:gd name="T5" fmla="*/ 25 h 106"/>
                  <a:gd name="T6" fmla="*/ 24 w 106"/>
                  <a:gd name="T7" fmla="*/ 0 h 106"/>
                  <a:gd name="T8" fmla="*/ 106 w 106"/>
                  <a:gd name="T9" fmla="*/ 81 h 106"/>
                </a:gdLst>
                <a:ahLst/>
                <a:cxnLst>
                  <a:cxn ang="0">
                    <a:pos x="T0" y="T1"/>
                  </a:cxn>
                  <a:cxn ang="0">
                    <a:pos x="T2" y="T3"/>
                  </a:cxn>
                  <a:cxn ang="0">
                    <a:pos x="T4" y="T5"/>
                  </a:cxn>
                  <a:cxn ang="0">
                    <a:pos x="T6" y="T7"/>
                  </a:cxn>
                  <a:cxn ang="0">
                    <a:pos x="T8" y="T9"/>
                  </a:cxn>
                </a:cxnLst>
                <a:rect l="0" t="0" r="r" b="b"/>
                <a:pathLst>
                  <a:path w="106" h="106">
                    <a:moveTo>
                      <a:pt x="106" y="81"/>
                    </a:moveTo>
                    <a:lnTo>
                      <a:pt x="81" y="106"/>
                    </a:lnTo>
                    <a:lnTo>
                      <a:pt x="0" y="25"/>
                    </a:lnTo>
                    <a:lnTo>
                      <a:pt x="24" y="0"/>
                    </a:lnTo>
                    <a:lnTo>
                      <a:pt x="106" y="8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21">
                <a:extLst>
                  <a:ext uri="{FF2B5EF4-FFF2-40B4-BE49-F238E27FC236}">
                    <a16:creationId xmlns:a16="http://schemas.microsoft.com/office/drawing/2014/main" id="{82720065-DE21-4F66-970B-F595C144C37F}"/>
                  </a:ext>
                </a:extLst>
              </p:cNvPr>
              <p:cNvSpPr>
                <a:spLocks/>
              </p:cNvSpPr>
              <p:nvPr/>
            </p:nvSpPr>
            <p:spPr bwMode="auto">
              <a:xfrm>
                <a:off x="4883" y="2309"/>
                <a:ext cx="107" cy="106"/>
              </a:xfrm>
              <a:custGeom>
                <a:avLst/>
                <a:gdLst>
                  <a:gd name="T0" fmla="*/ 25 w 107"/>
                  <a:gd name="T1" fmla="*/ 106 h 106"/>
                  <a:gd name="T2" fmla="*/ 0 w 107"/>
                  <a:gd name="T3" fmla="*/ 81 h 106"/>
                  <a:gd name="T4" fmla="*/ 82 w 107"/>
                  <a:gd name="T5" fmla="*/ 0 h 106"/>
                  <a:gd name="T6" fmla="*/ 107 w 107"/>
                  <a:gd name="T7" fmla="*/ 24 h 106"/>
                  <a:gd name="T8" fmla="*/ 25 w 107"/>
                  <a:gd name="T9" fmla="*/ 106 h 106"/>
                </a:gdLst>
                <a:ahLst/>
                <a:cxnLst>
                  <a:cxn ang="0">
                    <a:pos x="T0" y="T1"/>
                  </a:cxn>
                  <a:cxn ang="0">
                    <a:pos x="T2" y="T3"/>
                  </a:cxn>
                  <a:cxn ang="0">
                    <a:pos x="T4" y="T5"/>
                  </a:cxn>
                  <a:cxn ang="0">
                    <a:pos x="T6" y="T7"/>
                  </a:cxn>
                  <a:cxn ang="0">
                    <a:pos x="T8" y="T9"/>
                  </a:cxn>
                </a:cxnLst>
                <a:rect l="0" t="0" r="r" b="b"/>
                <a:pathLst>
                  <a:path w="107" h="106">
                    <a:moveTo>
                      <a:pt x="25" y="106"/>
                    </a:moveTo>
                    <a:lnTo>
                      <a:pt x="0" y="81"/>
                    </a:lnTo>
                    <a:lnTo>
                      <a:pt x="82" y="0"/>
                    </a:lnTo>
                    <a:lnTo>
                      <a:pt x="107" y="24"/>
                    </a:lnTo>
                    <a:lnTo>
                      <a:pt x="25" y="10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8" name="Group 87" descr="Staff productivity">
            <a:extLst>
              <a:ext uri="{FF2B5EF4-FFF2-40B4-BE49-F238E27FC236}">
                <a16:creationId xmlns:a16="http://schemas.microsoft.com/office/drawing/2014/main" id="{D5B32E0C-ABE6-49C3-9688-12F808C0A699}"/>
              </a:ext>
              <a:ext uri="{C183D7F6-B498-43B3-948B-1728B52AA6E4}">
                <adec:decorative xmlns:adec="http://schemas.microsoft.com/office/drawing/2017/decorative" val="0"/>
              </a:ext>
            </a:extLst>
          </p:cNvPr>
          <p:cNvGrpSpPr/>
          <p:nvPr/>
        </p:nvGrpSpPr>
        <p:grpSpPr>
          <a:xfrm>
            <a:off x="7806356" y="5417642"/>
            <a:ext cx="3585484" cy="343626"/>
            <a:chOff x="7806356" y="5199234"/>
            <a:chExt cx="3585484" cy="343626"/>
          </a:xfrm>
        </p:grpSpPr>
        <p:sp>
          <p:nvSpPr>
            <p:cNvPr id="89" name="Text Placeholder 19">
              <a:extLst>
                <a:ext uri="{FF2B5EF4-FFF2-40B4-BE49-F238E27FC236}">
                  <a16:creationId xmlns:a16="http://schemas.microsoft.com/office/drawing/2014/main" id="{7D09740D-ECF9-4628-BD79-75C01535BB70}"/>
                </a:ext>
              </a:extLst>
            </p:cNvPr>
            <p:cNvSpPr txBox="1">
              <a:spLocks/>
            </p:cNvSpPr>
            <p:nvPr/>
          </p:nvSpPr>
          <p:spPr>
            <a:xfrm>
              <a:off x="8514446" y="5201770"/>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Light" panose="020B0502040204020203" pitchFamily="34" charset="0"/>
                </a:rPr>
                <a:t>Staff productivity</a:t>
              </a:r>
            </a:p>
          </p:txBody>
        </p:sp>
        <p:grpSp>
          <p:nvGrpSpPr>
            <p:cNvPr id="90" name="Group 89">
              <a:extLst>
                <a:ext uri="{FF2B5EF4-FFF2-40B4-BE49-F238E27FC236}">
                  <a16:creationId xmlns:a16="http://schemas.microsoft.com/office/drawing/2014/main" id="{615493A5-7DE4-4BC3-B7D7-FA9272E93D76}"/>
                </a:ext>
              </a:extLst>
            </p:cNvPr>
            <p:cNvGrpSpPr/>
            <p:nvPr/>
          </p:nvGrpSpPr>
          <p:grpSpPr>
            <a:xfrm>
              <a:off x="7806356" y="5199234"/>
              <a:ext cx="410081" cy="343626"/>
              <a:chOff x="9123600" y="4231703"/>
              <a:chExt cx="535057" cy="450140"/>
            </a:xfrm>
          </p:grpSpPr>
          <p:grpSp>
            <p:nvGrpSpPr>
              <p:cNvPr id="91" name="management at scale" descr="management at scale">
                <a:extLst>
                  <a:ext uri="{FF2B5EF4-FFF2-40B4-BE49-F238E27FC236}">
                    <a16:creationId xmlns:a16="http://schemas.microsoft.com/office/drawing/2014/main" id="{6040B1EA-A397-4703-8E05-65E36509DEBE}"/>
                  </a:ext>
                </a:extLst>
              </p:cNvPr>
              <p:cNvGrpSpPr>
                <a:grpSpLocks noChangeAspect="1"/>
              </p:cNvGrpSpPr>
              <p:nvPr/>
            </p:nvGrpSpPr>
            <p:grpSpPr bwMode="auto">
              <a:xfrm flipH="1" flipV="1">
                <a:off x="9257014" y="4231703"/>
                <a:ext cx="401643" cy="401632"/>
                <a:chOff x="2841" y="774"/>
                <a:chExt cx="253" cy="253"/>
              </a:xfrm>
            </p:grpSpPr>
            <p:sp>
              <p:nvSpPr>
                <p:cNvPr id="95" name="AutoShape 27">
                  <a:extLst>
                    <a:ext uri="{FF2B5EF4-FFF2-40B4-BE49-F238E27FC236}">
                      <a16:creationId xmlns:a16="http://schemas.microsoft.com/office/drawing/2014/main" id="{C46D06B2-EE05-403E-AA4C-835CA32521A8}"/>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29">
                  <a:extLst>
                    <a:ext uri="{FF2B5EF4-FFF2-40B4-BE49-F238E27FC236}">
                      <a16:creationId xmlns:a16="http://schemas.microsoft.com/office/drawing/2014/main" id="{BC84507E-D60D-4CB0-8BB8-37D824BB6ED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30">
                  <a:extLst>
                    <a:ext uri="{FF2B5EF4-FFF2-40B4-BE49-F238E27FC236}">
                      <a16:creationId xmlns:a16="http://schemas.microsoft.com/office/drawing/2014/main" id="{727A2CC8-AFB9-4BFC-A660-F0E7AB2FBAD8}"/>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31">
                  <a:extLst>
                    <a:ext uri="{FF2B5EF4-FFF2-40B4-BE49-F238E27FC236}">
                      <a16:creationId xmlns:a16="http://schemas.microsoft.com/office/drawing/2014/main" id="{F50EB477-5AFC-44FE-8968-C32581C31B94}"/>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2" name="person" descr="person">
                <a:extLst>
                  <a:ext uri="{FF2B5EF4-FFF2-40B4-BE49-F238E27FC236}">
                    <a16:creationId xmlns:a16="http://schemas.microsoft.com/office/drawing/2014/main" id="{479B4366-2287-41FD-8402-EFE47C54B438}"/>
                  </a:ext>
                </a:extLst>
              </p:cNvPr>
              <p:cNvGrpSpPr/>
              <p:nvPr/>
            </p:nvGrpSpPr>
            <p:grpSpPr>
              <a:xfrm>
                <a:off x="9123600" y="4339623"/>
                <a:ext cx="282796" cy="342220"/>
                <a:chOff x="5517881" y="3368932"/>
                <a:chExt cx="233375" cy="282416"/>
              </a:xfrm>
            </p:grpSpPr>
            <p:sp>
              <p:nvSpPr>
                <p:cNvPr id="93" name="Freeform: Shape 92">
                  <a:extLst>
                    <a:ext uri="{FF2B5EF4-FFF2-40B4-BE49-F238E27FC236}">
                      <a16:creationId xmlns:a16="http://schemas.microsoft.com/office/drawing/2014/main" id="{D60F0308-3517-4AE2-857D-54D9B5B7E1C3}"/>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2D1C1C3-17AC-4B2F-9608-EC8589E09DCE}"/>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4" name="Group 73" descr="Sustainability">
            <a:extLst>
              <a:ext uri="{FF2B5EF4-FFF2-40B4-BE49-F238E27FC236}">
                <a16:creationId xmlns:a16="http://schemas.microsoft.com/office/drawing/2014/main" id="{2FCAAF0B-8CDF-4E99-ACDE-933060B3003C}"/>
              </a:ext>
              <a:ext uri="{C183D7F6-B498-43B3-948B-1728B52AA6E4}">
                <adec:decorative xmlns:adec="http://schemas.microsoft.com/office/drawing/2017/decorative" val="0"/>
              </a:ext>
            </a:extLst>
          </p:cNvPr>
          <p:cNvGrpSpPr/>
          <p:nvPr/>
        </p:nvGrpSpPr>
        <p:grpSpPr>
          <a:xfrm>
            <a:off x="7806207" y="6080797"/>
            <a:ext cx="3585633" cy="408958"/>
            <a:chOff x="7806207" y="5841034"/>
            <a:chExt cx="3585633" cy="408958"/>
          </a:xfrm>
        </p:grpSpPr>
        <p:sp>
          <p:nvSpPr>
            <p:cNvPr id="75" name="Text Placeholder 19">
              <a:extLst>
                <a:ext uri="{FF2B5EF4-FFF2-40B4-BE49-F238E27FC236}">
                  <a16:creationId xmlns:a16="http://schemas.microsoft.com/office/drawing/2014/main" id="{CDBEA623-6FD3-4C7E-9688-57EF841A0DFF}"/>
                </a:ext>
              </a:extLst>
            </p:cNvPr>
            <p:cNvSpPr txBox="1">
              <a:spLocks/>
            </p:cNvSpPr>
            <p:nvPr/>
          </p:nvSpPr>
          <p:spPr>
            <a:xfrm>
              <a:off x="8514446" y="5876236"/>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Light" panose="020B0502040204020203" pitchFamily="34" charset="0"/>
                </a:rPr>
                <a:t>Sustainability</a:t>
              </a:r>
            </a:p>
          </p:txBody>
        </p:sp>
        <p:grpSp>
          <p:nvGrpSpPr>
            <p:cNvPr id="76" name="Group 152" descr="check, approve">
              <a:extLst>
                <a:ext uri="{FF2B5EF4-FFF2-40B4-BE49-F238E27FC236}">
                  <a16:creationId xmlns:a16="http://schemas.microsoft.com/office/drawing/2014/main" id="{C06043F5-5897-44B5-A9F5-4ACB2246F82F}"/>
                </a:ext>
              </a:extLst>
            </p:cNvPr>
            <p:cNvGrpSpPr>
              <a:grpSpLocks noChangeAspect="1"/>
            </p:cNvGrpSpPr>
            <p:nvPr/>
          </p:nvGrpSpPr>
          <p:grpSpPr bwMode="auto">
            <a:xfrm>
              <a:off x="7806207" y="5841034"/>
              <a:ext cx="410379" cy="408958"/>
              <a:chOff x="4560" y="2506"/>
              <a:chExt cx="289" cy="288"/>
            </a:xfrm>
          </p:grpSpPr>
          <p:sp>
            <p:nvSpPr>
              <p:cNvPr id="77" name="AutoShape 151">
                <a:extLst>
                  <a:ext uri="{FF2B5EF4-FFF2-40B4-BE49-F238E27FC236}">
                    <a16:creationId xmlns:a16="http://schemas.microsoft.com/office/drawing/2014/main" id="{823F31FC-6C84-4DDC-AE4D-F663DCB8643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Oval 153">
                <a:extLst>
                  <a:ext uri="{FF2B5EF4-FFF2-40B4-BE49-F238E27FC236}">
                    <a16:creationId xmlns:a16="http://schemas.microsoft.com/office/drawing/2014/main" id="{F664905A-E69F-4EA2-9742-B86C9DE4F838}"/>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154">
                <a:extLst>
                  <a:ext uri="{FF2B5EF4-FFF2-40B4-BE49-F238E27FC236}">
                    <a16:creationId xmlns:a16="http://schemas.microsoft.com/office/drawing/2014/main" id="{CCE0E55C-33EE-46CF-B557-043AD58505C8}"/>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155">
                <a:extLst>
                  <a:ext uri="{FF2B5EF4-FFF2-40B4-BE49-F238E27FC236}">
                    <a16:creationId xmlns:a16="http://schemas.microsoft.com/office/drawing/2014/main" id="{1EAA5FD0-46B5-47CF-88B4-E9F3F6C9B6B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156">
                <a:extLst>
                  <a:ext uri="{FF2B5EF4-FFF2-40B4-BE49-F238E27FC236}">
                    <a16:creationId xmlns:a16="http://schemas.microsoft.com/office/drawing/2014/main" id="{4A7A04F3-0E66-4273-93C5-080C41AA881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157">
                <a:extLst>
                  <a:ext uri="{FF2B5EF4-FFF2-40B4-BE49-F238E27FC236}">
                    <a16:creationId xmlns:a16="http://schemas.microsoft.com/office/drawing/2014/main" id="{EA38FE0A-7244-4A48-8DD0-47160010F1E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158">
                <a:extLst>
                  <a:ext uri="{FF2B5EF4-FFF2-40B4-BE49-F238E27FC236}">
                    <a16:creationId xmlns:a16="http://schemas.microsoft.com/office/drawing/2014/main" id="{F9D72A1B-3F3F-4BE9-B040-CE5160980036}"/>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159">
                <a:extLst>
                  <a:ext uri="{FF2B5EF4-FFF2-40B4-BE49-F238E27FC236}">
                    <a16:creationId xmlns:a16="http://schemas.microsoft.com/office/drawing/2014/main" id="{C4FA8A38-CD4A-4834-990E-DA7B07C2FB56}"/>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160">
                <a:extLst>
                  <a:ext uri="{FF2B5EF4-FFF2-40B4-BE49-F238E27FC236}">
                    <a16:creationId xmlns:a16="http://schemas.microsoft.com/office/drawing/2014/main" id="{0191DA9E-0305-422C-AF55-3C458EBB0807}"/>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161">
                <a:extLst>
                  <a:ext uri="{FF2B5EF4-FFF2-40B4-BE49-F238E27FC236}">
                    <a16:creationId xmlns:a16="http://schemas.microsoft.com/office/drawing/2014/main" id="{C0520DD8-9506-42F7-AA43-3F3828DD8939}"/>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162">
                <a:extLst>
                  <a:ext uri="{FF2B5EF4-FFF2-40B4-BE49-F238E27FC236}">
                    <a16:creationId xmlns:a16="http://schemas.microsoft.com/office/drawing/2014/main" id="{C05F72C8-9B1D-42DC-B274-BADE3E79A970}"/>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cxnSp>
        <p:nvCxnSpPr>
          <p:cNvPr id="116" name="Straight Connector 115">
            <a:extLst>
              <a:ext uri="{FF2B5EF4-FFF2-40B4-BE49-F238E27FC236}">
                <a16:creationId xmlns:a16="http://schemas.microsoft.com/office/drawing/2014/main" id="{85622B4C-3A08-4463-8262-112BA5A8DB84}"/>
              </a:ext>
              <a:ext uri="{C183D7F6-B498-43B3-948B-1728B52AA6E4}">
                <adec:decorative xmlns:adec="http://schemas.microsoft.com/office/drawing/2017/decorative" val="1"/>
              </a:ext>
            </a:extLst>
          </p:cNvPr>
          <p:cNvCxnSpPr>
            <a:cxnSpLocks/>
          </p:cNvCxnSpPr>
          <p:nvPr/>
        </p:nvCxnSpPr>
        <p:spPr>
          <a:xfrm>
            <a:off x="4541926" y="3758939"/>
            <a:ext cx="74675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27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42" presetClass="path" presetSubtype="0" decel="100000" fill="hold" nodeType="withEffect">
                                  <p:stCondLst>
                                    <p:cond delay="0"/>
                                  </p:stCondLst>
                                  <p:childTnLst>
                                    <p:animMotion origin="layout" path="M 3.95833E-6 -4.44444E-6 L -0.02592 -4.44444E-6 " pathEditMode="relative" rAng="0" ptsTypes="AA">
                                      <p:cBhvr>
                                        <p:cTn id="9" dur="750" spd="-100000" fill="hold"/>
                                        <p:tgtEl>
                                          <p:spTgt spid="113"/>
                                        </p:tgtEl>
                                        <p:attrNameLst>
                                          <p:attrName>ppt_x</p:attrName>
                                          <p:attrName>ppt_y</p:attrName>
                                        </p:attrNameLst>
                                      </p:cBhvr>
                                      <p:rCtr x="-1302" y="0"/>
                                    </p:animMotion>
                                  </p:childTnLst>
                                </p:cTn>
                              </p:par>
                              <p:par>
                                <p:cTn id="10" presetID="10" presetClass="entr" presetSubtype="0" fill="hold" nodeType="withEffect">
                                  <p:stCondLst>
                                    <p:cond delay="25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nodeType="withEffect">
                                  <p:stCondLst>
                                    <p:cond delay="250"/>
                                  </p:stCondLst>
                                  <p:childTnLst>
                                    <p:animMotion origin="layout" path="M 2.5E-6 3.7037E-6 L 2.5E-6 -0.03704 " pathEditMode="relative" rAng="0" ptsTypes="AA">
                                      <p:cBhvr>
                                        <p:cTn id="14" dur="750" spd="-100000" fill="hold"/>
                                        <p:tgtEl>
                                          <p:spTgt spid="43"/>
                                        </p:tgtEl>
                                        <p:attrNameLst>
                                          <p:attrName>ppt_x</p:attrName>
                                          <p:attrName>ppt_y</p:attrName>
                                        </p:attrNameLst>
                                      </p:cBhvr>
                                      <p:rCtr x="0" y="-1852"/>
                                    </p:animMotion>
                                  </p:childTnLst>
                                </p:cTn>
                              </p:par>
                              <p:par>
                                <p:cTn id="15" presetID="10" presetClass="entr" presetSubtype="0" fill="hold" nodeType="withEffect">
                                  <p:stCondLst>
                                    <p:cond delay="5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42" presetClass="path" presetSubtype="0" decel="100000" fill="hold" nodeType="withEffect">
                                  <p:stCondLst>
                                    <p:cond delay="500"/>
                                  </p:stCondLst>
                                  <p:childTnLst>
                                    <p:animMotion origin="layout" path="M 4.16667E-6 2.22222E-6 L 4.16667E-6 -0.03704 " pathEditMode="relative" rAng="0" ptsTypes="AA">
                                      <p:cBhvr>
                                        <p:cTn id="19" dur="750" spd="-100000" fill="hold"/>
                                        <p:tgtEl>
                                          <p:spTgt spid="48"/>
                                        </p:tgtEl>
                                        <p:attrNameLst>
                                          <p:attrName>ppt_x</p:attrName>
                                          <p:attrName>ppt_y</p:attrName>
                                        </p:attrNameLst>
                                      </p:cBhvr>
                                      <p:rCtr x="0" y="-1852"/>
                                    </p:animMotion>
                                  </p:childTnLst>
                                </p:cTn>
                              </p:par>
                              <p:par>
                                <p:cTn id="20" presetID="10" presetClass="entr" presetSubtype="0" fill="hold" nodeType="withEffect">
                                  <p:stCondLst>
                                    <p:cond delay="75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42" presetClass="path" presetSubtype="0" decel="100000" fill="hold" nodeType="withEffect">
                                  <p:stCondLst>
                                    <p:cond delay="750"/>
                                  </p:stCondLst>
                                  <p:childTnLst>
                                    <p:animMotion origin="layout" path="M 1.25E-6 1.48148E-6 L 1.25E-6 -0.03704 " pathEditMode="relative" rAng="0" ptsTypes="AA">
                                      <p:cBhvr>
                                        <p:cTn id="24" dur="750" spd="-100000" fill="hold"/>
                                        <p:tgtEl>
                                          <p:spTgt spid="38"/>
                                        </p:tgtEl>
                                        <p:attrNameLst>
                                          <p:attrName>ppt_x</p:attrName>
                                          <p:attrName>ppt_y</p:attrName>
                                        </p:attrNameLst>
                                      </p:cBhvr>
                                      <p:rCtr x="0" y="-1852"/>
                                    </p:animMotion>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nodeType="withEffect">
                                  <p:stCondLst>
                                    <p:cond delay="1000"/>
                                  </p:stCondLst>
                                  <p:childTnLst>
                                    <p:animMotion origin="layout" path="M 4.16667E-6 -4.07407E-6 L 4.16667E-6 -0.03703 " pathEditMode="relative" rAng="0" ptsTypes="AA">
                                      <p:cBhvr>
                                        <p:cTn id="29" dur="750" spd="-100000" fill="hold"/>
                                        <p:tgtEl>
                                          <p:spTgt spid="19"/>
                                        </p:tgtEl>
                                        <p:attrNameLst>
                                          <p:attrName>ppt_x</p:attrName>
                                          <p:attrName>ppt_y</p:attrName>
                                        </p:attrNameLst>
                                      </p:cBhvr>
                                      <p:rCtr x="0" y="-1852"/>
                                    </p:animMotion>
                                  </p:childTnLst>
                                </p:cTn>
                              </p:par>
                            </p:childTnLst>
                          </p:cTn>
                        </p:par>
                        <p:par>
                          <p:cTn id="30" fill="hold">
                            <p:stCondLst>
                              <p:cond delay="1750"/>
                            </p:stCondLst>
                            <p:childTnLst>
                              <p:par>
                                <p:cTn id="31" presetID="16" presetClass="entr" presetSubtype="37" fill="hold" nodeType="after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barn(outVertical)">
                                      <p:cBhvr>
                                        <p:cTn id="33" dur="500"/>
                                        <p:tgtEl>
                                          <p:spTgt spid="116"/>
                                        </p:tgtEl>
                                      </p:cBhvr>
                                    </p:animEffect>
                                  </p:childTnLst>
                                </p:cTn>
                              </p:par>
                            </p:childTnLst>
                          </p:cTn>
                        </p:par>
                        <p:par>
                          <p:cTn id="34" fill="hold">
                            <p:stCondLst>
                              <p:cond delay="225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nodeType="withEffect">
                                  <p:stCondLst>
                                    <p:cond delay="0"/>
                                  </p:stCondLst>
                                  <p:childTnLst>
                                    <p:animMotion origin="layout" path="M -2.91667E-6 -1.48148E-6 L -0.02591 -1.48148E-6 " pathEditMode="relative" rAng="0" ptsTypes="AA">
                                      <p:cBhvr>
                                        <p:cTn id="39" dur="750" spd="-100000" fill="hold"/>
                                        <p:tgtEl>
                                          <p:spTgt spid="16"/>
                                        </p:tgtEl>
                                        <p:attrNameLst>
                                          <p:attrName>ppt_x</p:attrName>
                                          <p:attrName>ppt_y</p:attrName>
                                        </p:attrNameLst>
                                      </p:cBhvr>
                                      <p:rCtr x="-1302" y="0"/>
                                    </p:animMotion>
                                  </p:childTnLst>
                                </p:cTn>
                              </p:par>
                              <p:par>
                                <p:cTn id="40" presetID="10"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par>
                                <p:cTn id="43" presetID="42" presetClass="path" presetSubtype="0" decel="100000" fill="hold" nodeType="withEffect">
                                  <p:stCondLst>
                                    <p:cond delay="250"/>
                                  </p:stCondLst>
                                  <p:childTnLst>
                                    <p:animMotion origin="layout" path="M 8.33333E-7 -2.96296E-6 L 8.33333E-7 -0.03703 " pathEditMode="relative" rAng="0" ptsTypes="AA">
                                      <p:cBhvr>
                                        <p:cTn id="44" dur="750" spd="-100000" fill="hold"/>
                                        <p:tgtEl>
                                          <p:spTgt spid="99"/>
                                        </p:tgtEl>
                                        <p:attrNameLst>
                                          <p:attrName>ppt_x</p:attrName>
                                          <p:attrName>ppt_y</p:attrName>
                                        </p:attrNameLst>
                                      </p:cBhvr>
                                      <p:rCtr x="0" y="-1852"/>
                                    </p:animMotion>
                                  </p:childTnLst>
                                </p:cTn>
                              </p:par>
                              <p:par>
                                <p:cTn id="45" presetID="10" presetClass="entr" presetSubtype="0" fill="hold" nodeType="withEffect">
                                  <p:stCondLst>
                                    <p:cond delay="50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500"/>
                                        <p:tgtEl>
                                          <p:spTgt spid="105"/>
                                        </p:tgtEl>
                                      </p:cBhvr>
                                    </p:animEffect>
                                  </p:childTnLst>
                                </p:cTn>
                              </p:par>
                              <p:par>
                                <p:cTn id="48" presetID="42" presetClass="path" presetSubtype="0" decel="100000" fill="hold" nodeType="withEffect">
                                  <p:stCondLst>
                                    <p:cond delay="500"/>
                                  </p:stCondLst>
                                  <p:childTnLst>
                                    <p:animMotion origin="layout" path="M 4.16667E-7 4.07407E-6 L 4.16667E-7 -0.03704 " pathEditMode="relative" rAng="0" ptsTypes="AA">
                                      <p:cBhvr>
                                        <p:cTn id="49" dur="750" spd="-100000" fill="hold"/>
                                        <p:tgtEl>
                                          <p:spTgt spid="105"/>
                                        </p:tgtEl>
                                        <p:attrNameLst>
                                          <p:attrName>ppt_x</p:attrName>
                                          <p:attrName>ppt_y</p:attrName>
                                        </p:attrNameLst>
                                      </p:cBhvr>
                                      <p:rCtr x="0" y="-1852"/>
                                    </p:animMotion>
                                  </p:childTnLst>
                                </p:cTn>
                              </p:par>
                              <p:par>
                                <p:cTn id="50" presetID="10" presetClass="entr" presetSubtype="0" fill="hold" nodeType="withEffect">
                                  <p:stCondLst>
                                    <p:cond delay="75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42" presetClass="path" presetSubtype="0" decel="100000" fill="hold" nodeType="withEffect">
                                  <p:stCondLst>
                                    <p:cond delay="750"/>
                                  </p:stCondLst>
                                  <p:childTnLst>
                                    <p:animMotion origin="layout" path="M 4.16667E-7 3.7037E-6 L 4.16667E-7 -0.03704 " pathEditMode="relative" rAng="0" ptsTypes="AA">
                                      <p:cBhvr>
                                        <p:cTn id="54" dur="750" spd="-100000" fill="hold"/>
                                        <p:tgtEl>
                                          <p:spTgt spid="88"/>
                                        </p:tgtEl>
                                        <p:attrNameLst>
                                          <p:attrName>ppt_x</p:attrName>
                                          <p:attrName>ppt_y</p:attrName>
                                        </p:attrNameLst>
                                      </p:cBhvr>
                                      <p:rCtr x="0" y="-1852"/>
                                    </p:animMotion>
                                  </p:childTnLst>
                                </p:cTn>
                              </p:par>
                              <p:par>
                                <p:cTn id="55" presetID="10" presetClass="entr" presetSubtype="0" fill="hold" nodeType="withEffect">
                                  <p:stCondLst>
                                    <p:cond delay="100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42" presetClass="path" presetSubtype="0" decel="100000" fill="hold" nodeType="withEffect">
                                  <p:stCondLst>
                                    <p:cond delay="1000"/>
                                  </p:stCondLst>
                                  <p:childTnLst>
                                    <p:animMotion origin="layout" path="M 4.16667E-7 4.81481E-6 L 4.16667E-7 -0.03704 " pathEditMode="relative" rAng="0" ptsTypes="AA">
                                      <p:cBhvr>
                                        <p:cTn id="59" dur="750" spd="-100000" fill="hold"/>
                                        <p:tgtEl>
                                          <p:spTgt spid="74"/>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68E058-8BFB-6942-AFB5-45A8290B9E20}"/>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10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Financial considerations</a:t>
            </a:r>
          </a:p>
        </p:txBody>
      </p:sp>
      <p:pic>
        <p:nvPicPr>
          <p:cNvPr id="5" name="Picture 4">
            <a:extLst>
              <a:ext uri="{FF2B5EF4-FFF2-40B4-BE49-F238E27FC236}">
                <a16:creationId xmlns:a16="http://schemas.microsoft.com/office/drawing/2014/main" id="{0F952BC9-E656-634F-AD42-6CA02FE32D9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81480" y="4023991"/>
            <a:ext cx="5747658" cy="2850969"/>
          </a:xfrm>
          <a:prstGeom prst="rect">
            <a:avLst/>
          </a:prstGeom>
        </p:spPr>
      </p:pic>
      <p:sp>
        <p:nvSpPr>
          <p:cNvPr id="21" name="Text Placeholder 18">
            <a:extLst>
              <a:ext uri="{FF2B5EF4-FFF2-40B4-BE49-F238E27FC236}">
                <a16:creationId xmlns:a16="http://schemas.microsoft.com/office/drawing/2014/main" id="{4B8CFF01-7AF9-4AEA-892B-69C881B9BB49}"/>
              </a:ext>
            </a:extLst>
          </p:cNvPr>
          <p:cNvSpPr txBox="1">
            <a:spLocks/>
          </p:cNvSpPr>
          <p:nvPr/>
        </p:nvSpPr>
        <p:spPr>
          <a:xfrm>
            <a:off x="8900987" y="1794505"/>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kumimoji="0" lang="en-US" sz="1600" b="0" i="0" u="none" strike="noStrike" kern="1200" cap="none" spc="0" normalizeH="0" baseline="0" noProof="0" dirty="0">
                <a:ln>
                  <a:noFill/>
                </a:ln>
                <a:solidFill>
                  <a:schemeClr val="bg1"/>
                </a:solidFill>
                <a:effectLst/>
                <a:uLnTx/>
                <a:uFillTx/>
                <a:ea typeface="+mn-ea"/>
                <a:cs typeface="Segoe UI Light" panose="020B0502040204020203" pitchFamily="34" charset="0"/>
              </a:rPr>
              <a:t>OPEX pricing models</a:t>
            </a:r>
          </a:p>
        </p:txBody>
      </p:sp>
      <p:sp>
        <p:nvSpPr>
          <p:cNvPr id="25" name="Text Placeholder 18">
            <a:extLst>
              <a:ext uri="{FF2B5EF4-FFF2-40B4-BE49-F238E27FC236}">
                <a16:creationId xmlns:a16="http://schemas.microsoft.com/office/drawing/2014/main" id="{064FB1DF-9D54-469B-BC8D-AED3B4B991C9}"/>
              </a:ext>
            </a:extLst>
          </p:cNvPr>
          <p:cNvSpPr txBox="1">
            <a:spLocks/>
          </p:cNvSpPr>
          <p:nvPr/>
        </p:nvSpPr>
        <p:spPr>
          <a:xfrm>
            <a:off x="8900986" y="2770167"/>
            <a:ext cx="3291013"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lang="en-US" sz="1600" dirty="0">
                <a:solidFill>
                  <a:schemeClr val="bg1"/>
                </a:solidFill>
                <a:cs typeface="Segoe UI Light" panose="020B0502040204020203" pitchFamily="34" charset="0"/>
              </a:rPr>
              <a:t>Reduced datacenter footprint</a:t>
            </a:r>
          </a:p>
        </p:txBody>
      </p:sp>
      <p:sp>
        <p:nvSpPr>
          <p:cNvPr id="17" name="Text Placeholder 18">
            <a:extLst>
              <a:ext uri="{FF2B5EF4-FFF2-40B4-BE49-F238E27FC236}">
                <a16:creationId xmlns:a16="http://schemas.microsoft.com/office/drawing/2014/main" id="{0D6FD695-0B64-45C0-AFC8-4057080578E7}"/>
              </a:ext>
            </a:extLst>
          </p:cNvPr>
          <p:cNvSpPr txBox="1">
            <a:spLocks/>
          </p:cNvSpPr>
          <p:nvPr/>
        </p:nvSpPr>
        <p:spPr>
          <a:xfrm>
            <a:off x="8900987" y="3779407"/>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kumimoji="0" lang="en-US" sz="1600" b="0" i="0" u="none" strike="noStrike" kern="1200" cap="none" spc="0" normalizeH="0" baseline="0" noProof="0">
                <a:ln>
                  <a:noFill/>
                </a:ln>
                <a:solidFill>
                  <a:schemeClr val="bg1"/>
                </a:solidFill>
                <a:effectLst/>
                <a:uLnTx/>
                <a:uFillTx/>
                <a:ea typeface="+mn-ea"/>
                <a:cs typeface="Segoe UI Light" panose="020B0502040204020203" pitchFamily="34" charset="0"/>
              </a:rPr>
              <a:t>Staff productivity</a:t>
            </a:r>
          </a:p>
        </p:txBody>
      </p:sp>
      <p:sp>
        <p:nvSpPr>
          <p:cNvPr id="8" name="Text Placeholder 18">
            <a:extLst>
              <a:ext uri="{FF2B5EF4-FFF2-40B4-BE49-F238E27FC236}">
                <a16:creationId xmlns:a16="http://schemas.microsoft.com/office/drawing/2014/main" id="{EBDB8619-6268-44EF-BFF2-E53DA0482436}"/>
              </a:ext>
            </a:extLst>
          </p:cNvPr>
          <p:cNvSpPr txBox="1">
            <a:spLocks/>
          </p:cNvSpPr>
          <p:nvPr/>
        </p:nvSpPr>
        <p:spPr>
          <a:xfrm>
            <a:off x="8900987" y="4736294"/>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lang="en-US" sz="1600">
                <a:solidFill>
                  <a:schemeClr val="bg1"/>
                </a:solidFill>
                <a:cs typeface="Segoe UI Light" panose="020B0502040204020203" pitchFamily="34" charset="0"/>
              </a:rPr>
              <a:t>Sustainability</a:t>
            </a:r>
          </a:p>
        </p:txBody>
      </p:sp>
      <p:grpSp>
        <p:nvGrpSpPr>
          <p:cNvPr id="88" name="Group 87">
            <a:extLst>
              <a:ext uri="{FF2B5EF4-FFF2-40B4-BE49-F238E27FC236}">
                <a16:creationId xmlns:a16="http://schemas.microsoft.com/office/drawing/2014/main" id="{D8D7B1B4-EFA9-4073-B345-D198B2E7C72B}"/>
              </a:ext>
              <a:ext uri="{C183D7F6-B498-43B3-948B-1728B52AA6E4}">
                <adec:decorative xmlns:adec="http://schemas.microsoft.com/office/drawing/2017/decorative" val="1"/>
              </a:ext>
            </a:extLst>
          </p:cNvPr>
          <p:cNvGrpSpPr/>
          <p:nvPr/>
        </p:nvGrpSpPr>
        <p:grpSpPr>
          <a:xfrm>
            <a:off x="8078254" y="4590188"/>
            <a:ext cx="566157" cy="560279"/>
            <a:chOff x="8432494" y="4590188"/>
            <a:chExt cx="566157" cy="560279"/>
          </a:xfrm>
        </p:grpSpPr>
        <p:sp>
          <p:nvSpPr>
            <p:cNvPr id="52" name="Oval 153">
              <a:extLst>
                <a:ext uri="{FF2B5EF4-FFF2-40B4-BE49-F238E27FC236}">
                  <a16:creationId xmlns:a16="http://schemas.microsoft.com/office/drawing/2014/main" id="{652299C9-9CE5-435D-B20D-888D691EDAC6}"/>
                </a:ext>
              </a:extLst>
            </p:cNvPr>
            <p:cNvSpPr>
              <a:spLocks noChangeArrowheads="1"/>
            </p:cNvSpPr>
            <p:nvPr/>
          </p:nvSpPr>
          <p:spPr bwMode="auto">
            <a:xfrm>
              <a:off x="8536322" y="4686180"/>
              <a:ext cx="362419" cy="3624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154">
              <a:extLst>
                <a:ext uri="{FF2B5EF4-FFF2-40B4-BE49-F238E27FC236}">
                  <a16:creationId xmlns:a16="http://schemas.microsoft.com/office/drawing/2014/main" id="{FC9ED558-80C6-4A37-9EA6-BCCF6738895F}"/>
                </a:ext>
              </a:extLst>
            </p:cNvPr>
            <p:cNvSpPr>
              <a:spLocks/>
            </p:cNvSpPr>
            <p:nvPr/>
          </p:nvSpPr>
          <p:spPr bwMode="auto">
            <a:xfrm>
              <a:off x="8602929" y="4780213"/>
              <a:ext cx="215492" cy="176312"/>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155">
              <a:extLst>
                <a:ext uri="{FF2B5EF4-FFF2-40B4-BE49-F238E27FC236}">
                  <a16:creationId xmlns:a16="http://schemas.microsoft.com/office/drawing/2014/main" id="{E53A4D15-BD3D-4CA2-8B7E-7B377288A12D}"/>
                </a:ext>
              </a:extLst>
            </p:cNvPr>
            <p:cNvSpPr>
              <a:spLocks/>
            </p:cNvSpPr>
            <p:nvPr/>
          </p:nvSpPr>
          <p:spPr bwMode="auto">
            <a:xfrm>
              <a:off x="8883069" y="4884041"/>
              <a:ext cx="115582" cy="172394"/>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156">
              <a:extLst>
                <a:ext uri="{FF2B5EF4-FFF2-40B4-BE49-F238E27FC236}">
                  <a16:creationId xmlns:a16="http://schemas.microsoft.com/office/drawing/2014/main" id="{22BECBE1-6FBD-4887-9474-C7EDF9B4413E}"/>
                </a:ext>
              </a:extLst>
            </p:cNvPr>
            <p:cNvSpPr>
              <a:spLocks/>
            </p:cNvSpPr>
            <p:nvPr/>
          </p:nvSpPr>
          <p:spPr bwMode="auto">
            <a:xfrm>
              <a:off x="8432494" y="4680303"/>
              <a:ext cx="115582" cy="174353"/>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157">
              <a:extLst>
                <a:ext uri="{FF2B5EF4-FFF2-40B4-BE49-F238E27FC236}">
                  <a16:creationId xmlns:a16="http://schemas.microsoft.com/office/drawing/2014/main" id="{A9C6A3BE-502D-4051-8A54-8D99BAB3DBDD}"/>
                </a:ext>
              </a:extLst>
            </p:cNvPr>
            <p:cNvSpPr>
              <a:spLocks/>
            </p:cNvSpPr>
            <p:nvPr/>
          </p:nvSpPr>
          <p:spPr bwMode="auto">
            <a:xfrm>
              <a:off x="8526527" y="5036844"/>
              <a:ext cx="174353" cy="113623"/>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158">
              <a:extLst>
                <a:ext uri="{FF2B5EF4-FFF2-40B4-BE49-F238E27FC236}">
                  <a16:creationId xmlns:a16="http://schemas.microsoft.com/office/drawing/2014/main" id="{1F61498C-DC27-4F65-9990-1013B46B99B8}"/>
                </a:ext>
              </a:extLst>
            </p:cNvPr>
            <p:cNvSpPr>
              <a:spLocks/>
            </p:cNvSpPr>
            <p:nvPr/>
          </p:nvSpPr>
          <p:spPr bwMode="auto">
            <a:xfrm>
              <a:off x="8432494" y="4884041"/>
              <a:ext cx="115582" cy="172394"/>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159">
              <a:extLst>
                <a:ext uri="{FF2B5EF4-FFF2-40B4-BE49-F238E27FC236}">
                  <a16:creationId xmlns:a16="http://schemas.microsoft.com/office/drawing/2014/main" id="{D3D94084-1984-45C8-A3A9-491826FC48E2}"/>
                </a:ext>
              </a:extLst>
            </p:cNvPr>
            <p:cNvSpPr>
              <a:spLocks/>
            </p:cNvSpPr>
            <p:nvPr/>
          </p:nvSpPr>
          <p:spPr bwMode="auto">
            <a:xfrm>
              <a:off x="8883069" y="4680303"/>
              <a:ext cx="115582" cy="174353"/>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160">
              <a:extLst>
                <a:ext uri="{FF2B5EF4-FFF2-40B4-BE49-F238E27FC236}">
                  <a16:creationId xmlns:a16="http://schemas.microsoft.com/office/drawing/2014/main" id="{77D9704D-1887-4462-AD19-378B49172CA1}"/>
                </a:ext>
              </a:extLst>
            </p:cNvPr>
            <p:cNvSpPr>
              <a:spLocks/>
            </p:cNvSpPr>
            <p:nvPr/>
          </p:nvSpPr>
          <p:spPr bwMode="auto">
            <a:xfrm>
              <a:off x="8730265" y="5036844"/>
              <a:ext cx="174353" cy="113623"/>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161">
              <a:extLst>
                <a:ext uri="{FF2B5EF4-FFF2-40B4-BE49-F238E27FC236}">
                  <a16:creationId xmlns:a16="http://schemas.microsoft.com/office/drawing/2014/main" id="{69043CC1-0185-43C3-A47D-B3E5267A347E}"/>
                </a:ext>
              </a:extLst>
            </p:cNvPr>
            <p:cNvSpPr>
              <a:spLocks/>
            </p:cNvSpPr>
            <p:nvPr/>
          </p:nvSpPr>
          <p:spPr bwMode="auto">
            <a:xfrm>
              <a:off x="8730265" y="4590188"/>
              <a:ext cx="174353" cy="111664"/>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162">
              <a:extLst>
                <a:ext uri="{FF2B5EF4-FFF2-40B4-BE49-F238E27FC236}">
                  <a16:creationId xmlns:a16="http://schemas.microsoft.com/office/drawing/2014/main" id="{19CA57F2-1011-496F-98E2-E558A37446B6}"/>
                </a:ext>
              </a:extLst>
            </p:cNvPr>
            <p:cNvSpPr>
              <a:spLocks/>
            </p:cNvSpPr>
            <p:nvPr/>
          </p:nvSpPr>
          <p:spPr bwMode="auto">
            <a:xfrm>
              <a:off x="8526527" y="4590188"/>
              <a:ext cx="174353" cy="111664"/>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1722935F-3049-4EC9-A5B7-060792E34904}"/>
              </a:ext>
              <a:ext uri="{C183D7F6-B498-43B3-948B-1728B52AA6E4}">
                <adec:decorative xmlns:adec="http://schemas.microsoft.com/office/drawing/2017/decorative" val="1"/>
              </a:ext>
            </a:extLst>
          </p:cNvPr>
          <p:cNvGrpSpPr/>
          <p:nvPr/>
        </p:nvGrpSpPr>
        <p:grpSpPr>
          <a:xfrm>
            <a:off x="8078459" y="3683710"/>
            <a:ext cx="565746" cy="474065"/>
            <a:chOff x="8432699" y="3683710"/>
            <a:chExt cx="565746" cy="474065"/>
          </a:xfrm>
        </p:grpSpPr>
        <p:sp>
          <p:nvSpPr>
            <p:cNvPr id="69" name="Freeform 29">
              <a:extLst>
                <a:ext uri="{FF2B5EF4-FFF2-40B4-BE49-F238E27FC236}">
                  <a16:creationId xmlns:a16="http://schemas.microsoft.com/office/drawing/2014/main" id="{34860BBC-6F8E-4501-8ADD-C975DAA0D170}"/>
                </a:ext>
              </a:extLst>
            </p:cNvPr>
            <p:cNvSpPr>
              <a:spLocks noEditPoints="1"/>
            </p:cNvSpPr>
            <p:nvPr/>
          </p:nvSpPr>
          <p:spPr bwMode="auto">
            <a:xfrm flipH="1" flipV="1">
              <a:off x="8573765" y="3725506"/>
              <a:ext cx="382716" cy="381183"/>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30">
              <a:extLst>
                <a:ext uri="{FF2B5EF4-FFF2-40B4-BE49-F238E27FC236}">
                  <a16:creationId xmlns:a16="http://schemas.microsoft.com/office/drawing/2014/main" id="{D128E0D6-19A6-401D-94A7-6B40EB3AC088}"/>
                </a:ext>
              </a:extLst>
            </p:cNvPr>
            <p:cNvSpPr>
              <a:spLocks/>
            </p:cNvSpPr>
            <p:nvPr/>
          </p:nvSpPr>
          <p:spPr bwMode="auto">
            <a:xfrm flipH="1" flipV="1">
              <a:off x="8738266" y="3683710"/>
              <a:ext cx="95679" cy="95296"/>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31">
              <a:extLst>
                <a:ext uri="{FF2B5EF4-FFF2-40B4-BE49-F238E27FC236}">
                  <a16:creationId xmlns:a16="http://schemas.microsoft.com/office/drawing/2014/main" id="{89227EC2-DE13-4DED-ACBD-77ECE5AEA408}"/>
                </a:ext>
              </a:extLst>
            </p:cNvPr>
            <p:cNvSpPr>
              <a:spLocks/>
            </p:cNvSpPr>
            <p:nvPr/>
          </p:nvSpPr>
          <p:spPr bwMode="auto">
            <a:xfrm flipH="1" flipV="1">
              <a:off x="8901088" y="3847552"/>
              <a:ext cx="97357" cy="95296"/>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5" name="person" descr="person">
              <a:extLst>
                <a:ext uri="{FF2B5EF4-FFF2-40B4-BE49-F238E27FC236}">
                  <a16:creationId xmlns:a16="http://schemas.microsoft.com/office/drawing/2014/main" id="{6C2F8B84-D742-45DB-9973-0B1DCEB5648F}"/>
                </a:ext>
              </a:extLst>
            </p:cNvPr>
            <p:cNvGrpSpPr/>
            <p:nvPr/>
          </p:nvGrpSpPr>
          <p:grpSpPr>
            <a:xfrm>
              <a:off x="8432699" y="3797366"/>
              <a:ext cx="299016" cy="360409"/>
              <a:chOff x="5517881" y="3368932"/>
              <a:chExt cx="233375" cy="282416"/>
            </a:xfrm>
          </p:grpSpPr>
          <p:sp>
            <p:nvSpPr>
              <p:cNvPr id="66" name="Freeform: Shape 65">
                <a:extLst>
                  <a:ext uri="{FF2B5EF4-FFF2-40B4-BE49-F238E27FC236}">
                    <a16:creationId xmlns:a16="http://schemas.microsoft.com/office/drawing/2014/main" id="{6D712AA6-F4E8-4ECE-AD82-194D4D2FE39D}"/>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969460C-6F6E-4E32-80EE-00891E1C2837}"/>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3" name="Group 9">
            <a:extLst>
              <a:ext uri="{FF2B5EF4-FFF2-40B4-BE49-F238E27FC236}">
                <a16:creationId xmlns:a16="http://schemas.microsoft.com/office/drawing/2014/main" id="{2782290A-6706-4476-A295-EDB5E0AF4FC4}"/>
              </a:ext>
              <a:ext uri="{C183D7F6-B498-43B3-948B-1728B52AA6E4}">
                <adec:decorative xmlns:adec="http://schemas.microsoft.com/office/drawing/2017/decorative" val="1"/>
              </a:ext>
            </a:extLst>
          </p:cNvPr>
          <p:cNvGrpSpPr>
            <a:grpSpLocks noChangeAspect="1"/>
          </p:cNvGrpSpPr>
          <p:nvPr/>
        </p:nvGrpSpPr>
        <p:grpSpPr bwMode="auto">
          <a:xfrm>
            <a:off x="8069263" y="1696625"/>
            <a:ext cx="584139" cy="570394"/>
            <a:chOff x="4783" y="1692"/>
            <a:chExt cx="340" cy="332"/>
          </a:xfrm>
        </p:grpSpPr>
        <p:sp>
          <p:nvSpPr>
            <p:cNvPr id="74" name="Freeform 10">
              <a:extLst>
                <a:ext uri="{FF2B5EF4-FFF2-40B4-BE49-F238E27FC236}">
                  <a16:creationId xmlns:a16="http://schemas.microsoft.com/office/drawing/2014/main" id="{12DB52AE-2C08-4A03-8DBA-EA3485B4B64A}"/>
                </a:ext>
              </a:extLst>
            </p:cNvPr>
            <p:cNvSpPr>
              <a:spLocks/>
            </p:cNvSpPr>
            <p:nvPr/>
          </p:nvSpPr>
          <p:spPr bwMode="auto">
            <a:xfrm>
              <a:off x="4783" y="1692"/>
              <a:ext cx="174" cy="248"/>
            </a:xfrm>
            <a:custGeom>
              <a:avLst/>
              <a:gdLst>
                <a:gd name="T0" fmla="*/ 986 w 4418"/>
                <a:gd name="T1" fmla="*/ 4217 h 6325"/>
                <a:gd name="T2" fmla="*/ 4409 w 4418"/>
                <a:gd name="T3" fmla="*/ 794 h 6325"/>
                <a:gd name="T4" fmla="*/ 4418 w 4418"/>
                <a:gd name="T5" fmla="*/ 794 h 6325"/>
                <a:gd name="T6" fmla="*/ 4418 w 4418"/>
                <a:gd name="T7" fmla="*/ 0 h 6325"/>
                <a:gd name="T8" fmla="*/ 775 w 4418"/>
                <a:gd name="T9" fmla="*/ 2108 h 6325"/>
                <a:gd name="T10" fmla="*/ 775 w 4418"/>
                <a:gd name="T11" fmla="*/ 6325 h 6325"/>
                <a:gd name="T12" fmla="*/ 1443 w 4418"/>
                <a:gd name="T13" fmla="*/ 5937 h 6325"/>
                <a:gd name="T14" fmla="*/ 986 w 4418"/>
                <a:gd name="T15" fmla="*/ 4217 h 6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8" h="6325">
                  <a:moveTo>
                    <a:pt x="986" y="4217"/>
                  </a:moveTo>
                  <a:cubicBezTo>
                    <a:pt x="986" y="2329"/>
                    <a:pt x="2517" y="794"/>
                    <a:pt x="4409" y="794"/>
                  </a:cubicBezTo>
                  <a:lnTo>
                    <a:pt x="4418" y="794"/>
                  </a:lnTo>
                  <a:lnTo>
                    <a:pt x="4418" y="0"/>
                  </a:lnTo>
                  <a:cubicBezTo>
                    <a:pt x="2869" y="0"/>
                    <a:pt x="1549" y="767"/>
                    <a:pt x="775" y="2108"/>
                  </a:cubicBezTo>
                  <a:cubicBezTo>
                    <a:pt x="0" y="3449"/>
                    <a:pt x="0" y="4984"/>
                    <a:pt x="775" y="6325"/>
                  </a:cubicBezTo>
                  <a:lnTo>
                    <a:pt x="1443" y="5937"/>
                  </a:lnTo>
                  <a:cubicBezTo>
                    <a:pt x="1153" y="5434"/>
                    <a:pt x="986" y="4843"/>
                    <a:pt x="986" y="421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1">
              <a:extLst>
                <a:ext uri="{FF2B5EF4-FFF2-40B4-BE49-F238E27FC236}">
                  <a16:creationId xmlns:a16="http://schemas.microsoft.com/office/drawing/2014/main" id="{24E84D52-0991-4FDD-BA39-A5DDEEDE18C0}"/>
                </a:ext>
              </a:extLst>
            </p:cNvPr>
            <p:cNvSpPr>
              <a:spLocks/>
            </p:cNvSpPr>
            <p:nvPr/>
          </p:nvSpPr>
          <p:spPr bwMode="auto">
            <a:xfrm>
              <a:off x="4814" y="1692"/>
              <a:ext cx="309" cy="332"/>
            </a:xfrm>
            <a:custGeom>
              <a:avLst/>
              <a:gdLst>
                <a:gd name="T0" fmla="*/ 3638 w 7840"/>
                <a:gd name="T1" fmla="*/ 0 h 8437"/>
                <a:gd name="T2" fmla="*/ 3638 w 7840"/>
                <a:gd name="T3" fmla="*/ 793 h 8437"/>
                <a:gd name="T4" fmla="*/ 7056 w 7840"/>
                <a:gd name="T5" fmla="*/ 4223 h 8437"/>
                <a:gd name="T6" fmla="*/ 3629 w 7840"/>
                <a:gd name="T7" fmla="*/ 7653 h 8437"/>
                <a:gd name="T8" fmla="*/ 669 w 7840"/>
                <a:gd name="T9" fmla="*/ 5942 h 8437"/>
                <a:gd name="T10" fmla="*/ 0 w 7840"/>
                <a:gd name="T11" fmla="*/ 6330 h 8437"/>
                <a:gd name="T12" fmla="*/ 3638 w 7840"/>
                <a:gd name="T13" fmla="*/ 8437 h 8437"/>
                <a:gd name="T14" fmla="*/ 7840 w 7840"/>
                <a:gd name="T15" fmla="*/ 4223 h 8437"/>
                <a:gd name="T16" fmla="*/ 3638 w 7840"/>
                <a:gd name="T17" fmla="*/ 0 h 8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40" h="8437">
                  <a:moveTo>
                    <a:pt x="3638" y="0"/>
                  </a:moveTo>
                  <a:lnTo>
                    <a:pt x="3638" y="793"/>
                  </a:lnTo>
                  <a:cubicBezTo>
                    <a:pt x="5523" y="793"/>
                    <a:pt x="7056" y="2327"/>
                    <a:pt x="7056" y="4223"/>
                  </a:cubicBezTo>
                  <a:cubicBezTo>
                    <a:pt x="7056" y="6119"/>
                    <a:pt x="5523" y="7653"/>
                    <a:pt x="3629" y="7653"/>
                  </a:cubicBezTo>
                  <a:cubicBezTo>
                    <a:pt x="2361" y="7653"/>
                    <a:pt x="1259" y="6965"/>
                    <a:pt x="669" y="5942"/>
                  </a:cubicBezTo>
                  <a:lnTo>
                    <a:pt x="0" y="6330"/>
                  </a:lnTo>
                  <a:cubicBezTo>
                    <a:pt x="766" y="7670"/>
                    <a:pt x="2087" y="8437"/>
                    <a:pt x="3638" y="8437"/>
                  </a:cubicBezTo>
                  <a:cubicBezTo>
                    <a:pt x="5963" y="8437"/>
                    <a:pt x="7840" y="6551"/>
                    <a:pt x="7840" y="4223"/>
                  </a:cubicBezTo>
                  <a:cubicBezTo>
                    <a:pt x="7840" y="1887"/>
                    <a:pt x="5955" y="0"/>
                    <a:pt x="3638"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3">
              <a:extLst>
                <a:ext uri="{FF2B5EF4-FFF2-40B4-BE49-F238E27FC236}">
                  <a16:creationId xmlns:a16="http://schemas.microsoft.com/office/drawing/2014/main" id="{8FA56785-3AC4-428C-8F98-1F92943AEC72}"/>
                </a:ext>
              </a:extLst>
            </p:cNvPr>
            <p:cNvSpPr>
              <a:spLocks noEditPoints="1"/>
            </p:cNvSpPr>
            <p:nvPr/>
          </p:nvSpPr>
          <p:spPr bwMode="auto">
            <a:xfrm>
              <a:off x="4916" y="1778"/>
              <a:ext cx="82" cy="159"/>
            </a:xfrm>
            <a:custGeom>
              <a:avLst/>
              <a:gdLst>
                <a:gd name="T0" fmla="*/ 1522 w 2103"/>
                <a:gd name="T1" fmla="*/ 2721 h 4037"/>
                <a:gd name="T2" fmla="*/ 1205 w 2103"/>
                <a:gd name="T3" fmla="*/ 2368 h 4037"/>
                <a:gd name="T4" fmla="*/ 1205 w 2103"/>
                <a:gd name="T5" fmla="*/ 3030 h 4037"/>
                <a:gd name="T6" fmla="*/ 1522 w 2103"/>
                <a:gd name="T7" fmla="*/ 2721 h 4037"/>
                <a:gd name="T8" fmla="*/ 889 w 2103"/>
                <a:gd name="T9" fmla="*/ 1625 h 4037"/>
                <a:gd name="T10" fmla="*/ 889 w 2103"/>
                <a:gd name="T11" fmla="*/ 927 h 4037"/>
                <a:gd name="T12" fmla="*/ 581 w 2103"/>
                <a:gd name="T13" fmla="*/ 1246 h 4037"/>
                <a:gd name="T14" fmla="*/ 889 w 2103"/>
                <a:gd name="T15" fmla="*/ 1625 h 4037"/>
                <a:gd name="T16" fmla="*/ 2103 w 2103"/>
                <a:gd name="T17" fmla="*/ 2694 h 4037"/>
                <a:gd name="T18" fmla="*/ 1874 w 2103"/>
                <a:gd name="T19" fmla="*/ 3286 h 4037"/>
                <a:gd name="T20" fmla="*/ 1205 w 2103"/>
                <a:gd name="T21" fmla="*/ 3560 h 4037"/>
                <a:gd name="T22" fmla="*/ 1205 w 2103"/>
                <a:gd name="T23" fmla="*/ 4037 h 4037"/>
                <a:gd name="T24" fmla="*/ 889 w 2103"/>
                <a:gd name="T25" fmla="*/ 4037 h 4037"/>
                <a:gd name="T26" fmla="*/ 889 w 2103"/>
                <a:gd name="T27" fmla="*/ 3569 h 4037"/>
                <a:gd name="T28" fmla="*/ 61 w 2103"/>
                <a:gd name="T29" fmla="*/ 3366 h 4037"/>
                <a:gd name="T30" fmla="*/ 61 w 2103"/>
                <a:gd name="T31" fmla="*/ 2756 h 4037"/>
                <a:gd name="T32" fmla="*/ 440 w 2103"/>
                <a:gd name="T33" fmla="*/ 2942 h 4037"/>
                <a:gd name="T34" fmla="*/ 889 w 2103"/>
                <a:gd name="T35" fmla="*/ 3048 h 4037"/>
                <a:gd name="T36" fmla="*/ 889 w 2103"/>
                <a:gd name="T37" fmla="*/ 2244 h 4037"/>
                <a:gd name="T38" fmla="*/ 202 w 2103"/>
                <a:gd name="T39" fmla="*/ 1846 h 4037"/>
                <a:gd name="T40" fmla="*/ 0 w 2103"/>
                <a:gd name="T41" fmla="*/ 1281 h 4037"/>
                <a:gd name="T42" fmla="*/ 246 w 2103"/>
                <a:gd name="T43" fmla="*/ 689 h 4037"/>
                <a:gd name="T44" fmla="*/ 889 w 2103"/>
                <a:gd name="T45" fmla="*/ 406 h 4037"/>
                <a:gd name="T46" fmla="*/ 889 w 2103"/>
                <a:gd name="T47" fmla="*/ 0 h 4037"/>
                <a:gd name="T48" fmla="*/ 1205 w 2103"/>
                <a:gd name="T49" fmla="*/ 0 h 4037"/>
                <a:gd name="T50" fmla="*/ 1205 w 2103"/>
                <a:gd name="T51" fmla="*/ 397 h 4037"/>
                <a:gd name="T52" fmla="*/ 1892 w 2103"/>
                <a:gd name="T53" fmla="*/ 548 h 4037"/>
                <a:gd name="T54" fmla="*/ 1892 w 2103"/>
                <a:gd name="T55" fmla="*/ 1148 h 4037"/>
                <a:gd name="T56" fmla="*/ 1205 w 2103"/>
                <a:gd name="T57" fmla="*/ 919 h 4037"/>
                <a:gd name="T58" fmla="*/ 1205 w 2103"/>
                <a:gd name="T59" fmla="*/ 1749 h 4037"/>
                <a:gd name="T60" fmla="*/ 1892 w 2103"/>
                <a:gd name="T61" fmla="*/ 2147 h 4037"/>
                <a:gd name="T62" fmla="*/ 2103 w 2103"/>
                <a:gd name="T63" fmla="*/ 2694 h 4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3" h="4037">
                  <a:moveTo>
                    <a:pt x="1522" y="2721"/>
                  </a:moveTo>
                  <a:cubicBezTo>
                    <a:pt x="1522" y="2580"/>
                    <a:pt x="1417" y="2465"/>
                    <a:pt x="1205" y="2368"/>
                  </a:cubicBezTo>
                  <a:lnTo>
                    <a:pt x="1205" y="3030"/>
                  </a:lnTo>
                  <a:cubicBezTo>
                    <a:pt x="1417" y="3004"/>
                    <a:pt x="1522" y="2898"/>
                    <a:pt x="1522" y="2721"/>
                  </a:cubicBezTo>
                  <a:close/>
                  <a:moveTo>
                    <a:pt x="889" y="1625"/>
                  </a:moveTo>
                  <a:lnTo>
                    <a:pt x="889" y="927"/>
                  </a:lnTo>
                  <a:cubicBezTo>
                    <a:pt x="686" y="963"/>
                    <a:pt x="581" y="1069"/>
                    <a:pt x="581" y="1246"/>
                  </a:cubicBezTo>
                  <a:cubicBezTo>
                    <a:pt x="581" y="1405"/>
                    <a:pt x="686" y="1528"/>
                    <a:pt x="889" y="1625"/>
                  </a:cubicBezTo>
                  <a:close/>
                  <a:moveTo>
                    <a:pt x="2103" y="2694"/>
                  </a:moveTo>
                  <a:cubicBezTo>
                    <a:pt x="2103" y="2942"/>
                    <a:pt x="2024" y="3136"/>
                    <a:pt x="1874" y="3286"/>
                  </a:cubicBezTo>
                  <a:cubicBezTo>
                    <a:pt x="1725" y="3437"/>
                    <a:pt x="1496" y="3525"/>
                    <a:pt x="1205" y="3560"/>
                  </a:cubicBezTo>
                  <a:lnTo>
                    <a:pt x="1205" y="4037"/>
                  </a:lnTo>
                  <a:lnTo>
                    <a:pt x="889" y="4037"/>
                  </a:lnTo>
                  <a:lnTo>
                    <a:pt x="889" y="3569"/>
                  </a:lnTo>
                  <a:cubicBezTo>
                    <a:pt x="589" y="3569"/>
                    <a:pt x="308" y="3498"/>
                    <a:pt x="61" y="3366"/>
                  </a:cubicBezTo>
                  <a:lnTo>
                    <a:pt x="61" y="2756"/>
                  </a:lnTo>
                  <a:cubicBezTo>
                    <a:pt x="141" y="2818"/>
                    <a:pt x="264" y="2880"/>
                    <a:pt x="440" y="2942"/>
                  </a:cubicBezTo>
                  <a:cubicBezTo>
                    <a:pt x="616" y="3004"/>
                    <a:pt x="765" y="3039"/>
                    <a:pt x="889" y="3048"/>
                  </a:cubicBezTo>
                  <a:lnTo>
                    <a:pt x="889" y="2244"/>
                  </a:lnTo>
                  <a:cubicBezTo>
                    <a:pt x="563" y="2120"/>
                    <a:pt x="334" y="1988"/>
                    <a:pt x="202" y="1846"/>
                  </a:cubicBezTo>
                  <a:cubicBezTo>
                    <a:pt x="70" y="1705"/>
                    <a:pt x="0" y="1519"/>
                    <a:pt x="0" y="1281"/>
                  </a:cubicBezTo>
                  <a:cubicBezTo>
                    <a:pt x="0" y="1051"/>
                    <a:pt x="79" y="848"/>
                    <a:pt x="246" y="689"/>
                  </a:cubicBezTo>
                  <a:cubicBezTo>
                    <a:pt x="413" y="530"/>
                    <a:pt x="625" y="433"/>
                    <a:pt x="889" y="406"/>
                  </a:cubicBezTo>
                  <a:lnTo>
                    <a:pt x="889" y="0"/>
                  </a:lnTo>
                  <a:lnTo>
                    <a:pt x="1205" y="0"/>
                  </a:lnTo>
                  <a:lnTo>
                    <a:pt x="1205" y="397"/>
                  </a:lnTo>
                  <a:cubicBezTo>
                    <a:pt x="1513" y="415"/>
                    <a:pt x="1742" y="459"/>
                    <a:pt x="1892" y="548"/>
                  </a:cubicBezTo>
                  <a:lnTo>
                    <a:pt x="1892" y="1148"/>
                  </a:lnTo>
                  <a:cubicBezTo>
                    <a:pt x="1689" y="1025"/>
                    <a:pt x="1461" y="945"/>
                    <a:pt x="1205" y="919"/>
                  </a:cubicBezTo>
                  <a:lnTo>
                    <a:pt x="1205" y="1749"/>
                  </a:lnTo>
                  <a:cubicBezTo>
                    <a:pt x="1531" y="1864"/>
                    <a:pt x="1760" y="1997"/>
                    <a:pt x="1892" y="2147"/>
                  </a:cubicBezTo>
                  <a:cubicBezTo>
                    <a:pt x="2041" y="2297"/>
                    <a:pt x="2103" y="2474"/>
                    <a:pt x="2103" y="269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 name="Group 16">
            <a:extLst>
              <a:ext uri="{FF2B5EF4-FFF2-40B4-BE49-F238E27FC236}">
                <a16:creationId xmlns:a16="http://schemas.microsoft.com/office/drawing/2014/main" id="{7DCEE27F-7B35-47F2-801B-D3082F729998}"/>
              </a:ext>
              <a:ext uri="{C183D7F6-B498-43B3-948B-1728B52AA6E4}">
                <adec:decorative xmlns:adec="http://schemas.microsoft.com/office/drawing/2017/decorative" val="1"/>
              </a:ext>
            </a:extLst>
          </p:cNvPr>
          <p:cNvGrpSpPr>
            <a:grpSpLocks noChangeAspect="1"/>
          </p:cNvGrpSpPr>
          <p:nvPr/>
        </p:nvGrpSpPr>
        <p:grpSpPr bwMode="auto">
          <a:xfrm>
            <a:off x="8078239" y="2642420"/>
            <a:ext cx="566158" cy="566158"/>
            <a:chOff x="4721" y="2111"/>
            <a:chExt cx="374" cy="374"/>
          </a:xfrm>
        </p:grpSpPr>
        <p:sp>
          <p:nvSpPr>
            <p:cNvPr id="79" name="Rectangle 17">
              <a:extLst>
                <a:ext uri="{FF2B5EF4-FFF2-40B4-BE49-F238E27FC236}">
                  <a16:creationId xmlns:a16="http://schemas.microsoft.com/office/drawing/2014/main" id="{B93D7211-B327-4981-9048-2C274880AFAA}"/>
                </a:ext>
              </a:extLst>
            </p:cNvPr>
            <p:cNvSpPr>
              <a:spLocks noChangeArrowheads="1"/>
            </p:cNvSpPr>
            <p:nvPr/>
          </p:nvSpPr>
          <p:spPr bwMode="auto">
            <a:xfrm>
              <a:off x="4721" y="2450"/>
              <a:ext cx="374"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8">
              <a:extLst>
                <a:ext uri="{FF2B5EF4-FFF2-40B4-BE49-F238E27FC236}">
                  <a16:creationId xmlns:a16="http://schemas.microsoft.com/office/drawing/2014/main" id="{ABFF3DCE-8337-4284-97FC-71C1DE274387}"/>
                </a:ext>
              </a:extLst>
            </p:cNvPr>
            <p:cNvSpPr>
              <a:spLocks noChangeArrowheads="1"/>
            </p:cNvSpPr>
            <p:nvPr/>
          </p:nvSpPr>
          <p:spPr bwMode="auto">
            <a:xfrm>
              <a:off x="4891" y="2111"/>
              <a:ext cx="35" cy="25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9">
              <a:extLst>
                <a:ext uri="{FF2B5EF4-FFF2-40B4-BE49-F238E27FC236}">
                  <a16:creationId xmlns:a16="http://schemas.microsoft.com/office/drawing/2014/main" id="{74A6AE53-0740-485B-8A6A-23116E293372}"/>
                </a:ext>
              </a:extLst>
            </p:cNvPr>
            <p:cNvSpPr>
              <a:spLocks/>
            </p:cNvSpPr>
            <p:nvPr/>
          </p:nvSpPr>
          <p:spPr bwMode="auto">
            <a:xfrm>
              <a:off x="4891" y="2111"/>
              <a:ext cx="35" cy="257"/>
            </a:xfrm>
            <a:custGeom>
              <a:avLst/>
              <a:gdLst>
                <a:gd name="T0" fmla="*/ 35 w 35"/>
                <a:gd name="T1" fmla="*/ 0 h 257"/>
                <a:gd name="T2" fmla="*/ 35 w 35"/>
                <a:gd name="T3" fmla="*/ 257 h 257"/>
                <a:gd name="T4" fmla="*/ 0 w 35"/>
                <a:gd name="T5" fmla="*/ 257 h 257"/>
                <a:gd name="T6" fmla="*/ 0 w 35"/>
                <a:gd name="T7" fmla="*/ 0 h 257"/>
              </a:gdLst>
              <a:ahLst/>
              <a:cxnLst>
                <a:cxn ang="0">
                  <a:pos x="T0" y="T1"/>
                </a:cxn>
                <a:cxn ang="0">
                  <a:pos x="T2" y="T3"/>
                </a:cxn>
                <a:cxn ang="0">
                  <a:pos x="T4" y="T5"/>
                </a:cxn>
                <a:cxn ang="0">
                  <a:pos x="T6" y="T7"/>
                </a:cxn>
              </a:cxnLst>
              <a:rect l="0" t="0" r="r" b="b"/>
              <a:pathLst>
                <a:path w="35" h="257">
                  <a:moveTo>
                    <a:pt x="35" y="0"/>
                  </a:moveTo>
                  <a:lnTo>
                    <a:pt x="35" y="257"/>
                  </a:lnTo>
                  <a:lnTo>
                    <a:pt x="0" y="2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a:extLst>
                <a:ext uri="{FF2B5EF4-FFF2-40B4-BE49-F238E27FC236}">
                  <a16:creationId xmlns:a16="http://schemas.microsoft.com/office/drawing/2014/main" id="{1E8872A4-D437-4310-81D6-A8532CB09CE0}"/>
                </a:ext>
              </a:extLst>
            </p:cNvPr>
            <p:cNvSpPr>
              <a:spLocks/>
            </p:cNvSpPr>
            <p:nvPr/>
          </p:nvSpPr>
          <p:spPr bwMode="auto">
            <a:xfrm>
              <a:off x="4827" y="2309"/>
              <a:ext cx="106" cy="106"/>
            </a:xfrm>
            <a:custGeom>
              <a:avLst/>
              <a:gdLst>
                <a:gd name="T0" fmla="*/ 106 w 106"/>
                <a:gd name="T1" fmla="*/ 81 h 106"/>
                <a:gd name="T2" fmla="*/ 81 w 106"/>
                <a:gd name="T3" fmla="*/ 106 h 106"/>
                <a:gd name="T4" fmla="*/ 0 w 106"/>
                <a:gd name="T5" fmla="*/ 25 h 106"/>
                <a:gd name="T6" fmla="*/ 24 w 106"/>
                <a:gd name="T7" fmla="*/ 0 h 106"/>
                <a:gd name="T8" fmla="*/ 106 w 106"/>
                <a:gd name="T9" fmla="*/ 81 h 106"/>
              </a:gdLst>
              <a:ahLst/>
              <a:cxnLst>
                <a:cxn ang="0">
                  <a:pos x="T0" y="T1"/>
                </a:cxn>
                <a:cxn ang="0">
                  <a:pos x="T2" y="T3"/>
                </a:cxn>
                <a:cxn ang="0">
                  <a:pos x="T4" y="T5"/>
                </a:cxn>
                <a:cxn ang="0">
                  <a:pos x="T6" y="T7"/>
                </a:cxn>
                <a:cxn ang="0">
                  <a:pos x="T8" y="T9"/>
                </a:cxn>
              </a:cxnLst>
              <a:rect l="0" t="0" r="r" b="b"/>
              <a:pathLst>
                <a:path w="106" h="106">
                  <a:moveTo>
                    <a:pt x="106" y="81"/>
                  </a:moveTo>
                  <a:lnTo>
                    <a:pt x="81" y="106"/>
                  </a:lnTo>
                  <a:lnTo>
                    <a:pt x="0" y="25"/>
                  </a:lnTo>
                  <a:lnTo>
                    <a:pt x="24" y="0"/>
                  </a:lnTo>
                  <a:lnTo>
                    <a:pt x="106" y="8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1">
              <a:extLst>
                <a:ext uri="{FF2B5EF4-FFF2-40B4-BE49-F238E27FC236}">
                  <a16:creationId xmlns:a16="http://schemas.microsoft.com/office/drawing/2014/main" id="{A18A91FB-EA97-4186-B124-F5CC09852FE0}"/>
                </a:ext>
              </a:extLst>
            </p:cNvPr>
            <p:cNvSpPr>
              <a:spLocks/>
            </p:cNvSpPr>
            <p:nvPr/>
          </p:nvSpPr>
          <p:spPr bwMode="auto">
            <a:xfrm>
              <a:off x="4883" y="2309"/>
              <a:ext cx="107" cy="106"/>
            </a:xfrm>
            <a:custGeom>
              <a:avLst/>
              <a:gdLst>
                <a:gd name="T0" fmla="*/ 25 w 107"/>
                <a:gd name="T1" fmla="*/ 106 h 106"/>
                <a:gd name="T2" fmla="*/ 0 w 107"/>
                <a:gd name="T3" fmla="*/ 81 h 106"/>
                <a:gd name="T4" fmla="*/ 82 w 107"/>
                <a:gd name="T5" fmla="*/ 0 h 106"/>
                <a:gd name="T6" fmla="*/ 107 w 107"/>
                <a:gd name="T7" fmla="*/ 24 h 106"/>
                <a:gd name="T8" fmla="*/ 25 w 107"/>
                <a:gd name="T9" fmla="*/ 106 h 106"/>
              </a:gdLst>
              <a:ahLst/>
              <a:cxnLst>
                <a:cxn ang="0">
                  <a:pos x="T0" y="T1"/>
                </a:cxn>
                <a:cxn ang="0">
                  <a:pos x="T2" y="T3"/>
                </a:cxn>
                <a:cxn ang="0">
                  <a:pos x="T4" y="T5"/>
                </a:cxn>
                <a:cxn ang="0">
                  <a:pos x="T6" y="T7"/>
                </a:cxn>
                <a:cxn ang="0">
                  <a:pos x="T8" y="T9"/>
                </a:cxn>
              </a:cxnLst>
              <a:rect l="0" t="0" r="r" b="b"/>
              <a:pathLst>
                <a:path w="107" h="106">
                  <a:moveTo>
                    <a:pt x="25" y="106"/>
                  </a:moveTo>
                  <a:lnTo>
                    <a:pt x="0" y="81"/>
                  </a:lnTo>
                  <a:lnTo>
                    <a:pt x="82" y="0"/>
                  </a:lnTo>
                  <a:lnTo>
                    <a:pt x="107" y="24"/>
                  </a:lnTo>
                  <a:lnTo>
                    <a:pt x="25" y="10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410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1+#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78"/>
                                        </p:tgtEl>
                                        <p:attrNameLst>
                                          <p:attrName>style.visibility</p:attrName>
                                        </p:attrNameLst>
                                      </p:cBhvr>
                                      <p:to>
                                        <p:strVal val="visible"/>
                                      </p:to>
                                    </p:set>
                                    <p:anim calcmode="lin" valueType="num">
                                      <p:cBhvr additive="base">
                                        <p:cTn id="16" dur="500" fill="hold"/>
                                        <p:tgtEl>
                                          <p:spTgt spid="78"/>
                                        </p:tgtEl>
                                        <p:attrNameLst>
                                          <p:attrName>ppt_x</p:attrName>
                                        </p:attrNameLst>
                                      </p:cBhvr>
                                      <p:tavLst>
                                        <p:tav tm="0">
                                          <p:val>
                                            <p:strVal val="1+#ppt_w/2"/>
                                          </p:val>
                                        </p:tav>
                                        <p:tav tm="100000">
                                          <p:val>
                                            <p:strVal val="#ppt_x"/>
                                          </p:val>
                                        </p:tav>
                                      </p:tavLst>
                                    </p:anim>
                                    <p:anim calcmode="lin" valueType="num">
                                      <p:cBhvr additive="base">
                                        <p:cTn id="17" dur="500" fill="hold"/>
                                        <p:tgtEl>
                                          <p:spTgt spid="78"/>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1+#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1+#ppt_w/2"/>
                                          </p:val>
                                        </p:tav>
                                        <p:tav tm="100000">
                                          <p:val>
                                            <p:strVal val="#ppt_x"/>
                                          </p:val>
                                        </p:tav>
                                      </p:tavLst>
                                    </p:anim>
                                    <p:anim calcmode="lin" valueType="num">
                                      <p:cBhvr additive="base">
                                        <p:cTn id="26" dur="500" fill="hold"/>
                                        <p:tgtEl>
                                          <p:spTgt spid="8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88"/>
                                        </p:tgtEl>
                                        <p:attrNameLst>
                                          <p:attrName>style.visibility</p:attrName>
                                        </p:attrNameLst>
                                      </p:cBhvr>
                                      <p:to>
                                        <p:strVal val="visible"/>
                                      </p:to>
                                    </p:set>
                                    <p:anim calcmode="lin" valueType="num">
                                      <p:cBhvr additive="base">
                                        <p:cTn id="34" dur="500" fill="hold"/>
                                        <p:tgtEl>
                                          <p:spTgt spid="88"/>
                                        </p:tgtEl>
                                        <p:attrNameLst>
                                          <p:attrName>ppt_x</p:attrName>
                                        </p:attrNameLst>
                                      </p:cBhvr>
                                      <p:tavLst>
                                        <p:tav tm="0">
                                          <p:val>
                                            <p:strVal val="1+#ppt_w/2"/>
                                          </p:val>
                                        </p:tav>
                                        <p:tav tm="100000">
                                          <p:val>
                                            <p:strVal val="#ppt_x"/>
                                          </p:val>
                                        </p:tav>
                                      </p:tavLst>
                                    </p:anim>
                                    <p:anim calcmode="lin" valueType="num">
                                      <p:cBhvr additive="base">
                                        <p:cTn id="35" dur="500" fill="hold"/>
                                        <p:tgtEl>
                                          <p:spTgt spid="8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1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82">
            <a:extLst>
              <a:ext uri="{FF2B5EF4-FFF2-40B4-BE49-F238E27FC236}">
                <a16:creationId xmlns:a16="http://schemas.microsoft.com/office/drawing/2014/main" id="{1CFF4907-4A05-4096-9240-03D63BA46346}"/>
              </a:ext>
            </a:extLst>
          </p:cNvPr>
          <p:cNvSpPr>
            <a:spLocks noGrp="1"/>
          </p:cNvSpPr>
          <p:nvPr>
            <p:ph type="title"/>
          </p:nvPr>
        </p:nvSpPr>
        <p:spPr>
          <a:xfrm>
            <a:off x="455613" y="620713"/>
            <a:ext cx="11306175" cy="403225"/>
          </a:xfrm>
        </p:spPr>
        <p:txBody>
          <a:bodyPr/>
          <a:lstStyle/>
          <a:p>
            <a:r>
              <a:rPr lang="en-US" dirty="0"/>
              <a:t>Unlock your financial value—</a:t>
            </a:r>
            <a:r>
              <a:rPr lang="en-US" dirty="0">
                <a:solidFill>
                  <a:schemeClr val="tx2"/>
                </a:solidFill>
              </a:rPr>
              <a:t>in the cloud</a:t>
            </a:r>
          </a:p>
        </p:txBody>
      </p:sp>
      <p:sp>
        <p:nvSpPr>
          <p:cNvPr id="29" name="TextBox 28">
            <a:extLst>
              <a:ext uri="{FF2B5EF4-FFF2-40B4-BE49-F238E27FC236}">
                <a16:creationId xmlns:a16="http://schemas.microsoft.com/office/drawing/2014/main" id="{9E892D24-A5D9-40DB-876C-849CF47F4492}"/>
              </a:ext>
            </a:extLst>
          </p:cNvPr>
          <p:cNvSpPr txBox="1"/>
          <p:nvPr/>
        </p:nvSpPr>
        <p:spPr>
          <a:xfrm>
            <a:off x="455995" y="1212355"/>
            <a:ext cx="11713756" cy="369332"/>
          </a:xfrm>
          <a:prstGeom prst="rect">
            <a:avLst/>
          </a:prstGeom>
          <a:noFill/>
        </p:spPr>
        <p:txBody>
          <a:bodyPr wrap="square" lIns="0" tIns="0" rIns="0" bIns="0">
            <a:spAutoFit/>
          </a:bodyPr>
          <a:lstStyle/>
          <a:p>
            <a:r>
              <a:rPr lang="fr-FR" sz="2400" dirty="0">
                <a:solidFill>
                  <a:schemeClr val="tx2"/>
                </a:solidFill>
                <a:latin typeface="Segoe UI" panose="020B0502040204020203" pitchFamily="34" charset="0"/>
              </a:rPr>
              <a:t>Digital</a:t>
            </a:r>
            <a:r>
              <a:rPr lang="fr-FR" sz="2400" dirty="0">
                <a:latin typeface="Segoe UI" panose="020B0502040204020203" pitchFamily="34" charset="0"/>
              </a:rPr>
              <a:t> transformation accompanies </a:t>
            </a:r>
            <a:r>
              <a:rPr lang="fr-FR" sz="2400" dirty="0">
                <a:solidFill>
                  <a:schemeClr val="tx2"/>
                </a:solidFill>
                <a:latin typeface="Segoe UI" panose="020B0502040204020203" pitchFamily="34" charset="0"/>
              </a:rPr>
              <a:t>financial</a:t>
            </a:r>
            <a:r>
              <a:rPr lang="fr-FR" sz="2400" dirty="0">
                <a:latin typeface="Segoe UI" panose="020B0502040204020203" pitchFamily="34" charset="0"/>
              </a:rPr>
              <a:t> transformation </a:t>
            </a:r>
          </a:p>
        </p:txBody>
      </p:sp>
      <p:sp>
        <p:nvSpPr>
          <p:cNvPr id="63" name="TextBox 62">
            <a:extLst>
              <a:ext uri="{FF2B5EF4-FFF2-40B4-BE49-F238E27FC236}">
                <a16:creationId xmlns:a16="http://schemas.microsoft.com/office/drawing/2014/main" id="{9D8AD2E7-4DE3-4485-B584-17B13C1CB72D}"/>
              </a:ext>
            </a:extLst>
          </p:cNvPr>
          <p:cNvSpPr txBox="1"/>
          <p:nvPr/>
        </p:nvSpPr>
        <p:spPr>
          <a:xfrm>
            <a:off x="455613" y="2207756"/>
            <a:ext cx="11534998" cy="424732"/>
          </a:xfrm>
          <a:prstGeom prst="rect">
            <a:avLst/>
          </a:prstGeom>
          <a:noFill/>
        </p:spPr>
        <p:txBody>
          <a:bodyPr wrap="square" lIns="0" rtlCol="0">
            <a:spAutoFit/>
          </a:bodyPr>
          <a:lstStyle/>
          <a:p>
            <a:pPr marL="0" lvl="1">
              <a:lnSpc>
                <a:spcPct val="90000"/>
              </a:lnSpc>
              <a:spcAft>
                <a:spcPts val="1200"/>
              </a:spcAft>
            </a:pPr>
            <a:r>
              <a:rPr lang="en-US" sz="2400" dirty="0"/>
              <a:t>When moving to the cloud, it is important to understand how Azure will impact:</a:t>
            </a:r>
          </a:p>
        </p:txBody>
      </p:sp>
      <p:grpSp>
        <p:nvGrpSpPr>
          <p:cNvPr id="4" name="Group 3">
            <a:extLst>
              <a:ext uri="{FF2B5EF4-FFF2-40B4-BE49-F238E27FC236}">
                <a16:creationId xmlns:a16="http://schemas.microsoft.com/office/drawing/2014/main" id="{750AA19A-1CE5-4603-9203-6DFAF61A6CC4}"/>
              </a:ext>
              <a:ext uri="{C183D7F6-B498-43B3-948B-1728B52AA6E4}">
                <adec:decorative xmlns:adec="http://schemas.microsoft.com/office/drawing/2017/decorative" val="1"/>
              </a:ext>
            </a:extLst>
          </p:cNvPr>
          <p:cNvGrpSpPr/>
          <p:nvPr/>
        </p:nvGrpSpPr>
        <p:grpSpPr>
          <a:xfrm>
            <a:off x="8302625" y="3377217"/>
            <a:ext cx="1343639" cy="1343639"/>
            <a:chOff x="8464626" y="3377217"/>
            <a:chExt cx="1343639" cy="1343639"/>
          </a:xfrm>
        </p:grpSpPr>
        <p:sp>
          <p:nvSpPr>
            <p:cNvPr id="32" name="Oval 31">
              <a:extLst>
                <a:ext uri="{FF2B5EF4-FFF2-40B4-BE49-F238E27FC236}">
                  <a16:creationId xmlns:a16="http://schemas.microsoft.com/office/drawing/2014/main" id="{D3250E09-1A0D-43F3-9386-9BBBE6E05E49}"/>
                </a:ext>
              </a:extLst>
            </p:cNvPr>
            <p:cNvSpPr/>
            <p:nvPr/>
          </p:nvSpPr>
          <p:spPr bwMode="auto">
            <a:xfrm>
              <a:off x="8464626"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2" name="modular">
              <a:extLst>
                <a:ext uri="{FF2B5EF4-FFF2-40B4-BE49-F238E27FC236}">
                  <a16:creationId xmlns:a16="http://schemas.microsoft.com/office/drawing/2014/main" id="{9327ED82-0418-40A5-9E14-66CEC0533669}"/>
                </a:ext>
                <a:ext uri="{C183D7F6-B498-43B3-948B-1728B52AA6E4}">
                  <adec:decorative xmlns:adec="http://schemas.microsoft.com/office/drawing/2017/decorative" val="1"/>
                </a:ext>
              </a:extLst>
            </p:cNvPr>
            <p:cNvGrpSpPr>
              <a:grpSpLocks noChangeAspect="1"/>
            </p:cNvGrpSpPr>
            <p:nvPr/>
          </p:nvGrpSpPr>
          <p:grpSpPr bwMode="auto">
            <a:xfrm>
              <a:off x="8861070" y="3773660"/>
              <a:ext cx="550751" cy="550753"/>
              <a:chOff x="5201" y="3064"/>
              <a:chExt cx="243" cy="243"/>
            </a:xfrm>
          </p:grpSpPr>
          <p:sp>
            <p:nvSpPr>
              <p:cNvPr id="64" name="AutoShape 143">
                <a:extLst>
                  <a:ext uri="{FF2B5EF4-FFF2-40B4-BE49-F238E27FC236}">
                    <a16:creationId xmlns:a16="http://schemas.microsoft.com/office/drawing/2014/main" id="{F5F18200-EE15-43DD-9917-73CADEC1E639}"/>
                  </a:ext>
                </a:extLst>
              </p:cNvPr>
              <p:cNvSpPr>
                <a:spLocks noChangeAspect="1" noChangeArrowheads="1" noTextEdit="1"/>
              </p:cNvSpPr>
              <p:nvPr/>
            </p:nvSpPr>
            <p:spPr bwMode="auto">
              <a:xfrm>
                <a:off x="5201" y="3064"/>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5" name="Rectangle 145">
                <a:extLst>
                  <a:ext uri="{FF2B5EF4-FFF2-40B4-BE49-F238E27FC236}">
                    <a16:creationId xmlns:a16="http://schemas.microsoft.com/office/drawing/2014/main" id="{27596EA4-16F4-4757-A3D3-EDACE44042AB}"/>
                  </a:ext>
                </a:extLst>
              </p:cNvPr>
              <p:cNvSpPr>
                <a:spLocks noChangeArrowheads="1"/>
              </p:cNvSpPr>
              <p:nvPr/>
            </p:nvSpPr>
            <p:spPr bwMode="auto">
              <a:xfrm>
                <a:off x="5201" y="3065"/>
                <a:ext cx="243" cy="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Rectangle 146">
                <a:extLst>
                  <a:ext uri="{FF2B5EF4-FFF2-40B4-BE49-F238E27FC236}">
                    <a16:creationId xmlns:a16="http://schemas.microsoft.com/office/drawing/2014/main" id="{8F1512C0-4F9C-498C-AA1A-FE90B3E73C74}"/>
                  </a:ext>
                </a:extLst>
              </p:cNvPr>
              <p:cNvSpPr>
                <a:spLocks noChangeArrowheads="1"/>
              </p:cNvSpPr>
              <p:nvPr/>
            </p:nvSpPr>
            <p:spPr bwMode="auto">
              <a:xfrm>
                <a:off x="5201" y="3091"/>
                <a:ext cx="243" cy="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Rectangle 147">
                <a:extLst>
                  <a:ext uri="{FF2B5EF4-FFF2-40B4-BE49-F238E27FC236}">
                    <a16:creationId xmlns:a16="http://schemas.microsoft.com/office/drawing/2014/main" id="{BAF42939-D9B4-43AF-B8A8-DEC0CF3404A8}"/>
                  </a:ext>
                </a:extLst>
              </p:cNvPr>
              <p:cNvSpPr>
                <a:spLocks noChangeArrowheads="1"/>
              </p:cNvSpPr>
              <p:nvPr/>
            </p:nvSpPr>
            <p:spPr bwMode="auto">
              <a:xfrm>
                <a:off x="5201" y="3192"/>
                <a:ext cx="51"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Rectangle 148">
                <a:extLst>
                  <a:ext uri="{FF2B5EF4-FFF2-40B4-BE49-F238E27FC236}">
                    <a16:creationId xmlns:a16="http://schemas.microsoft.com/office/drawing/2014/main" id="{E1829587-A463-4A91-9165-A7D31F5E2326}"/>
                  </a:ext>
                </a:extLst>
              </p:cNvPr>
              <p:cNvSpPr>
                <a:spLocks noChangeArrowheads="1"/>
              </p:cNvSpPr>
              <p:nvPr/>
            </p:nvSpPr>
            <p:spPr bwMode="auto">
              <a:xfrm>
                <a:off x="5266" y="3192"/>
                <a:ext cx="50"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Rectangle 149">
                <a:extLst>
                  <a:ext uri="{FF2B5EF4-FFF2-40B4-BE49-F238E27FC236}">
                    <a16:creationId xmlns:a16="http://schemas.microsoft.com/office/drawing/2014/main" id="{41090E6A-3EF2-43D9-8163-870D7E48BF17}"/>
                  </a:ext>
                </a:extLst>
              </p:cNvPr>
              <p:cNvSpPr>
                <a:spLocks noChangeArrowheads="1"/>
              </p:cNvSpPr>
              <p:nvPr/>
            </p:nvSpPr>
            <p:spPr bwMode="auto">
              <a:xfrm>
                <a:off x="5329" y="3192"/>
                <a:ext cx="50" cy="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Freeform 150">
                <a:extLst>
                  <a:ext uri="{FF2B5EF4-FFF2-40B4-BE49-F238E27FC236}">
                    <a16:creationId xmlns:a16="http://schemas.microsoft.com/office/drawing/2014/main" id="{B6B6D88C-C877-4AA8-9BB3-EB243B58FFE3}"/>
                  </a:ext>
                </a:extLst>
              </p:cNvPr>
              <p:cNvSpPr>
                <a:spLocks/>
              </p:cNvSpPr>
              <p:nvPr/>
            </p:nvSpPr>
            <p:spPr bwMode="auto">
              <a:xfrm>
                <a:off x="5392" y="3192"/>
                <a:ext cx="52" cy="52"/>
              </a:xfrm>
              <a:custGeom>
                <a:avLst/>
                <a:gdLst>
                  <a:gd name="T0" fmla="*/ 52 w 52"/>
                  <a:gd name="T1" fmla="*/ 0 h 52"/>
                  <a:gd name="T2" fmla="*/ 0 w 52"/>
                  <a:gd name="T3" fmla="*/ 0 h 52"/>
                  <a:gd name="T4" fmla="*/ 0 w 52"/>
                  <a:gd name="T5" fmla="*/ 52 h 52"/>
                  <a:gd name="T6" fmla="*/ 52 w 52"/>
                  <a:gd name="T7" fmla="*/ 52 h 52"/>
                  <a:gd name="T8" fmla="*/ 52 w 52"/>
                  <a:gd name="T9" fmla="*/ 0 h 52"/>
                  <a:gd name="T10" fmla="*/ 52 w 52"/>
                  <a:gd name="T11" fmla="*/ 0 h 52"/>
                </a:gdLst>
                <a:ahLst/>
                <a:cxnLst>
                  <a:cxn ang="0">
                    <a:pos x="T0" y="T1"/>
                  </a:cxn>
                  <a:cxn ang="0">
                    <a:pos x="T2" y="T3"/>
                  </a:cxn>
                  <a:cxn ang="0">
                    <a:pos x="T4" y="T5"/>
                  </a:cxn>
                  <a:cxn ang="0">
                    <a:pos x="T6" y="T7"/>
                  </a:cxn>
                  <a:cxn ang="0">
                    <a:pos x="T8" y="T9"/>
                  </a:cxn>
                  <a:cxn ang="0">
                    <a:pos x="T10" y="T11"/>
                  </a:cxn>
                </a:cxnLst>
                <a:rect l="0" t="0" r="r" b="b"/>
                <a:pathLst>
                  <a:path w="52" h="52">
                    <a:moveTo>
                      <a:pt x="52" y="0"/>
                    </a:moveTo>
                    <a:lnTo>
                      <a:pt x="0" y="0"/>
                    </a:lnTo>
                    <a:lnTo>
                      <a:pt x="0" y="52"/>
                    </a:lnTo>
                    <a:lnTo>
                      <a:pt x="52" y="52"/>
                    </a:lnTo>
                    <a:lnTo>
                      <a:pt x="52" y="0"/>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Rectangle 151">
                <a:extLst>
                  <a:ext uri="{FF2B5EF4-FFF2-40B4-BE49-F238E27FC236}">
                    <a16:creationId xmlns:a16="http://schemas.microsoft.com/office/drawing/2014/main" id="{497B5BD0-FB56-4935-AF32-2BF8A02F7A17}"/>
                  </a:ext>
                </a:extLst>
              </p:cNvPr>
              <p:cNvSpPr>
                <a:spLocks noChangeArrowheads="1"/>
              </p:cNvSpPr>
              <p:nvPr/>
            </p:nvSpPr>
            <p:spPr bwMode="auto">
              <a:xfrm>
                <a:off x="5201" y="3256"/>
                <a:ext cx="115" cy="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Rectangle 152">
                <a:extLst>
                  <a:ext uri="{FF2B5EF4-FFF2-40B4-BE49-F238E27FC236}">
                    <a16:creationId xmlns:a16="http://schemas.microsoft.com/office/drawing/2014/main" id="{DCB8059D-C128-4118-A329-86F64661591A}"/>
                  </a:ext>
                </a:extLst>
              </p:cNvPr>
              <p:cNvSpPr>
                <a:spLocks noChangeArrowheads="1"/>
              </p:cNvSpPr>
              <p:nvPr/>
            </p:nvSpPr>
            <p:spPr bwMode="auto">
              <a:xfrm>
                <a:off x="5329" y="3256"/>
                <a:ext cx="115" cy="5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153">
                <a:extLst>
                  <a:ext uri="{FF2B5EF4-FFF2-40B4-BE49-F238E27FC236}">
                    <a16:creationId xmlns:a16="http://schemas.microsoft.com/office/drawing/2014/main" id="{ED8F225F-2BF8-4A2B-8EB5-BDD798B1A0D1}"/>
                  </a:ext>
                </a:extLst>
              </p:cNvPr>
              <p:cNvSpPr>
                <a:spLocks/>
              </p:cNvSpPr>
              <p:nvPr/>
            </p:nvSpPr>
            <p:spPr bwMode="auto">
              <a:xfrm>
                <a:off x="5233" y="3103"/>
                <a:ext cx="178" cy="62"/>
              </a:xfrm>
              <a:custGeom>
                <a:avLst/>
                <a:gdLst>
                  <a:gd name="T0" fmla="*/ 178 w 178"/>
                  <a:gd name="T1" fmla="*/ 31 h 62"/>
                  <a:gd name="T2" fmla="*/ 146 w 178"/>
                  <a:gd name="T3" fmla="*/ 0 h 62"/>
                  <a:gd name="T4" fmla="*/ 146 w 178"/>
                  <a:gd name="T5" fmla="*/ 21 h 62"/>
                  <a:gd name="T6" fmla="*/ 0 w 178"/>
                  <a:gd name="T7" fmla="*/ 21 h 62"/>
                  <a:gd name="T8" fmla="*/ 0 w 178"/>
                  <a:gd name="T9" fmla="*/ 43 h 62"/>
                  <a:gd name="T10" fmla="*/ 146 w 178"/>
                  <a:gd name="T11" fmla="*/ 43 h 62"/>
                  <a:gd name="T12" fmla="*/ 146 w 178"/>
                  <a:gd name="T13" fmla="*/ 62 h 62"/>
                  <a:gd name="T14" fmla="*/ 178 w 178"/>
                  <a:gd name="T15" fmla="*/ 3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62">
                    <a:moveTo>
                      <a:pt x="178" y="31"/>
                    </a:moveTo>
                    <a:lnTo>
                      <a:pt x="146" y="0"/>
                    </a:lnTo>
                    <a:lnTo>
                      <a:pt x="146" y="21"/>
                    </a:lnTo>
                    <a:lnTo>
                      <a:pt x="0" y="21"/>
                    </a:lnTo>
                    <a:lnTo>
                      <a:pt x="0" y="43"/>
                    </a:lnTo>
                    <a:lnTo>
                      <a:pt x="146" y="43"/>
                    </a:lnTo>
                    <a:lnTo>
                      <a:pt x="146" y="62"/>
                    </a:lnTo>
                    <a:lnTo>
                      <a:pt x="178" y="3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7" name="Group 6">
            <a:extLst>
              <a:ext uri="{FF2B5EF4-FFF2-40B4-BE49-F238E27FC236}">
                <a16:creationId xmlns:a16="http://schemas.microsoft.com/office/drawing/2014/main" id="{86A07346-A5E2-4A49-8F81-E1CD527D1734}"/>
              </a:ext>
              <a:ext uri="{C183D7F6-B498-43B3-948B-1728B52AA6E4}">
                <adec:decorative xmlns:adec="http://schemas.microsoft.com/office/drawing/2017/decorative" val="1"/>
              </a:ext>
            </a:extLst>
          </p:cNvPr>
          <p:cNvGrpSpPr/>
          <p:nvPr/>
        </p:nvGrpSpPr>
        <p:grpSpPr>
          <a:xfrm>
            <a:off x="4469505" y="3377217"/>
            <a:ext cx="1343639" cy="1343639"/>
            <a:chOff x="4469505" y="3377217"/>
            <a:chExt cx="1343639" cy="1343639"/>
          </a:xfrm>
        </p:grpSpPr>
        <p:sp>
          <p:nvSpPr>
            <p:cNvPr id="31" name="Oval 30">
              <a:extLst>
                <a:ext uri="{FF2B5EF4-FFF2-40B4-BE49-F238E27FC236}">
                  <a16:creationId xmlns:a16="http://schemas.microsoft.com/office/drawing/2014/main" id="{BD638B76-4EDB-4AF3-8909-C0CD07DBCF44}"/>
                </a:ext>
              </a:extLst>
            </p:cNvPr>
            <p:cNvSpPr/>
            <p:nvPr/>
          </p:nvSpPr>
          <p:spPr bwMode="auto">
            <a:xfrm>
              <a:off x="4469505"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works with CI/CD 2">
              <a:extLst>
                <a:ext uri="{FF2B5EF4-FFF2-40B4-BE49-F238E27FC236}">
                  <a16:creationId xmlns:a16="http://schemas.microsoft.com/office/drawing/2014/main" id="{E2A162F5-8359-453C-8390-172E4F0AAF32}"/>
                </a:ext>
                <a:ext uri="{C183D7F6-B498-43B3-948B-1728B52AA6E4}">
                  <adec:decorative xmlns:adec="http://schemas.microsoft.com/office/drawing/2017/decorative" val="1"/>
                </a:ext>
              </a:extLst>
            </p:cNvPr>
            <p:cNvGrpSpPr>
              <a:grpSpLocks noChangeAspect="1"/>
            </p:cNvGrpSpPr>
            <p:nvPr/>
          </p:nvGrpSpPr>
          <p:grpSpPr bwMode="auto">
            <a:xfrm>
              <a:off x="4828187" y="3710479"/>
              <a:ext cx="711870" cy="677115"/>
              <a:chOff x="2214" y="1349"/>
              <a:chExt cx="345" cy="264"/>
            </a:xfrm>
          </p:grpSpPr>
          <p:sp>
            <p:nvSpPr>
              <p:cNvPr id="76" name="AutoShape 78">
                <a:extLst>
                  <a:ext uri="{FF2B5EF4-FFF2-40B4-BE49-F238E27FC236}">
                    <a16:creationId xmlns:a16="http://schemas.microsoft.com/office/drawing/2014/main" id="{B7EE2507-B99A-4ABF-8C7C-AF13B31E2FA6}"/>
                  </a:ext>
                </a:extLst>
              </p:cNvPr>
              <p:cNvSpPr>
                <a:spLocks noChangeAspect="1" noChangeArrowheads="1" noTextEdit="1"/>
              </p:cNvSpPr>
              <p:nvPr/>
            </p:nvSpPr>
            <p:spPr bwMode="auto">
              <a:xfrm>
                <a:off x="2214" y="1349"/>
                <a:ext cx="34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77" name="Rectangle 80">
                <a:extLst>
                  <a:ext uri="{FF2B5EF4-FFF2-40B4-BE49-F238E27FC236}">
                    <a16:creationId xmlns:a16="http://schemas.microsoft.com/office/drawing/2014/main" id="{53FDAB8E-51CD-490A-9315-FA4B48839D68}"/>
                  </a:ext>
                </a:extLst>
              </p:cNvPr>
              <p:cNvSpPr>
                <a:spLocks noChangeArrowheads="1"/>
              </p:cNvSpPr>
              <p:nvPr/>
            </p:nvSpPr>
            <p:spPr bwMode="auto">
              <a:xfrm>
                <a:off x="2215" y="1543"/>
                <a:ext cx="301" cy="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78" name="Rectangle 81">
                <a:extLst>
                  <a:ext uri="{FF2B5EF4-FFF2-40B4-BE49-F238E27FC236}">
                    <a16:creationId xmlns:a16="http://schemas.microsoft.com/office/drawing/2014/main" id="{DC9BB0B1-E6CC-4CB6-A8FD-C2D0F4DC0B76}"/>
                  </a:ext>
                </a:extLst>
              </p:cNvPr>
              <p:cNvSpPr>
                <a:spLocks noChangeArrowheads="1"/>
              </p:cNvSpPr>
              <p:nvPr/>
            </p:nvSpPr>
            <p:spPr bwMode="auto">
              <a:xfrm>
                <a:off x="2215" y="1469"/>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79" name="Rectangle 82">
                <a:extLst>
                  <a:ext uri="{FF2B5EF4-FFF2-40B4-BE49-F238E27FC236}">
                    <a16:creationId xmlns:a16="http://schemas.microsoft.com/office/drawing/2014/main" id="{F429A91E-434A-40F5-BB7B-76BCAF4E6A53}"/>
                  </a:ext>
                </a:extLst>
              </p:cNvPr>
              <p:cNvSpPr>
                <a:spLocks noChangeArrowheads="1"/>
              </p:cNvSpPr>
              <p:nvPr/>
            </p:nvSpPr>
            <p:spPr bwMode="auto">
              <a:xfrm>
                <a:off x="2287" y="1396"/>
                <a:ext cx="54" cy="1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80" name="Rectangle 83">
                <a:extLst>
                  <a:ext uri="{FF2B5EF4-FFF2-40B4-BE49-F238E27FC236}">
                    <a16:creationId xmlns:a16="http://schemas.microsoft.com/office/drawing/2014/main" id="{FE51120A-9FF2-44BB-B0C7-A9A377185C01}"/>
                  </a:ext>
                </a:extLst>
              </p:cNvPr>
              <p:cNvSpPr>
                <a:spLocks noChangeArrowheads="1"/>
              </p:cNvSpPr>
              <p:nvPr/>
            </p:nvSpPr>
            <p:spPr bwMode="auto">
              <a:xfrm>
                <a:off x="2358" y="1442"/>
                <a:ext cx="54" cy="8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81" name="Rectangle 84">
                <a:extLst>
                  <a:ext uri="{FF2B5EF4-FFF2-40B4-BE49-F238E27FC236}">
                    <a16:creationId xmlns:a16="http://schemas.microsoft.com/office/drawing/2014/main" id="{44B9EFC9-22AD-4E43-B273-F98FF32BDA51}"/>
                  </a:ext>
                </a:extLst>
              </p:cNvPr>
              <p:cNvSpPr>
                <a:spLocks noChangeArrowheads="1"/>
              </p:cNvSpPr>
              <p:nvPr/>
            </p:nvSpPr>
            <p:spPr bwMode="auto">
              <a:xfrm>
                <a:off x="2431" y="1350"/>
                <a:ext cx="55" cy="1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sp>
            <p:nvSpPr>
              <p:cNvPr id="82" name="Freeform 85">
                <a:extLst>
                  <a:ext uri="{FF2B5EF4-FFF2-40B4-BE49-F238E27FC236}">
                    <a16:creationId xmlns:a16="http://schemas.microsoft.com/office/drawing/2014/main" id="{7F938DBD-1ED1-482F-9725-61BD456D919B}"/>
                  </a:ext>
                </a:extLst>
              </p:cNvPr>
              <p:cNvSpPr>
                <a:spLocks/>
              </p:cNvSpPr>
              <p:nvPr/>
            </p:nvSpPr>
            <p:spPr bwMode="auto">
              <a:xfrm>
                <a:off x="2506" y="1509"/>
                <a:ext cx="52" cy="104"/>
              </a:xfrm>
              <a:custGeom>
                <a:avLst/>
                <a:gdLst>
                  <a:gd name="T0" fmla="*/ 0 w 52"/>
                  <a:gd name="T1" fmla="*/ 0 h 104"/>
                  <a:gd name="T2" fmla="*/ 52 w 52"/>
                  <a:gd name="T3" fmla="*/ 52 h 104"/>
                  <a:gd name="T4" fmla="*/ 0 w 52"/>
                  <a:gd name="T5" fmla="*/ 104 h 104"/>
                  <a:gd name="T6" fmla="*/ 0 w 52"/>
                  <a:gd name="T7" fmla="*/ 0 h 104"/>
                </a:gdLst>
                <a:ahLst/>
                <a:cxnLst>
                  <a:cxn ang="0">
                    <a:pos x="T0" y="T1"/>
                  </a:cxn>
                  <a:cxn ang="0">
                    <a:pos x="T2" y="T3"/>
                  </a:cxn>
                  <a:cxn ang="0">
                    <a:pos x="T4" y="T5"/>
                  </a:cxn>
                  <a:cxn ang="0">
                    <a:pos x="T6" y="T7"/>
                  </a:cxn>
                </a:cxnLst>
                <a:rect l="0" t="0" r="r" b="b"/>
                <a:pathLst>
                  <a:path w="52" h="104">
                    <a:moveTo>
                      <a:pt x="0" y="0"/>
                    </a:moveTo>
                    <a:lnTo>
                      <a:pt x="52" y="52"/>
                    </a:lnTo>
                    <a:lnTo>
                      <a:pt x="0" y="104"/>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endParaRPr>
              </a:p>
            </p:txBody>
          </p:sp>
        </p:grpSp>
      </p:grpSp>
      <p:grpSp>
        <p:nvGrpSpPr>
          <p:cNvPr id="6" name="Group 5">
            <a:extLst>
              <a:ext uri="{FF2B5EF4-FFF2-40B4-BE49-F238E27FC236}">
                <a16:creationId xmlns:a16="http://schemas.microsoft.com/office/drawing/2014/main" id="{B3D95357-169E-415D-9192-34C3E1F61AB6}"/>
              </a:ext>
              <a:ext uri="{C183D7F6-B498-43B3-948B-1728B52AA6E4}">
                <adec:decorative xmlns:adec="http://schemas.microsoft.com/office/drawing/2017/decorative" val="1"/>
              </a:ext>
            </a:extLst>
          </p:cNvPr>
          <p:cNvGrpSpPr/>
          <p:nvPr/>
        </p:nvGrpSpPr>
        <p:grpSpPr>
          <a:xfrm>
            <a:off x="636384" y="3377217"/>
            <a:ext cx="1343639" cy="1343639"/>
            <a:chOff x="636384" y="3377217"/>
            <a:chExt cx="1343639" cy="1343639"/>
          </a:xfrm>
        </p:grpSpPr>
        <p:sp>
          <p:nvSpPr>
            <p:cNvPr id="3" name="Oval 2">
              <a:extLst>
                <a:ext uri="{FF2B5EF4-FFF2-40B4-BE49-F238E27FC236}">
                  <a16:creationId xmlns:a16="http://schemas.microsoft.com/office/drawing/2014/main" id="{40293772-90AF-4EC9-8F20-F455491CF672}"/>
                </a:ext>
              </a:extLst>
            </p:cNvPr>
            <p:cNvSpPr/>
            <p:nvPr/>
          </p:nvSpPr>
          <p:spPr bwMode="auto">
            <a:xfrm>
              <a:off x="636384"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4" name="Picture 83">
              <a:extLst>
                <a:ext uri="{FF2B5EF4-FFF2-40B4-BE49-F238E27FC236}">
                  <a16:creationId xmlns:a16="http://schemas.microsoft.com/office/drawing/2014/main" id="{7CD72140-9232-41DE-99EB-F11054DFFF0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8355" y="3751856"/>
              <a:ext cx="519696" cy="594360"/>
            </a:xfrm>
            <a:prstGeom prst="rect">
              <a:avLst/>
            </a:prstGeom>
          </p:spPr>
        </p:pic>
      </p:grpSp>
      <p:sp>
        <p:nvSpPr>
          <p:cNvPr id="85" name="TextBox 84">
            <a:extLst>
              <a:ext uri="{FF2B5EF4-FFF2-40B4-BE49-F238E27FC236}">
                <a16:creationId xmlns:a16="http://schemas.microsoft.com/office/drawing/2014/main" id="{E926BD82-8855-45A6-AA70-08A107FE9DB2}"/>
              </a:ext>
            </a:extLst>
          </p:cNvPr>
          <p:cNvSpPr txBox="1"/>
          <p:nvPr/>
        </p:nvSpPr>
        <p:spPr>
          <a:xfrm>
            <a:off x="2229423" y="3833987"/>
            <a:ext cx="2304580" cy="341632"/>
          </a:xfrm>
          <a:prstGeom prst="rect">
            <a:avLst/>
          </a:prstGeom>
          <a:noFill/>
        </p:spPr>
        <p:txBody>
          <a:bodyPr wrap="square" lIns="0">
            <a:spAutoFit/>
          </a:bodyPr>
          <a:lstStyle/>
          <a:p>
            <a:pPr marL="0" lvl="1">
              <a:lnSpc>
                <a:spcPct val="90000"/>
              </a:lnSpc>
              <a:spcAft>
                <a:spcPts val="1200"/>
              </a:spcAft>
            </a:pPr>
            <a:r>
              <a:rPr lang="en-US" dirty="0"/>
              <a:t>Financial position</a:t>
            </a:r>
          </a:p>
        </p:txBody>
      </p:sp>
      <p:sp>
        <p:nvSpPr>
          <p:cNvPr id="86" name="TextBox 85">
            <a:extLst>
              <a:ext uri="{FF2B5EF4-FFF2-40B4-BE49-F238E27FC236}">
                <a16:creationId xmlns:a16="http://schemas.microsoft.com/office/drawing/2014/main" id="{7CECD684-A634-4010-BADC-CFF1899C2022}"/>
              </a:ext>
            </a:extLst>
          </p:cNvPr>
          <p:cNvSpPr txBox="1"/>
          <p:nvPr/>
        </p:nvSpPr>
        <p:spPr>
          <a:xfrm>
            <a:off x="6104163" y="3833987"/>
            <a:ext cx="2207181" cy="341632"/>
          </a:xfrm>
          <a:prstGeom prst="rect">
            <a:avLst/>
          </a:prstGeom>
          <a:noFill/>
        </p:spPr>
        <p:txBody>
          <a:bodyPr wrap="square" lIns="0">
            <a:spAutoFit/>
          </a:bodyPr>
          <a:lstStyle/>
          <a:p>
            <a:pPr marL="0" lvl="1">
              <a:lnSpc>
                <a:spcPct val="90000"/>
              </a:lnSpc>
              <a:spcAft>
                <a:spcPts val="1200"/>
              </a:spcAft>
            </a:pPr>
            <a:r>
              <a:rPr lang="en-US" dirty="0"/>
              <a:t>Accounting KPI</a:t>
            </a:r>
          </a:p>
        </p:txBody>
      </p:sp>
      <p:sp>
        <p:nvSpPr>
          <p:cNvPr id="87" name="TextBox 86">
            <a:extLst>
              <a:ext uri="{FF2B5EF4-FFF2-40B4-BE49-F238E27FC236}">
                <a16:creationId xmlns:a16="http://schemas.microsoft.com/office/drawing/2014/main" id="{27AFCC1B-89D0-40BF-8361-E91992D2A32A}"/>
              </a:ext>
            </a:extLst>
          </p:cNvPr>
          <p:cNvSpPr txBox="1"/>
          <p:nvPr/>
        </p:nvSpPr>
        <p:spPr>
          <a:xfrm>
            <a:off x="9881503" y="3833987"/>
            <a:ext cx="1340139" cy="341632"/>
          </a:xfrm>
          <a:prstGeom prst="rect">
            <a:avLst/>
          </a:prstGeom>
          <a:noFill/>
        </p:spPr>
        <p:txBody>
          <a:bodyPr wrap="square" lIns="0">
            <a:spAutoFit/>
          </a:bodyPr>
          <a:lstStyle/>
          <a:p>
            <a:pPr marL="0" lvl="1">
              <a:lnSpc>
                <a:spcPct val="90000"/>
              </a:lnSpc>
              <a:spcAft>
                <a:spcPts val="1200"/>
              </a:spcAft>
            </a:pPr>
            <a:r>
              <a:rPr lang="en-US" dirty="0"/>
              <a:t>Processes</a:t>
            </a:r>
          </a:p>
        </p:txBody>
      </p:sp>
    </p:spTree>
    <p:extLst>
      <p:ext uri="{BB962C8B-B14F-4D97-AF65-F5344CB8AC3E}">
        <p14:creationId xmlns:p14="http://schemas.microsoft.com/office/powerpoint/2010/main" val="2837561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64" presetClass="path" presetSubtype="0" decel="100000" fill="hold" grpId="1" nodeType="withEffect">
                                  <p:stCondLst>
                                    <p:cond delay="0"/>
                                  </p:stCondLst>
                                  <p:childTnLst>
                                    <p:animMotion origin="layout" path="M -1.45833E-6 0.06922 L -1.45833E-6 -3.7037E-6 " pathEditMode="relative" rAng="0" ptsTypes="AA">
                                      <p:cBhvr>
                                        <p:cTn id="9" dur="500" fill="hold"/>
                                        <p:tgtEl>
                                          <p:spTgt spid="63"/>
                                        </p:tgtEl>
                                        <p:attrNameLst>
                                          <p:attrName>ppt_x</p:attrName>
                                          <p:attrName>ppt_y</p:attrName>
                                        </p:attrNameLst>
                                      </p:cBhvr>
                                      <p:rCtr x="0" y="-347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64" presetClass="path" presetSubtype="0" decel="100000" fill="hold" nodeType="withEffect">
                                  <p:stCondLst>
                                    <p:cond delay="0"/>
                                  </p:stCondLst>
                                  <p:childTnLst>
                                    <p:animMotion origin="layout" path="M -1.45833E-6 0.06922 L -1.45833E-6 -3.7037E-6 " pathEditMode="relative" rAng="0" ptsTypes="AA">
                                      <p:cBhvr>
                                        <p:cTn id="15" dur="500" fill="hold"/>
                                        <p:tgtEl>
                                          <p:spTgt spid="6"/>
                                        </p:tgtEl>
                                        <p:attrNameLst>
                                          <p:attrName>ppt_x</p:attrName>
                                          <p:attrName>ppt_y</p:attrName>
                                        </p:attrNameLst>
                                      </p:cBhvr>
                                      <p:rCtr x="0" y="-3472"/>
                                    </p:animMotion>
                                  </p:childTnLst>
                                </p:cTn>
                              </p:par>
                              <p:par>
                                <p:cTn id="16" presetID="10" presetClass="entr" presetSubtype="0"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par>
                                <p:cTn id="19" presetID="64" presetClass="path" presetSubtype="0" decel="100000" fill="hold" grpId="1" nodeType="withEffect">
                                  <p:stCondLst>
                                    <p:cond delay="0"/>
                                  </p:stCondLst>
                                  <p:childTnLst>
                                    <p:animMotion origin="layout" path="M -1.45833E-6 0.06922 L -1.45833E-6 -3.7037E-6 " pathEditMode="relative" rAng="0" ptsTypes="AA">
                                      <p:cBhvr>
                                        <p:cTn id="20" dur="500" fill="hold"/>
                                        <p:tgtEl>
                                          <p:spTgt spid="85"/>
                                        </p:tgtEl>
                                        <p:attrNameLst>
                                          <p:attrName>ppt_x</p:attrName>
                                          <p:attrName>ppt_y</p:attrName>
                                        </p:attrNameLst>
                                      </p:cBhvr>
                                      <p:rCtr x="0" y="-3472"/>
                                    </p:animMotion>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64" presetClass="path" presetSubtype="0" decel="100000" fill="hold" nodeType="withEffect">
                                  <p:stCondLst>
                                    <p:cond delay="0"/>
                                  </p:stCondLst>
                                  <p:childTnLst>
                                    <p:animMotion origin="layout" path="M -1.45833E-6 0.06922 L -1.45833E-6 -3.7037E-6 " pathEditMode="relative" rAng="0" ptsTypes="AA">
                                      <p:cBhvr>
                                        <p:cTn id="26" dur="500" fill="hold"/>
                                        <p:tgtEl>
                                          <p:spTgt spid="7"/>
                                        </p:tgtEl>
                                        <p:attrNameLst>
                                          <p:attrName>ppt_x</p:attrName>
                                          <p:attrName>ppt_y</p:attrName>
                                        </p:attrNameLst>
                                      </p:cBhvr>
                                      <p:rCtr x="0" y="-3472"/>
                                    </p:animMotion>
                                  </p:childTnLst>
                                </p:cTn>
                              </p:par>
                              <p:par>
                                <p:cTn id="27" presetID="10"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64" presetClass="path" presetSubtype="0" decel="100000" fill="hold" grpId="1" nodeType="withEffect">
                                  <p:stCondLst>
                                    <p:cond delay="0"/>
                                  </p:stCondLst>
                                  <p:childTnLst>
                                    <p:animMotion origin="layout" path="M -1.45833E-6 0.06922 L -1.45833E-6 -3.7037E-6 " pathEditMode="relative" rAng="0" ptsTypes="AA">
                                      <p:cBhvr>
                                        <p:cTn id="31" dur="500" fill="hold"/>
                                        <p:tgtEl>
                                          <p:spTgt spid="86"/>
                                        </p:tgtEl>
                                        <p:attrNameLst>
                                          <p:attrName>ppt_x</p:attrName>
                                          <p:attrName>ppt_y</p:attrName>
                                        </p:attrNameLst>
                                      </p:cBhvr>
                                      <p:rCtr x="0" y="-3472"/>
                                    </p:animMotion>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64" presetClass="path" presetSubtype="0" decel="100000" fill="hold" nodeType="withEffect">
                                  <p:stCondLst>
                                    <p:cond delay="0"/>
                                  </p:stCondLst>
                                  <p:childTnLst>
                                    <p:animMotion origin="layout" path="M -1.45833E-6 0.06922 L -1.45833E-6 -3.7037E-6 " pathEditMode="relative" rAng="0" ptsTypes="AA">
                                      <p:cBhvr>
                                        <p:cTn id="37" dur="500" fill="hold"/>
                                        <p:tgtEl>
                                          <p:spTgt spid="4"/>
                                        </p:tgtEl>
                                        <p:attrNameLst>
                                          <p:attrName>ppt_x</p:attrName>
                                          <p:attrName>ppt_y</p:attrName>
                                        </p:attrNameLst>
                                      </p:cBhvr>
                                      <p:rCtr x="0" y="-3472"/>
                                    </p:animMotion>
                                  </p:childTnLst>
                                </p:cTn>
                              </p:par>
                              <p:par>
                                <p:cTn id="38" presetID="10"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64" presetClass="path" presetSubtype="0" decel="100000" fill="hold" grpId="1" nodeType="withEffect">
                                  <p:stCondLst>
                                    <p:cond delay="0"/>
                                  </p:stCondLst>
                                  <p:childTnLst>
                                    <p:animMotion origin="layout" path="M -1.45833E-6 0.06922 L -1.45833E-6 -3.7037E-6 " pathEditMode="relative" rAng="0" ptsTypes="AA">
                                      <p:cBhvr>
                                        <p:cTn id="42" dur="500" fill="hold"/>
                                        <p:tgtEl>
                                          <p:spTgt spid="87"/>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85" grpId="0"/>
      <p:bldP spid="85" grpId="1"/>
      <p:bldP spid="86" grpId="0"/>
      <p:bldP spid="86" grpId="1"/>
      <p:bldP spid="87" grpId="0"/>
      <p:bldP spid="8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EA3969C-78DA-4508-A649-D18D45D8EE24}"/>
              </a:ext>
              <a:ext uri="{C183D7F6-B498-43B3-948B-1728B52AA6E4}">
                <adec:decorative xmlns:adec="http://schemas.microsoft.com/office/drawing/2017/decorative" val="1"/>
              </a:ext>
            </a:extLst>
          </p:cNvPr>
          <p:cNvSpPr/>
          <p:nvPr/>
        </p:nvSpPr>
        <p:spPr bwMode="auto">
          <a:xfrm>
            <a:off x="427821" y="2201863"/>
            <a:ext cx="3116365" cy="4343400"/>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E372EA8-AAC5-4AC6-AFE9-3A0D676EC02D}"/>
              </a:ext>
              <a:ext uri="{C183D7F6-B498-43B3-948B-1728B52AA6E4}">
                <adec:decorative xmlns:adec="http://schemas.microsoft.com/office/drawing/2017/decorative" val="1"/>
              </a:ext>
            </a:extLst>
          </p:cNvPr>
          <p:cNvSpPr/>
          <p:nvPr/>
        </p:nvSpPr>
        <p:spPr bwMode="auto">
          <a:xfrm>
            <a:off x="3544186" y="2201863"/>
            <a:ext cx="8465252" cy="434340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F37C84E-C560-468A-84C8-CF2F4AEB3502}"/>
              </a:ext>
            </a:extLst>
          </p:cNvPr>
          <p:cNvSpPr>
            <a:spLocks noGrp="1"/>
          </p:cNvSpPr>
          <p:nvPr>
            <p:ph type="title"/>
          </p:nvPr>
        </p:nvSpPr>
        <p:spPr>
          <a:xfrm>
            <a:off x="455996" y="620429"/>
            <a:ext cx="11306469" cy="403137"/>
          </a:xfrm>
        </p:spPr>
        <p:txBody>
          <a:bodyPr/>
          <a:lstStyle/>
          <a:p>
            <a:r>
              <a:rPr lang="en-US" dirty="0"/>
              <a:t>How does cloud pricing work?</a:t>
            </a:r>
          </a:p>
        </p:txBody>
      </p:sp>
      <p:sp>
        <p:nvSpPr>
          <p:cNvPr id="33" name="TextBox 32">
            <a:extLst>
              <a:ext uri="{FF2B5EF4-FFF2-40B4-BE49-F238E27FC236}">
                <a16:creationId xmlns:a16="http://schemas.microsoft.com/office/drawing/2014/main" id="{C8E0CCCF-E726-4270-915D-DD46F1CEBF02}"/>
              </a:ext>
            </a:extLst>
          </p:cNvPr>
          <p:cNvSpPr txBox="1"/>
          <p:nvPr/>
        </p:nvSpPr>
        <p:spPr>
          <a:xfrm>
            <a:off x="455995" y="1212355"/>
            <a:ext cx="11713756" cy="369332"/>
          </a:xfrm>
          <a:prstGeom prst="rect">
            <a:avLst/>
          </a:prstGeom>
          <a:noFill/>
        </p:spPr>
        <p:txBody>
          <a:bodyPr wrap="square" lIns="0" tIns="0" rIns="0" bIns="0">
            <a:spAutoFit/>
          </a:bodyPr>
          <a:lstStyle/>
          <a:p>
            <a:r>
              <a:rPr lang="en-US" sz="2400" dirty="0">
                <a:solidFill>
                  <a:schemeClr val="tx2"/>
                </a:solidFill>
                <a:latin typeface="Segoe UI" panose="020B0502040204020203" pitchFamily="34" charset="0"/>
              </a:rPr>
              <a:t>On-premises spend </a:t>
            </a:r>
            <a:r>
              <a:rPr lang="en-US" sz="2400" dirty="0">
                <a:latin typeface="Segoe UI" panose="020B0502040204020203" pitchFamily="34" charset="0"/>
              </a:rPr>
              <a:t>results in a </a:t>
            </a:r>
            <a:r>
              <a:rPr lang="en-US" sz="2400" dirty="0">
                <a:solidFill>
                  <a:schemeClr val="tx2"/>
                </a:solidFill>
                <a:latin typeface="Segoe UI" panose="020B0502040204020203" pitchFamily="34" charset="0"/>
              </a:rPr>
              <a:t>fixed cost structure</a:t>
            </a:r>
          </a:p>
        </p:txBody>
      </p:sp>
      <p:sp>
        <p:nvSpPr>
          <p:cNvPr id="99" name="TextBox 98">
            <a:extLst>
              <a:ext uri="{FF2B5EF4-FFF2-40B4-BE49-F238E27FC236}">
                <a16:creationId xmlns:a16="http://schemas.microsoft.com/office/drawing/2014/main" id="{069F5EB3-8433-45EE-961C-4CC2431BA167}"/>
              </a:ext>
            </a:extLst>
          </p:cNvPr>
          <p:cNvSpPr txBox="1"/>
          <p:nvPr/>
        </p:nvSpPr>
        <p:spPr>
          <a:xfrm>
            <a:off x="1447330" y="2594703"/>
            <a:ext cx="2599912" cy="369332"/>
          </a:xfrm>
          <a:prstGeom prst="rect">
            <a:avLst/>
          </a:prstGeom>
          <a:noFill/>
        </p:spPr>
        <p:txBody>
          <a:bodyPr wrap="square" lIns="0">
            <a:spAutoFit/>
          </a:bodyPr>
          <a:lstStyle/>
          <a:p>
            <a:pPr marL="0" lvl="1">
              <a:lnSpc>
                <a:spcPct val="90000"/>
              </a:lnSpc>
              <a:spcAft>
                <a:spcPts val="600"/>
              </a:spcAft>
            </a:pPr>
            <a:r>
              <a:rPr lang="en-US" sz="2000" dirty="0">
                <a:solidFill>
                  <a:schemeClr val="bg1"/>
                </a:solidFill>
                <a:latin typeface="+mj-lt"/>
              </a:rPr>
              <a:t>On-premises</a:t>
            </a:r>
          </a:p>
        </p:txBody>
      </p:sp>
      <p:sp>
        <p:nvSpPr>
          <p:cNvPr id="95" name="TextBox 94">
            <a:extLst>
              <a:ext uri="{FF2B5EF4-FFF2-40B4-BE49-F238E27FC236}">
                <a16:creationId xmlns:a16="http://schemas.microsoft.com/office/drawing/2014/main" id="{19868355-6582-4B19-AF10-A02F8E4346A7}"/>
              </a:ext>
            </a:extLst>
          </p:cNvPr>
          <p:cNvSpPr txBox="1"/>
          <p:nvPr/>
        </p:nvSpPr>
        <p:spPr>
          <a:xfrm>
            <a:off x="658110" y="3082637"/>
            <a:ext cx="2593825" cy="3108543"/>
          </a:xfrm>
          <a:prstGeom prst="rect">
            <a:avLst/>
          </a:prstGeom>
          <a:noFill/>
        </p:spPr>
        <p:txBody>
          <a:bodyPr wrap="square" lIns="0" tIns="0" rIns="0" bIns="0">
            <a:spAutoFit/>
          </a:bodyPr>
          <a:lstStyle/>
          <a:p>
            <a:pPr marL="0" lvl="1">
              <a:spcAft>
                <a:spcPts val="1200"/>
              </a:spcAft>
            </a:pPr>
            <a:r>
              <a:rPr lang="en-US" sz="1600" dirty="0">
                <a:solidFill>
                  <a:schemeClr val="bg1"/>
                </a:solidFill>
              </a:rPr>
              <a:t>On-premises IT costs </a:t>
            </a:r>
            <a:br>
              <a:rPr lang="en-US" sz="1600" dirty="0">
                <a:solidFill>
                  <a:schemeClr val="bg1"/>
                </a:solidFill>
              </a:rPr>
            </a:br>
            <a:r>
              <a:rPr lang="en-US" sz="1600" dirty="0">
                <a:solidFill>
                  <a:schemeClr val="bg1"/>
                </a:solidFill>
              </a:rPr>
              <a:t>are often </a:t>
            </a:r>
            <a:r>
              <a:rPr lang="en-US" sz="1600" dirty="0">
                <a:solidFill>
                  <a:schemeClr val="accent5"/>
                </a:solidFill>
              </a:rPr>
              <a:t>upfront </a:t>
            </a:r>
            <a:br>
              <a:rPr lang="en-US" sz="1600" dirty="0">
                <a:solidFill>
                  <a:schemeClr val="accent5"/>
                </a:solidFill>
              </a:rPr>
            </a:br>
            <a:r>
              <a:rPr lang="en-US" sz="1600" dirty="0">
                <a:solidFill>
                  <a:schemeClr val="accent5"/>
                </a:solidFill>
              </a:rPr>
              <a:t>and require initial capital investment</a:t>
            </a:r>
          </a:p>
          <a:p>
            <a:pPr marL="0" lvl="1">
              <a:spcAft>
                <a:spcPts val="1200"/>
              </a:spcAft>
            </a:pPr>
            <a:r>
              <a:rPr lang="en-US" sz="1600" dirty="0">
                <a:solidFill>
                  <a:schemeClr val="bg1"/>
                </a:solidFill>
              </a:rPr>
              <a:t>Regardless of underlying demand, you're committed to your initial fixed capacity</a:t>
            </a:r>
          </a:p>
          <a:p>
            <a:pPr marL="0" lvl="1">
              <a:spcAft>
                <a:spcPts val="1200"/>
              </a:spcAft>
            </a:pPr>
            <a:r>
              <a:rPr lang="en-US" sz="1600" dirty="0">
                <a:solidFill>
                  <a:schemeClr val="bg1"/>
                </a:solidFill>
              </a:rPr>
              <a:t>Because of your growth expectations, you must </a:t>
            </a:r>
            <a:br>
              <a:rPr lang="en-US" sz="1600" dirty="0">
                <a:solidFill>
                  <a:schemeClr val="bg1"/>
                </a:solidFill>
              </a:rPr>
            </a:br>
            <a:r>
              <a:rPr lang="en-US" sz="1600" dirty="0">
                <a:solidFill>
                  <a:schemeClr val="bg1"/>
                </a:solidFill>
              </a:rPr>
              <a:t>pre-buy for expected demand and growth</a:t>
            </a:r>
          </a:p>
        </p:txBody>
      </p:sp>
      <p:sp>
        <p:nvSpPr>
          <p:cNvPr id="74" name="TextBox 73">
            <a:extLst>
              <a:ext uri="{FF2B5EF4-FFF2-40B4-BE49-F238E27FC236}">
                <a16:creationId xmlns:a16="http://schemas.microsoft.com/office/drawing/2014/main" id="{EE954537-BCF0-4883-8BFD-7D072DEFFB47}"/>
              </a:ext>
            </a:extLst>
          </p:cNvPr>
          <p:cNvSpPr txBox="1"/>
          <p:nvPr/>
        </p:nvSpPr>
        <p:spPr>
          <a:xfrm>
            <a:off x="4744639" y="2594703"/>
            <a:ext cx="1252125" cy="369332"/>
          </a:xfrm>
          <a:prstGeom prst="rect">
            <a:avLst/>
          </a:prstGeom>
          <a:noFill/>
        </p:spPr>
        <p:txBody>
          <a:bodyPr wrap="square" rtlCol="0">
            <a:spAutoFit/>
          </a:bodyPr>
          <a:lstStyle/>
          <a:p>
            <a:pPr marL="0" lvl="1">
              <a:lnSpc>
                <a:spcPct val="90000"/>
              </a:lnSpc>
              <a:spcAft>
                <a:spcPts val="600"/>
              </a:spcAft>
            </a:pPr>
            <a:r>
              <a:rPr lang="en-US" sz="2000" dirty="0">
                <a:solidFill>
                  <a:schemeClr val="tx2"/>
                </a:solidFill>
                <a:latin typeface="+mj-lt"/>
              </a:rPr>
              <a:t>Cloud</a:t>
            </a:r>
          </a:p>
        </p:txBody>
      </p:sp>
      <p:grpSp>
        <p:nvGrpSpPr>
          <p:cNvPr id="75" name="Group 74">
            <a:extLst>
              <a:ext uri="{FF2B5EF4-FFF2-40B4-BE49-F238E27FC236}">
                <a16:creationId xmlns:a16="http://schemas.microsoft.com/office/drawing/2014/main" id="{413AE3B7-6C1D-4CD0-9326-7B7B6F826935}"/>
              </a:ext>
              <a:ext uri="{C183D7F6-B498-43B3-948B-1728B52AA6E4}">
                <adec:decorative xmlns:adec="http://schemas.microsoft.com/office/drawing/2017/decorative" val="1"/>
              </a:ext>
            </a:extLst>
          </p:cNvPr>
          <p:cNvGrpSpPr/>
          <p:nvPr/>
        </p:nvGrpSpPr>
        <p:grpSpPr>
          <a:xfrm>
            <a:off x="3874129" y="2511496"/>
            <a:ext cx="748480" cy="431715"/>
            <a:chOff x="6313882" y="1370180"/>
            <a:chExt cx="443543" cy="261457"/>
          </a:xfrm>
        </p:grpSpPr>
        <p:sp>
          <p:nvSpPr>
            <p:cNvPr id="76" name="Freeform 907">
              <a:extLst>
                <a:ext uri="{FF2B5EF4-FFF2-40B4-BE49-F238E27FC236}">
                  <a16:creationId xmlns:a16="http://schemas.microsoft.com/office/drawing/2014/main" id="{C7875535-6732-41FB-84FA-9FCB0F3B065E}"/>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77" name="Freeform 908">
              <a:extLst>
                <a:ext uri="{FF2B5EF4-FFF2-40B4-BE49-F238E27FC236}">
                  <a16:creationId xmlns:a16="http://schemas.microsoft.com/office/drawing/2014/main" id="{6F0B3140-5CF7-4F52-A188-13D1B3F3BF2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78" name="Oval 909">
              <a:extLst>
                <a:ext uri="{FF2B5EF4-FFF2-40B4-BE49-F238E27FC236}">
                  <a16:creationId xmlns:a16="http://schemas.microsoft.com/office/drawing/2014/main" id="{D6DB4510-628A-48E9-8CE8-9B4EDD2CA4A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79" name="Freeform 910">
              <a:extLst>
                <a:ext uri="{FF2B5EF4-FFF2-40B4-BE49-F238E27FC236}">
                  <a16:creationId xmlns:a16="http://schemas.microsoft.com/office/drawing/2014/main" id="{60E18A82-8ACE-4BB5-B34E-32744CB9BE3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80" name="Freeform 911">
              <a:extLst>
                <a:ext uri="{FF2B5EF4-FFF2-40B4-BE49-F238E27FC236}">
                  <a16:creationId xmlns:a16="http://schemas.microsoft.com/office/drawing/2014/main" id="{4CD45E98-41A5-4FCD-9638-5F6B0D2B7741}"/>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grpSp>
      <p:grpSp>
        <p:nvGrpSpPr>
          <p:cNvPr id="81" name="server 2">
            <a:extLst>
              <a:ext uri="{FF2B5EF4-FFF2-40B4-BE49-F238E27FC236}">
                <a16:creationId xmlns:a16="http://schemas.microsoft.com/office/drawing/2014/main" id="{8DF0DD8D-9342-4480-9A99-D09427F0B99A}"/>
              </a:ext>
              <a:ext uri="{C183D7F6-B498-43B3-948B-1728B52AA6E4}">
                <adec:decorative xmlns:adec="http://schemas.microsoft.com/office/drawing/2017/decorative" val="1"/>
              </a:ext>
            </a:extLst>
          </p:cNvPr>
          <p:cNvGrpSpPr>
            <a:grpSpLocks noChangeAspect="1"/>
          </p:cNvGrpSpPr>
          <p:nvPr/>
        </p:nvGrpSpPr>
        <p:grpSpPr bwMode="auto">
          <a:xfrm>
            <a:off x="686287" y="2499802"/>
            <a:ext cx="511115" cy="455102"/>
            <a:chOff x="1608" y="1359"/>
            <a:chExt cx="292" cy="260"/>
          </a:xfrm>
        </p:grpSpPr>
        <p:sp>
          <p:nvSpPr>
            <p:cNvPr id="82" name="AutoShape 11">
              <a:extLst>
                <a:ext uri="{FF2B5EF4-FFF2-40B4-BE49-F238E27FC236}">
                  <a16:creationId xmlns:a16="http://schemas.microsoft.com/office/drawing/2014/main" id="{013EEB54-9117-4B87-ACF4-9EF0289BE7FD}"/>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3" name="Rectangle 13">
              <a:extLst>
                <a:ext uri="{FF2B5EF4-FFF2-40B4-BE49-F238E27FC236}">
                  <a16:creationId xmlns:a16="http://schemas.microsoft.com/office/drawing/2014/main" id="{BBFA5CDB-77F6-41BB-8170-9FA093F3D6C0}"/>
                </a:ext>
              </a:extLst>
            </p:cNvPr>
            <p:cNvSpPr>
              <a:spLocks noChangeArrowheads="1"/>
            </p:cNvSpPr>
            <p:nvPr/>
          </p:nvSpPr>
          <p:spPr bwMode="auto">
            <a:xfrm>
              <a:off x="1608"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4" name="Rectangle 14">
              <a:extLst>
                <a:ext uri="{FF2B5EF4-FFF2-40B4-BE49-F238E27FC236}">
                  <a16:creationId xmlns:a16="http://schemas.microsoft.com/office/drawing/2014/main" id="{77E5625A-9914-4494-B703-D345AC994C00}"/>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5" name="Rectangle 15">
              <a:extLst>
                <a:ext uri="{FF2B5EF4-FFF2-40B4-BE49-F238E27FC236}">
                  <a16:creationId xmlns:a16="http://schemas.microsoft.com/office/drawing/2014/main" id="{146F0C95-07AF-49BA-B3EE-D60B34FB442E}"/>
                </a:ext>
              </a:extLst>
            </p:cNvPr>
            <p:cNvSpPr>
              <a:spLocks noChangeArrowheads="1"/>
            </p:cNvSpPr>
            <p:nvPr/>
          </p:nvSpPr>
          <p:spPr bwMode="auto">
            <a:xfrm>
              <a:off x="1683" y="1359"/>
              <a:ext cx="65"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6" name="Rectangle 16">
              <a:extLst>
                <a:ext uri="{FF2B5EF4-FFF2-40B4-BE49-F238E27FC236}">
                  <a16:creationId xmlns:a16="http://schemas.microsoft.com/office/drawing/2014/main" id="{1472B5E0-3D34-461C-A816-D7FED4067D05}"/>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7" name="Rectangle 17">
              <a:extLst>
                <a:ext uri="{FF2B5EF4-FFF2-40B4-BE49-F238E27FC236}">
                  <a16:creationId xmlns:a16="http://schemas.microsoft.com/office/drawing/2014/main" id="{4D054DA5-60B3-4418-A8C8-F8BFBBE69360}"/>
                </a:ext>
              </a:extLst>
            </p:cNvPr>
            <p:cNvSpPr>
              <a:spLocks noChangeArrowheads="1"/>
            </p:cNvSpPr>
            <p:nvPr/>
          </p:nvSpPr>
          <p:spPr bwMode="auto">
            <a:xfrm>
              <a:off x="1760"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8" name="Rectangle 18">
              <a:extLst>
                <a:ext uri="{FF2B5EF4-FFF2-40B4-BE49-F238E27FC236}">
                  <a16:creationId xmlns:a16="http://schemas.microsoft.com/office/drawing/2014/main" id="{80AC02D9-EC5F-4CB5-A94C-E86490C6926F}"/>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 name="Rectangle 19">
              <a:extLst>
                <a:ext uri="{FF2B5EF4-FFF2-40B4-BE49-F238E27FC236}">
                  <a16:creationId xmlns:a16="http://schemas.microsoft.com/office/drawing/2014/main" id="{5284DA0C-4DED-4A31-B41F-74C19965BB4F}"/>
                </a:ext>
              </a:extLst>
            </p:cNvPr>
            <p:cNvSpPr>
              <a:spLocks noChangeArrowheads="1"/>
            </p:cNvSpPr>
            <p:nvPr/>
          </p:nvSpPr>
          <p:spPr bwMode="auto">
            <a:xfrm>
              <a:off x="1835"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0" name="Rectangle 20">
              <a:extLst>
                <a:ext uri="{FF2B5EF4-FFF2-40B4-BE49-F238E27FC236}">
                  <a16:creationId xmlns:a16="http://schemas.microsoft.com/office/drawing/2014/main" id="{EA57AD50-5D3B-4695-892F-B24B66761C1A}"/>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1" name="Rectangle 21">
              <a:extLst>
                <a:ext uri="{FF2B5EF4-FFF2-40B4-BE49-F238E27FC236}">
                  <a16:creationId xmlns:a16="http://schemas.microsoft.com/office/drawing/2014/main" id="{0DC07EB6-7969-4F39-9A57-5B22C719BC55}"/>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2" name="Rectangle 22">
              <a:extLst>
                <a:ext uri="{FF2B5EF4-FFF2-40B4-BE49-F238E27FC236}">
                  <a16:creationId xmlns:a16="http://schemas.microsoft.com/office/drawing/2014/main" id="{010F00AA-EA50-4BA3-9059-FB566559292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3" name="Rectangle 23">
              <a:extLst>
                <a:ext uri="{FF2B5EF4-FFF2-40B4-BE49-F238E27FC236}">
                  <a16:creationId xmlns:a16="http://schemas.microsoft.com/office/drawing/2014/main" id="{5B53A140-BEC0-4756-BDCA-6D98EEDB5A93}"/>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4" name="Rectangle 24">
              <a:extLst>
                <a:ext uri="{FF2B5EF4-FFF2-40B4-BE49-F238E27FC236}">
                  <a16:creationId xmlns:a16="http://schemas.microsoft.com/office/drawing/2014/main" id="{7C38236C-3413-4648-BD3F-79306AAA663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00" name="TextBox 99">
            <a:extLst>
              <a:ext uri="{FF2B5EF4-FFF2-40B4-BE49-F238E27FC236}">
                <a16:creationId xmlns:a16="http://schemas.microsoft.com/office/drawing/2014/main" id="{5638BD62-C5D8-4AE5-A94F-9D8EE9656B28}"/>
              </a:ext>
            </a:extLst>
          </p:cNvPr>
          <p:cNvSpPr txBox="1"/>
          <p:nvPr/>
        </p:nvSpPr>
        <p:spPr>
          <a:xfrm>
            <a:off x="3827434" y="3156136"/>
            <a:ext cx="2682232" cy="2769989"/>
          </a:xfrm>
          <a:prstGeom prst="rect">
            <a:avLst/>
          </a:prstGeom>
          <a:noFill/>
        </p:spPr>
        <p:txBody>
          <a:bodyPr wrap="square" lIns="0" tIns="0" rIns="0" bIns="0" rtlCol="0">
            <a:spAutoFit/>
          </a:bodyPr>
          <a:lstStyle/>
          <a:p>
            <a:pPr marL="0" lvl="1">
              <a:spcAft>
                <a:spcPts val="1200"/>
              </a:spcAft>
            </a:pPr>
            <a:r>
              <a:rPr lang="en-US" sz="1600" dirty="0"/>
              <a:t>Cloud costs allow you to </a:t>
            </a:r>
            <a:r>
              <a:rPr lang="en-US" sz="1600" dirty="0">
                <a:solidFill>
                  <a:schemeClr val="tx2"/>
                </a:solidFill>
              </a:rPr>
              <a:t>benefit from a variable cost model</a:t>
            </a:r>
          </a:p>
          <a:p>
            <a:pPr marL="0" lvl="1">
              <a:spcAft>
                <a:spcPts val="1200"/>
              </a:spcAft>
            </a:pPr>
            <a:r>
              <a:rPr lang="en-US" sz="1600" dirty="0"/>
              <a:t>Elastic workloads can spin up pay-for-what you use</a:t>
            </a:r>
          </a:p>
          <a:p>
            <a:pPr marL="0" lvl="1">
              <a:spcAft>
                <a:spcPts val="1200"/>
              </a:spcAft>
            </a:pPr>
            <a:r>
              <a:rPr lang="en-US" sz="1600" dirty="0"/>
              <a:t>For more fixed workloads, cloud also has reserved instance pricing to take advantage of lower price points for static workloads</a:t>
            </a:r>
          </a:p>
        </p:txBody>
      </p:sp>
      <p:grpSp>
        <p:nvGrpSpPr>
          <p:cNvPr id="10" name="Group 9" descr="Chart diagram showing change over time of on-prem capacity, IT demand, PAYG and Spot VMs, and Reserved capacity from years one to five.">
            <a:extLst>
              <a:ext uri="{FF2B5EF4-FFF2-40B4-BE49-F238E27FC236}">
                <a16:creationId xmlns:a16="http://schemas.microsoft.com/office/drawing/2014/main" id="{6AD1D931-93C7-4F24-B6E4-5A2A4B23A893}"/>
              </a:ext>
            </a:extLst>
          </p:cNvPr>
          <p:cNvGrpSpPr/>
          <p:nvPr/>
        </p:nvGrpSpPr>
        <p:grpSpPr>
          <a:xfrm>
            <a:off x="6572915" y="2809586"/>
            <a:ext cx="5252122" cy="3235854"/>
            <a:chOff x="6756564" y="2809586"/>
            <a:chExt cx="5252122" cy="3235854"/>
          </a:xfrm>
        </p:grpSpPr>
        <p:pic>
          <p:nvPicPr>
            <p:cNvPr id="6" name="Picture 5" descr="Icon&#10;&#10;Description automatically generated">
              <a:extLst>
                <a:ext uri="{FF2B5EF4-FFF2-40B4-BE49-F238E27FC236}">
                  <a16:creationId xmlns:a16="http://schemas.microsoft.com/office/drawing/2014/main" id="{6A8DFB52-B8F5-4492-8889-FC76C0840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651" y="2924911"/>
              <a:ext cx="4088927" cy="2702781"/>
            </a:xfrm>
            <a:prstGeom prst="rect">
              <a:avLst/>
            </a:prstGeom>
          </p:spPr>
        </p:pic>
        <p:sp>
          <p:nvSpPr>
            <p:cNvPr id="7" name="TextBox 6">
              <a:extLst>
                <a:ext uri="{FF2B5EF4-FFF2-40B4-BE49-F238E27FC236}">
                  <a16:creationId xmlns:a16="http://schemas.microsoft.com/office/drawing/2014/main" id="{94094C0D-96A2-4FE9-A272-58C8792ADAD9}"/>
                </a:ext>
              </a:extLst>
            </p:cNvPr>
            <p:cNvSpPr txBox="1"/>
            <p:nvPr/>
          </p:nvSpPr>
          <p:spPr>
            <a:xfrm>
              <a:off x="6756564" y="5583775"/>
              <a:ext cx="7773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75747A"/>
                  </a:solidFill>
                </a:rPr>
                <a:t>Year 1</a:t>
              </a:r>
            </a:p>
          </p:txBody>
        </p:sp>
        <p:sp>
          <p:nvSpPr>
            <p:cNvPr id="40" name="TextBox 39">
              <a:extLst>
                <a:ext uri="{FF2B5EF4-FFF2-40B4-BE49-F238E27FC236}">
                  <a16:creationId xmlns:a16="http://schemas.microsoft.com/office/drawing/2014/main" id="{DA190C5A-DFD1-4564-B3E9-D521BCAAE63B}"/>
                </a:ext>
              </a:extLst>
            </p:cNvPr>
            <p:cNvSpPr txBox="1"/>
            <p:nvPr/>
          </p:nvSpPr>
          <p:spPr>
            <a:xfrm>
              <a:off x="7716784" y="5583775"/>
              <a:ext cx="790088"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75747A"/>
                  </a:solidFill>
                </a:rPr>
                <a:t>Year 2</a:t>
              </a:r>
            </a:p>
          </p:txBody>
        </p:sp>
        <p:sp>
          <p:nvSpPr>
            <p:cNvPr id="41" name="TextBox 40">
              <a:extLst>
                <a:ext uri="{FF2B5EF4-FFF2-40B4-BE49-F238E27FC236}">
                  <a16:creationId xmlns:a16="http://schemas.microsoft.com/office/drawing/2014/main" id="{7CB13E06-3D84-4BBE-9320-E81E70F68A05}"/>
                </a:ext>
              </a:extLst>
            </p:cNvPr>
            <p:cNvSpPr txBox="1"/>
            <p:nvPr/>
          </p:nvSpPr>
          <p:spPr>
            <a:xfrm>
              <a:off x="8691239" y="5583775"/>
              <a:ext cx="790088"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75747A"/>
                  </a:solidFill>
                </a:rPr>
                <a:t>Year 3</a:t>
              </a:r>
            </a:p>
          </p:txBody>
        </p:sp>
        <p:sp>
          <p:nvSpPr>
            <p:cNvPr id="42" name="TextBox 41">
              <a:extLst>
                <a:ext uri="{FF2B5EF4-FFF2-40B4-BE49-F238E27FC236}">
                  <a16:creationId xmlns:a16="http://schemas.microsoft.com/office/drawing/2014/main" id="{052F8F33-4DFA-4A5A-A7C8-6286F07DFC6E}"/>
                </a:ext>
              </a:extLst>
            </p:cNvPr>
            <p:cNvSpPr txBox="1"/>
            <p:nvPr/>
          </p:nvSpPr>
          <p:spPr>
            <a:xfrm>
              <a:off x="9665694" y="5583775"/>
              <a:ext cx="793294"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75747A"/>
                  </a:solidFill>
                </a:rPr>
                <a:t>Year 4</a:t>
              </a:r>
            </a:p>
          </p:txBody>
        </p:sp>
        <p:sp>
          <p:nvSpPr>
            <p:cNvPr id="43" name="TextBox 42">
              <a:extLst>
                <a:ext uri="{FF2B5EF4-FFF2-40B4-BE49-F238E27FC236}">
                  <a16:creationId xmlns:a16="http://schemas.microsoft.com/office/drawing/2014/main" id="{B0200EBC-641B-44BE-9B51-DCA88D4DA1DA}"/>
                </a:ext>
              </a:extLst>
            </p:cNvPr>
            <p:cNvSpPr txBox="1"/>
            <p:nvPr/>
          </p:nvSpPr>
          <p:spPr>
            <a:xfrm>
              <a:off x="10640147" y="5583775"/>
              <a:ext cx="790088"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75747A"/>
                  </a:solidFill>
                </a:rPr>
                <a:t>Year 5</a:t>
              </a:r>
            </a:p>
          </p:txBody>
        </p:sp>
        <p:sp>
          <p:nvSpPr>
            <p:cNvPr id="44" name="TextBox 43">
              <a:extLst>
                <a:ext uri="{FF2B5EF4-FFF2-40B4-BE49-F238E27FC236}">
                  <a16:creationId xmlns:a16="http://schemas.microsoft.com/office/drawing/2014/main" id="{5B5CC3DE-B5AC-4E51-A928-B4AE3D54AE2A}"/>
                </a:ext>
              </a:extLst>
            </p:cNvPr>
            <p:cNvSpPr txBox="1"/>
            <p:nvPr/>
          </p:nvSpPr>
          <p:spPr>
            <a:xfrm>
              <a:off x="9554802" y="4930550"/>
              <a:ext cx="1618776" cy="461665"/>
            </a:xfrm>
            <a:prstGeom prst="rect">
              <a:avLst/>
            </a:prstGeom>
            <a:noFill/>
          </p:spPr>
          <p:txBody>
            <a:bodyPr wrap="none" lIns="182880" tIns="146304" rIns="182880" bIns="146304" rtlCol="0">
              <a:spAutoFit/>
            </a:bodyPr>
            <a:lstStyle/>
            <a:p>
              <a:pPr algn="r">
                <a:lnSpc>
                  <a:spcPct val="90000"/>
                </a:lnSpc>
                <a:spcAft>
                  <a:spcPts val="600"/>
                </a:spcAft>
              </a:pPr>
              <a:r>
                <a:rPr lang="en-US" sz="1200" dirty="0">
                  <a:solidFill>
                    <a:schemeClr val="bg1"/>
                  </a:solidFill>
                </a:rPr>
                <a:t>Reserved capacity</a:t>
              </a:r>
            </a:p>
          </p:txBody>
        </p:sp>
        <p:sp>
          <p:nvSpPr>
            <p:cNvPr id="45" name="TextBox 44">
              <a:extLst>
                <a:ext uri="{FF2B5EF4-FFF2-40B4-BE49-F238E27FC236}">
                  <a16:creationId xmlns:a16="http://schemas.microsoft.com/office/drawing/2014/main" id="{37E80CA3-68B0-4C17-B04E-CE8A670CCBDD}"/>
                </a:ext>
              </a:extLst>
            </p:cNvPr>
            <p:cNvSpPr txBox="1"/>
            <p:nvPr/>
          </p:nvSpPr>
          <p:spPr>
            <a:xfrm>
              <a:off x="9609752" y="4210918"/>
              <a:ext cx="1563826" cy="461665"/>
            </a:xfrm>
            <a:prstGeom prst="rect">
              <a:avLst/>
            </a:prstGeom>
            <a:noFill/>
          </p:spPr>
          <p:txBody>
            <a:bodyPr wrap="none" lIns="182880" tIns="146304" rIns="182880" bIns="146304" rtlCol="0">
              <a:spAutoFit/>
            </a:bodyPr>
            <a:lstStyle/>
            <a:p>
              <a:pPr algn="r">
                <a:lnSpc>
                  <a:spcPct val="90000"/>
                </a:lnSpc>
                <a:spcAft>
                  <a:spcPts val="600"/>
                </a:spcAft>
              </a:pPr>
              <a:r>
                <a:rPr lang="en-US" sz="1200" dirty="0"/>
                <a:t>PAYG + Spot VMs</a:t>
              </a:r>
            </a:p>
          </p:txBody>
        </p:sp>
        <p:sp>
          <p:nvSpPr>
            <p:cNvPr id="46" name="TextBox 45">
              <a:extLst>
                <a:ext uri="{FF2B5EF4-FFF2-40B4-BE49-F238E27FC236}">
                  <a16:creationId xmlns:a16="http://schemas.microsoft.com/office/drawing/2014/main" id="{F8C952C8-DF78-4741-8DB5-2BCEECF2D4BB}"/>
                </a:ext>
              </a:extLst>
            </p:cNvPr>
            <p:cNvSpPr txBox="1"/>
            <p:nvPr/>
          </p:nvSpPr>
          <p:spPr>
            <a:xfrm>
              <a:off x="11284129" y="3444464"/>
              <a:ext cx="724557" cy="166199"/>
            </a:xfrm>
            <a:prstGeom prst="rect">
              <a:avLst/>
            </a:prstGeom>
            <a:noFill/>
          </p:spPr>
          <p:txBody>
            <a:bodyPr wrap="none" lIns="0" tIns="0" rIns="0" bIns="0" rtlCol="0">
              <a:noAutofit/>
            </a:bodyPr>
            <a:lstStyle/>
            <a:p>
              <a:pPr>
                <a:lnSpc>
                  <a:spcPct val="90000"/>
                </a:lnSpc>
                <a:spcAft>
                  <a:spcPts val="600"/>
                </a:spcAft>
              </a:pPr>
              <a:r>
                <a:rPr lang="en-US" sz="1200" dirty="0">
                  <a:solidFill>
                    <a:schemeClr val="tx2"/>
                  </a:solidFill>
                </a:rPr>
                <a:t>IT demand</a:t>
              </a:r>
            </a:p>
          </p:txBody>
        </p:sp>
        <p:sp>
          <p:nvSpPr>
            <p:cNvPr id="47" name="TextBox 46">
              <a:extLst>
                <a:ext uri="{FF2B5EF4-FFF2-40B4-BE49-F238E27FC236}">
                  <a16:creationId xmlns:a16="http://schemas.microsoft.com/office/drawing/2014/main" id="{E7CDCC26-985C-4E2B-BFB7-2B56272D2EDD}"/>
                </a:ext>
              </a:extLst>
            </p:cNvPr>
            <p:cNvSpPr txBox="1"/>
            <p:nvPr/>
          </p:nvSpPr>
          <p:spPr>
            <a:xfrm>
              <a:off x="11284129" y="2809586"/>
              <a:ext cx="616707" cy="332399"/>
            </a:xfrm>
            <a:prstGeom prst="rect">
              <a:avLst/>
            </a:prstGeom>
            <a:noFill/>
          </p:spPr>
          <p:txBody>
            <a:bodyPr wrap="none" lIns="0" tIns="0" rIns="0" bIns="0" rtlCol="0">
              <a:noAutofit/>
            </a:bodyPr>
            <a:lstStyle/>
            <a:p>
              <a:pPr>
                <a:lnSpc>
                  <a:spcPct val="90000"/>
                </a:lnSpc>
                <a:spcAft>
                  <a:spcPts val="600"/>
                </a:spcAft>
              </a:pPr>
              <a:r>
                <a:rPr lang="en-US" sz="1200" dirty="0"/>
                <a:t>On-prem</a:t>
              </a:r>
              <a:br>
                <a:rPr lang="en-US" sz="1200" dirty="0"/>
              </a:br>
              <a:r>
                <a:rPr lang="en-US" sz="1200" dirty="0"/>
                <a:t>capacity</a:t>
              </a:r>
            </a:p>
          </p:txBody>
        </p:sp>
        <p:cxnSp>
          <p:nvCxnSpPr>
            <p:cNvPr id="9" name="Straight Connector 8">
              <a:extLst>
                <a:ext uri="{FF2B5EF4-FFF2-40B4-BE49-F238E27FC236}">
                  <a16:creationId xmlns:a16="http://schemas.microsoft.com/office/drawing/2014/main" id="{7DA54442-D683-449A-AE0B-D08D147C4E44}"/>
                </a:ext>
              </a:extLst>
            </p:cNvPr>
            <p:cNvCxnSpPr/>
            <p:nvPr/>
          </p:nvCxnSpPr>
          <p:spPr>
            <a:xfrm>
              <a:off x="6847367" y="5619215"/>
              <a:ext cx="4579089"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66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42" presetClass="path" presetSubtype="0" decel="100000" fill="hold" nodeType="withEffect">
                                  <p:stCondLst>
                                    <p:cond delay="500"/>
                                  </p:stCondLst>
                                  <p:childTnLst>
                                    <p:animMotion origin="layout" path="M 1.875E-6 0 L 1.875E-6 0.01898 " pathEditMode="relative" rAng="0" ptsTypes="AA">
                                      <p:cBhvr>
                                        <p:cTn id="9" dur="700" spd="-100000" fill="hold"/>
                                        <p:tgtEl>
                                          <p:spTgt spid="81"/>
                                        </p:tgtEl>
                                        <p:attrNameLst>
                                          <p:attrName>ppt_x</p:attrName>
                                          <p:attrName>ppt_y</p:attrName>
                                        </p:attrNameLst>
                                      </p:cBhvr>
                                      <p:rCtr x="0" y="949"/>
                                    </p:animMotion>
                                  </p:childTnLst>
                                </p:cTn>
                              </p:par>
                              <p:par>
                                <p:cTn id="10" presetID="10" presetClass="entr" presetSubtype="0" fill="hold" grpId="0" nodeType="withEffect">
                                  <p:stCondLst>
                                    <p:cond delay="50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500"/>
                                        <p:tgtEl>
                                          <p:spTgt spid="99"/>
                                        </p:tgtEl>
                                      </p:cBhvr>
                                    </p:animEffect>
                                  </p:childTnLst>
                                </p:cTn>
                              </p:par>
                              <p:par>
                                <p:cTn id="13" presetID="42" presetClass="path" presetSubtype="0" decel="100000" fill="hold" grpId="1" nodeType="withEffect">
                                  <p:stCondLst>
                                    <p:cond delay="500"/>
                                  </p:stCondLst>
                                  <p:childTnLst>
                                    <p:animMotion origin="layout" path="M -4.16667E-7 -2.59259E-6 L -4.16667E-7 0.01898 " pathEditMode="relative" rAng="0" ptsTypes="AA">
                                      <p:cBhvr>
                                        <p:cTn id="14" dur="700" spd="-100000" fill="hold"/>
                                        <p:tgtEl>
                                          <p:spTgt spid="99"/>
                                        </p:tgtEl>
                                        <p:attrNameLst>
                                          <p:attrName>ppt_x</p:attrName>
                                          <p:attrName>ppt_y</p:attrName>
                                        </p:attrNameLst>
                                      </p:cBhvr>
                                      <p:rCtr x="0" y="949"/>
                                    </p:animMotion>
                                  </p:childTnLst>
                                </p:cTn>
                              </p:par>
                              <p:par>
                                <p:cTn id="15" presetID="10" presetClass="entr" presetSubtype="0" fill="hold" grpId="0" nodeType="withEffect">
                                  <p:stCondLst>
                                    <p:cond delay="50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500"/>
                                        <p:tgtEl>
                                          <p:spTgt spid="95"/>
                                        </p:tgtEl>
                                      </p:cBhvr>
                                    </p:animEffect>
                                  </p:childTnLst>
                                </p:cTn>
                              </p:par>
                              <p:par>
                                <p:cTn id="18" presetID="42" presetClass="path" presetSubtype="0" decel="100000" fill="hold" grpId="1" nodeType="withEffect">
                                  <p:stCondLst>
                                    <p:cond delay="500"/>
                                  </p:stCondLst>
                                  <p:childTnLst>
                                    <p:animMotion origin="layout" path="M 3.54167E-6 2.59259E-6 L 3.54167E-6 0.01898 " pathEditMode="relative" rAng="0" ptsTypes="AA">
                                      <p:cBhvr>
                                        <p:cTn id="19" dur="700" spd="-100000" fill="hold"/>
                                        <p:tgtEl>
                                          <p:spTgt spid="95"/>
                                        </p:tgtEl>
                                        <p:attrNameLst>
                                          <p:attrName>ppt_x</p:attrName>
                                          <p:attrName>ppt_y</p:attrName>
                                        </p:attrNameLst>
                                      </p:cBhvr>
                                      <p:rCtr x="0" y="94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42" presetClass="path" presetSubtype="0" decel="100000" fill="hold" nodeType="withEffect">
                                  <p:stCondLst>
                                    <p:cond delay="0"/>
                                  </p:stCondLst>
                                  <p:childTnLst>
                                    <p:animMotion origin="layout" path="M 2.5E-6 4.81481E-6 L 2.5E-6 0.01898 " pathEditMode="relative" rAng="0" ptsTypes="AA">
                                      <p:cBhvr>
                                        <p:cTn id="26" dur="700" spd="-100000" fill="hold"/>
                                        <p:tgtEl>
                                          <p:spTgt spid="75"/>
                                        </p:tgtEl>
                                        <p:attrNameLst>
                                          <p:attrName>ppt_x</p:attrName>
                                          <p:attrName>ppt_y</p:attrName>
                                        </p:attrNameLst>
                                      </p:cBhvr>
                                      <p:rCtr x="0" y="949"/>
                                    </p:animMotion>
                                  </p:childTnLst>
                                </p:cTn>
                              </p:par>
                              <p:par>
                                <p:cTn id="27" presetID="10"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decel="100000" fill="hold" grpId="1" nodeType="withEffect">
                                  <p:stCondLst>
                                    <p:cond delay="0"/>
                                  </p:stCondLst>
                                  <p:childTnLst>
                                    <p:animMotion origin="layout" path="M -4.79167E-6 -2.59259E-6 L -4.79167E-6 0.01898 " pathEditMode="relative" rAng="0" ptsTypes="AA">
                                      <p:cBhvr>
                                        <p:cTn id="31" dur="700" spd="-100000" fill="hold"/>
                                        <p:tgtEl>
                                          <p:spTgt spid="74"/>
                                        </p:tgtEl>
                                        <p:attrNameLst>
                                          <p:attrName>ppt_x</p:attrName>
                                          <p:attrName>ppt_y</p:attrName>
                                        </p:attrNameLst>
                                      </p:cBhvr>
                                      <p:rCtr x="0" y="949"/>
                                    </p:animMotion>
                                  </p:childTnLst>
                                </p:cTn>
                              </p:par>
                              <p:par>
                                <p:cTn id="32" presetID="10" presetClass="entr" presetSubtype="0" fill="hold" grpId="0" nodeType="withEffect">
                                  <p:stCondLst>
                                    <p:cond delay="0"/>
                                  </p:stCondLst>
                                  <p:childTnLst>
                                    <p:set>
                                      <p:cBhvr>
                                        <p:cTn id="33" dur="1" fill="hold">
                                          <p:stCondLst>
                                            <p:cond delay="0"/>
                                          </p:stCondLst>
                                        </p:cTn>
                                        <p:tgtEl>
                                          <p:spTgt spid="100"/>
                                        </p:tgtEl>
                                        <p:attrNameLst>
                                          <p:attrName>style.visibility</p:attrName>
                                        </p:attrNameLst>
                                      </p:cBhvr>
                                      <p:to>
                                        <p:strVal val="visible"/>
                                      </p:to>
                                    </p:set>
                                    <p:animEffect transition="in" filter="fade">
                                      <p:cBhvr>
                                        <p:cTn id="34" dur="500"/>
                                        <p:tgtEl>
                                          <p:spTgt spid="100"/>
                                        </p:tgtEl>
                                      </p:cBhvr>
                                    </p:animEffect>
                                  </p:childTnLst>
                                </p:cTn>
                              </p:par>
                              <p:par>
                                <p:cTn id="35" presetID="42" presetClass="path" presetSubtype="0" decel="100000" fill="hold" grpId="1" nodeType="withEffect">
                                  <p:stCondLst>
                                    <p:cond delay="0"/>
                                  </p:stCondLst>
                                  <p:childTnLst>
                                    <p:animMotion origin="layout" path="M 1.66667E-6 2.96296E-6 L 1.66667E-6 0.01898 " pathEditMode="relative" rAng="0" ptsTypes="AA">
                                      <p:cBhvr>
                                        <p:cTn id="36" dur="700" spd="-100000" fill="hold"/>
                                        <p:tgtEl>
                                          <p:spTgt spid="10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95" grpId="0"/>
      <p:bldP spid="95" grpId="1"/>
      <p:bldP spid="74" grpId="0"/>
      <p:bldP spid="74" grpId="1"/>
      <p:bldP spid="100" grpId="0"/>
      <p:bldP spid="10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C2A1F-A62E-40F7-AB92-FA47379996D4}"/>
              </a:ext>
              <a:ext uri="{C183D7F6-B498-43B3-948B-1728B52AA6E4}">
                <adec:decorative xmlns:adec="http://schemas.microsoft.com/office/drawing/2017/decorative" val="1"/>
              </a:ext>
            </a:extLst>
          </p:cNvPr>
          <p:cNvSpPr/>
          <p:nvPr/>
        </p:nvSpPr>
        <p:spPr bwMode="auto">
          <a:xfrm>
            <a:off x="455997" y="3215640"/>
            <a:ext cx="3498598" cy="299084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D43AB18-C7F1-448B-B2BA-A37FCBA55263}"/>
              </a:ext>
              <a:ext uri="{C183D7F6-B498-43B3-948B-1728B52AA6E4}">
                <adec:decorative xmlns:adec="http://schemas.microsoft.com/office/drawing/2017/decorative" val="1"/>
              </a:ext>
            </a:extLst>
          </p:cNvPr>
          <p:cNvSpPr/>
          <p:nvPr/>
        </p:nvSpPr>
        <p:spPr bwMode="auto">
          <a:xfrm>
            <a:off x="4113494" y="3215640"/>
            <a:ext cx="3502152" cy="299084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29ED36C3-D672-4F54-8894-428341B402C2}"/>
              </a:ext>
              <a:ext uri="{C183D7F6-B498-43B3-948B-1728B52AA6E4}">
                <adec:decorative xmlns:adec="http://schemas.microsoft.com/office/drawing/2017/decorative" val="1"/>
              </a:ext>
            </a:extLst>
          </p:cNvPr>
          <p:cNvSpPr/>
          <p:nvPr/>
        </p:nvSpPr>
        <p:spPr bwMode="auto">
          <a:xfrm>
            <a:off x="7774545" y="3215640"/>
            <a:ext cx="3502152" cy="299084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CFD45D1B-61AB-4C44-9D9C-E2B618ACA0D0}"/>
              </a:ext>
              <a:ext uri="{C183D7F6-B498-43B3-948B-1728B52AA6E4}">
                <adec:decorative xmlns:adec="http://schemas.microsoft.com/office/drawing/2017/decorative" val="1"/>
              </a:ext>
            </a:extLst>
          </p:cNvPr>
          <p:cNvSpPr/>
          <p:nvPr/>
        </p:nvSpPr>
        <p:spPr>
          <a:xfrm rot="10800000">
            <a:off x="771030" y="3200400"/>
            <a:ext cx="594360" cy="22874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46EDF6C-1D7E-436A-ADE0-A953B86F8442}"/>
              </a:ext>
              <a:ext uri="{C183D7F6-B498-43B3-948B-1728B52AA6E4}">
                <adec:decorative xmlns:adec="http://schemas.microsoft.com/office/drawing/2017/decorative" val="1"/>
              </a:ext>
            </a:extLst>
          </p:cNvPr>
          <p:cNvSpPr/>
          <p:nvPr/>
        </p:nvSpPr>
        <p:spPr>
          <a:xfrm rot="10800000">
            <a:off x="4403026" y="3200400"/>
            <a:ext cx="594360" cy="22874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18CA60EA-0BD7-4FA5-9576-A309CF0C5577}"/>
              </a:ext>
              <a:ext uri="{C183D7F6-B498-43B3-948B-1728B52AA6E4}">
                <adec:decorative xmlns:adec="http://schemas.microsoft.com/office/drawing/2017/decorative" val="1"/>
              </a:ext>
            </a:extLst>
          </p:cNvPr>
          <p:cNvSpPr/>
          <p:nvPr/>
        </p:nvSpPr>
        <p:spPr>
          <a:xfrm rot="10800000">
            <a:off x="8035021" y="3200400"/>
            <a:ext cx="594360" cy="22874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3815CD5-A7B0-4825-BE69-B488701886DF}"/>
              </a:ext>
              <a:ext uri="{C183D7F6-B498-43B3-948B-1728B52AA6E4}">
                <adec:decorative xmlns:adec="http://schemas.microsoft.com/office/drawing/2017/decorative" val="1"/>
              </a:ext>
            </a:extLst>
          </p:cNvPr>
          <p:cNvSpPr/>
          <p:nvPr/>
        </p:nvSpPr>
        <p:spPr>
          <a:xfrm>
            <a:off x="427039" y="1426504"/>
            <a:ext cx="10849658" cy="178913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Cloud shifts how you pay for capacity</a:t>
            </a:r>
          </a:p>
        </p:txBody>
      </p:sp>
      <p:sp>
        <p:nvSpPr>
          <p:cNvPr id="46" name="Rectangle 45">
            <a:extLst>
              <a:ext uri="{FF2B5EF4-FFF2-40B4-BE49-F238E27FC236}">
                <a16:creationId xmlns:a16="http://schemas.microsoft.com/office/drawing/2014/main" id="{45343946-AF8C-4E24-81A5-911A34863560}"/>
              </a:ext>
            </a:extLst>
          </p:cNvPr>
          <p:cNvSpPr/>
          <p:nvPr/>
        </p:nvSpPr>
        <p:spPr>
          <a:xfrm>
            <a:off x="771030" y="1803824"/>
            <a:ext cx="7968933" cy="11109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i="0" strike="noStrike" kern="0" cap="none" spc="0" normalizeH="0" baseline="0" noProof="0" dirty="0">
                <a:ln>
                  <a:noFill/>
                </a:ln>
                <a:solidFill>
                  <a:schemeClr val="bg1"/>
                </a:solidFill>
                <a:effectLst/>
                <a:uLnTx/>
                <a:uFillTx/>
                <a:latin typeface="+mj-lt"/>
                <a:cs typeface="Segoe UI Semibold" panose="020B0702040204020203" pitchFamily="34" charset="0"/>
              </a:rPr>
              <a:t>Shift from CAPEX to OPEX</a:t>
            </a:r>
          </a:p>
          <a:p>
            <a:pPr marL="0" marR="0" lvl="1" fontAlgn="auto">
              <a:lnSpc>
                <a:spcPct val="100000"/>
              </a:lnSpc>
              <a:spcBef>
                <a:spcPts val="300"/>
              </a:spcBef>
              <a:spcAft>
                <a:spcPts val="600"/>
              </a:spcAft>
              <a:buClrTx/>
              <a:buSzTx/>
              <a:defRPr/>
            </a:pPr>
            <a:r>
              <a:rPr lang="en-US" dirty="0">
                <a:solidFill>
                  <a:schemeClr val="bg1"/>
                </a:solidFill>
              </a:rPr>
              <a:t>Enables improvements in financial statements—with improved cash flow timing and reduced need to acquire assets resulting in a fixed cost structure</a:t>
            </a:r>
          </a:p>
        </p:txBody>
      </p:sp>
      <p:sp>
        <p:nvSpPr>
          <p:cNvPr id="38" name="TextBox 37">
            <a:extLst>
              <a:ext uri="{FF2B5EF4-FFF2-40B4-BE49-F238E27FC236}">
                <a16:creationId xmlns:a16="http://schemas.microsoft.com/office/drawing/2014/main" id="{E502E597-E53A-4F2D-8D63-204B8DB0F742}"/>
              </a:ext>
            </a:extLst>
          </p:cNvPr>
          <p:cNvSpPr txBox="1"/>
          <p:nvPr/>
        </p:nvSpPr>
        <p:spPr>
          <a:xfrm>
            <a:off x="771030" y="4813792"/>
            <a:ext cx="2740645" cy="830997"/>
          </a:xfrm>
          <a:prstGeom prst="rect">
            <a:avLst/>
          </a:prstGeom>
          <a:noFill/>
        </p:spPr>
        <p:txBody>
          <a:bodyPr wrap="square" lIns="0" tIns="0" rIns="0" bIns="0">
            <a:spAutoFit/>
          </a:bodyPr>
          <a:lstStyle/>
          <a:p>
            <a:pPr marL="0" marR="0" lvl="1" fontAlgn="auto">
              <a:lnSpc>
                <a:spcPct val="100000"/>
              </a:lnSpc>
              <a:spcBef>
                <a:spcPts val="300"/>
              </a:spcBef>
              <a:spcAft>
                <a:spcPts val="600"/>
              </a:spcAft>
              <a:buClrTx/>
              <a:buSzTx/>
              <a:defRPr/>
            </a:pPr>
            <a:r>
              <a:rPr lang="en-US" dirty="0"/>
              <a:t>Drives shift in budgets from “capital” budgets to “running” expense budgets</a:t>
            </a:r>
          </a:p>
        </p:txBody>
      </p:sp>
      <p:sp>
        <p:nvSpPr>
          <p:cNvPr id="39" name="TextBox 38">
            <a:extLst>
              <a:ext uri="{FF2B5EF4-FFF2-40B4-BE49-F238E27FC236}">
                <a16:creationId xmlns:a16="http://schemas.microsoft.com/office/drawing/2014/main" id="{5FAA6A02-834F-4854-8625-D3110C4EAAF6}"/>
              </a:ext>
            </a:extLst>
          </p:cNvPr>
          <p:cNvSpPr txBox="1"/>
          <p:nvPr/>
        </p:nvSpPr>
        <p:spPr>
          <a:xfrm>
            <a:off x="4403026" y="4813792"/>
            <a:ext cx="2499200" cy="830997"/>
          </a:xfrm>
          <a:prstGeom prst="rect">
            <a:avLst/>
          </a:prstGeom>
          <a:noFill/>
        </p:spPr>
        <p:txBody>
          <a:bodyPr wrap="square" lIns="0" tIns="0" rIns="0" bIns="0">
            <a:spAutoFit/>
          </a:bodyPr>
          <a:lstStyle/>
          <a:p>
            <a:pPr marL="0" lvl="1">
              <a:spcBef>
                <a:spcPts val="300"/>
              </a:spcBef>
              <a:spcAft>
                <a:spcPts val="600"/>
              </a:spcAft>
              <a:defRPr/>
            </a:pPr>
            <a:r>
              <a:rPr lang="en-US" dirty="0"/>
              <a:t>Cloud provides more predictability and better cash flow timing </a:t>
            </a:r>
          </a:p>
        </p:txBody>
      </p:sp>
      <p:sp>
        <p:nvSpPr>
          <p:cNvPr id="40" name="TextBox 39">
            <a:extLst>
              <a:ext uri="{FF2B5EF4-FFF2-40B4-BE49-F238E27FC236}">
                <a16:creationId xmlns:a16="http://schemas.microsoft.com/office/drawing/2014/main" id="{39974F2B-2E18-4A41-869F-66B6B5812F95}"/>
              </a:ext>
            </a:extLst>
          </p:cNvPr>
          <p:cNvSpPr txBox="1"/>
          <p:nvPr/>
        </p:nvSpPr>
        <p:spPr>
          <a:xfrm>
            <a:off x="8035021" y="4813792"/>
            <a:ext cx="2658494" cy="830997"/>
          </a:xfrm>
          <a:prstGeom prst="rect">
            <a:avLst/>
          </a:prstGeom>
          <a:noFill/>
        </p:spPr>
        <p:txBody>
          <a:bodyPr wrap="square" lIns="0" tIns="0" rIns="0" bIns="0">
            <a:spAutoFit/>
          </a:bodyPr>
          <a:lstStyle/>
          <a:p>
            <a:pPr marL="0" lvl="1">
              <a:spcBef>
                <a:spcPts val="300"/>
              </a:spcBef>
              <a:spcAft>
                <a:spcPts val="600"/>
              </a:spcAft>
              <a:defRPr/>
            </a:pPr>
            <a:r>
              <a:rPr lang="en-US" dirty="0"/>
              <a:t>EBITDA, a financial KPI, is also impacted from the CAPEX to OPEX shift</a:t>
            </a:r>
          </a:p>
        </p:txBody>
      </p:sp>
      <p:pic>
        <p:nvPicPr>
          <p:cNvPr id="41" name="Picture 40">
            <a:extLst>
              <a:ext uri="{FF2B5EF4-FFF2-40B4-BE49-F238E27FC236}">
                <a16:creationId xmlns:a16="http://schemas.microsoft.com/office/drawing/2014/main" id="{2C808FB5-8ECE-41B5-9D5A-4A69D2E20D6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403026" y="3818584"/>
            <a:ext cx="594360" cy="594360"/>
          </a:xfrm>
          <a:prstGeom prst="rect">
            <a:avLst/>
          </a:prstGeom>
        </p:spPr>
      </p:pic>
      <p:pic>
        <p:nvPicPr>
          <p:cNvPr id="42" name="Picture 41">
            <a:extLst>
              <a:ext uri="{FF2B5EF4-FFF2-40B4-BE49-F238E27FC236}">
                <a16:creationId xmlns:a16="http://schemas.microsoft.com/office/drawing/2014/main" id="{D23427B0-C09B-4995-9512-7E05415B907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035021" y="3818584"/>
            <a:ext cx="519696" cy="594360"/>
          </a:xfrm>
          <a:prstGeom prst="rect">
            <a:avLst/>
          </a:prstGeom>
        </p:spPr>
      </p:pic>
      <p:pic>
        <p:nvPicPr>
          <p:cNvPr id="43" name="Picture 42">
            <a:extLst>
              <a:ext uri="{FF2B5EF4-FFF2-40B4-BE49-F238E27FC236}">
                <a16:creationId xmlns:a16="http://schemas.microsoft.com/office/drawing/2014/main" id="{20FAA0BE-9231-4A4B-93C3-19CA6F0C739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71030" y="3812849"/>
            <a:ext cx="620484" cy="620484"/>
          </a:xfrm>
          <a:prstGeom prst="rect">
            <a:avLst/>
          </a:prstGeom>
        </p:spPr>
      </p:pic>
    </p:spTree>
    <p:extLst>
      <p:ext uri="{BB962C8B-B14F-4D97-AF65-F5344CB8AC3E}">
        <p14:creationId xmlns:p14="http://schemas.microsoft.com/office/powerpoint/2010/main" val="147052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par>
                          <p:cTn id="22" fill="hold">
                            <p:stCondLst>
                              <p:cond delay="1000"/>
                            </p:stCondLst>
                            <p:childTnLst>
                              <p:par>
                                <p:cTn id="23" presetID="47"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anim calcmode="lin" valueType="num">
                                      <p:cBhvr>
                                        <p:cTn id="26" dur="500" fill="hold"/>
                                        <p:tgtEl>
                                          <p:spTgt spid="47"/>
                                        </p:tgtEl>
                                        <p:attrNameLst>
                                          <p:attrName>ppt_x</p:attrName>
                                        </p:attrNameLst>
                                      </p:cBhvr>
                                      <p:tavLst>
                                        <p:tav tm="0">
                                          <p:val>
                                            <p:strVal val="#ppt_x"/>
                                          </p:val>
                                        </p:tav>
                                        <p:tav tm="100000">
                                          <p:val>
                                            <p:strVal val="#ppt_x"/>
                                          </p:val>
                                        </p:tav>
                                      </p:tavLst>
                                    </p:anim>
                                    <p:anim calcmode="lin" valueType="num">
                                      <p:cBhvr>
                                        <p:cTn id="27" dur="500" fill="hold"/>
                                        <p:tgtEl>
                                          <p:spTgt spid="47"/>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par>
                          <p:cTn id="40" fill="hold">
                            <p:stCondLst>
                              <p:cond delay="2000"/>
                            </p:stCondLst>
                            <p:childTnLst>
                              <p:par>
                                <p:cTn id="41" presetID="47"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anim calcmode="lin" valueType="num">
                                      <p:cBhvr>
                                        <p:cTn id="44" dur="500" fill="hold"/>
                                        <p:tgtEl>
                                          <p:spTgt spid="48"/>
                                        </p:tgtEl>
                                        <p:attrNameLst>
                                          <p:attrName>ppt_x</p:attrName>
                                        </p:attrNameLst>
                                      </p:cBhvr>
                                      <p:tavLst>
                                        <p:tav tm="0">
                                          <p:val>
                                            <p:strVal val="#ppt_x"/>
                                          </p:val>
                                        </p:tav>
                                        <p:tav tm="100000">
                                          <p:val>
                                            <p:strVal val="#ppt_x"/>
                                          </p:val>
                                        </p:tav>
                                      </p:tavLst>
                                    </p:anim>
                                    <p:anim calcmode="lin" valueType="num">
                                      <p:cBhvr>
                                        <p:cTn id="45" dur="500" fill="hold"/>
                                        <p:tgtEl>
                                          <p:spTgt spid="48"/>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anim calcmode="lin" valueType="num">
                                      <p:cBhvr>
                                        <p:cTn id="49" dur="500" fill="hold"/>
                                        <p:tgtEl>
                                          <p:spTgt spid="16"/>
                                        </p:tgtEl>
                                        <p:attrNameLst>
                                          <p:attrName>ppt_x</p:attrName>
                                        </p:attrNameLst>
                                      </p:cBhvr>
                                      <p:tavLst>
                                        <p:tav tm="0">
                                          <p:val>
                                            <p:strVal val="#ppt_x"/>
                                          </p:val>
                                        </p:tav>
                                        <p:tav tm="100000">
                                          <p:val>
                                            <p:strVal val="#ppt_x"/>
                                          </p:val>
                                        </p:tav>
                                      </p:tavLst>
                                    </p:anim>
                                    <p:anim calcmode="lin" valueType="num">
                                      <p:cBhvr>
                                        <p:cTn id="50" dur="500" fill="hold"/>
                                        <p:tgtEl>
                                          <p:spTgt spid="16"/>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6" grpId="0" animBg="1"/>
      <p:bldP spid="47" grpId="0" animBg="1"/>
      <p:bldP spid="48" grpId="0" animBg="1"/>
      <p:bldP spid="38" grpId="0"/>
      <p:bldP spid="39"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Cloud optimizations enable—</a:t>
            </a:r>
            <a:br>
              <a:rPr lang="en-US" dirty="0"/>
            </a:br>
            <a:r>
              <a:rPr lang="en-US" dirty="0">
                <a:solidFill>
                  <a:schemeClr val="tx2"/>
                </a:solidFill>
              </a:rPr>
              <a:t>reductions in your datacenter footprint</a:t>
            </a:r>
          </a:p>
        </p:txBody>
      </p:sp>
      <p:sp>
        <p:nvSpPr>
          <p:cNvPr id="55" name="Rectangle 54">
            <a:extLst>
              <a:ext uri="{FF2B5EF4-FFF2-40B4-BE49-F238E27FC236}">
                <a16:creationId xmlns:a16="http://schemas.microsoft.com/office/drawing/2014/main" id="{AC71E2F1-8CF2-4071-A524-EFDC570BE6B5}"/>
              </a:ext>
            </a:extLst>
          </p:cNvPr>
          <p:cNvSpPr/>
          <p:nvPr/>
        </p:nvSpPr>
        <p:spPr>
          <a:xfrm>
            <a:off x="505839" y="2027005"/>
            <a:ext cx="4393705" cy="11109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rtlCol="0" anchor="t"/>
          <a:lstStyle/>
          <a:p>
            <a:pPr marL="0" marR="0" lvl="1" fontAlgn="auto">
              <a:lnSpc>
                <a:spcPct val="100000"/>
              </a:lnSpc>
              <a:spcAft>
                <a:spcPts val="1200"/>
              </a:spcAft>
              <a:buClrTx/>
              <a:buSzTx/>
              <a:defRPr/>
            </a:pPr>
            <a:r>
              <a:rPr lang="en-US" dirty="0">
                <a:solidFill>
                  <a:schemeClr val="tx2"/>
                </a:solidFill>
                <a:latin typeface="+mj-lt"/>
              </a:rPr>
              <a:t>On-premises data centers </a:t>
            </a:r>
            <a:r>
              <a:rPr lang="en-US" dirty="0">
                <a:solidFill>
                  <a:schemeClr val="tx1"/>
                </a:solidFill>
              </a:rPr>
              <a:t>are frequently overbuilt for peaks, causing excess capacity and excess spend </a:t>
            </a:r>
          </a:p>
          <a:p>
            <a:pPr marL="0" marR="0" lvl="1" fontAlgn="auto">
              <a:lnSpc>
                <a:spcPct val="100000"/>
              </a:lnSpc>
              <a:spcAft>
                <a:spcPts val="1200"/>
              </a:spcAft>
              <a:buClrTx/>
              <a:buSzTx/>
              <a:defRPr/>
            </a:pPr>
            <a:r>
              <a:rPr lang="en-US" dirty="0">
                <a:solidFill>
                  <a:schemeClr val="tx1"/>
                </a:solidFill>
              </a:rPr>
              <a:t>Acquiring on-premises datacenter and server capacity has a significant lead-time</a:t>
            </a:r>
          </a:p>
          <a:p>
            <a:pPr marL="0" marR="0" lvl="1" fontAlgn="auto">
              <a:lnSpc>
                <a:spcPct val="100000"/>
              </a:lnSpc>
              <a:spcAft>
                <a:spcPts val="1200"/>
              </a:spcAft>
              <a:buClrTx/>
              <a:buSzTx/>
              <a:defRPr/>
            </a:pPr>
            <a:r>
              <a:rPr lang="en-US" dirty="0">
                <a:solidFill>
                  <a:schemeClr val="tx1"/>
                </a:solidFill>
              </a:rPr>
              <a:t>Customers frequently invest significantly in advance of underlying demand, resulting in under-utilized capacity</a:t>
            </a:r>
          </a:p>
        </p:txBody>
      </p:sp>
      <p:sp>
        <p:nvSpPr>
          <p:cNvPr id="32" name="Rectangle 31">
            <a:extLst>
              <a:ext uri="{FF2B5EF4-FFF2-40B4-BE49-F238E27FC236}">
                <a16:creationId xmlns:a16="http://schemas.microsoft.com/office/drawing/2014/main" id="{CC74E413-9220-48E3-A977-45D25D62C64D}"/>
              </a:ext>
              <a:ext uri="{C183D7F6-B498-43B3-948B-1728B52AA6E4}">
                <adec:decorative xmlns:adec="http://schemas.microsoft.com/office/drawing/2017/decorative" val="0"/>
              </a:ext>
            </a:extLst>
          </p:cNvPr>
          <p:cNvSpPr/>
          <p:nvPr/>
        </p:nvSpPr>
        <p:spPr>
          <a:xfrm>
            <a:off x="5486399" y="5958629"/>
            <a:ext cx="1268819" cy="356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On-premises cost</a:t>
            </a:r>
          </a:p>
        </p:txBody>
      </p:sp>
      <p:graphicFrame>
        <p:nvGraphicFramePr>
          <p:cNvPr id="26" name="Chart 25" descr="Stacked column chart of on-premises costs including server, building, power, headcount, and network. This is the tallest column out of three.">
            <a:extLst>
              <a:ext uri="{FF2B5EF4-FFF2-40B4-BE49-F238E27FC236}">
                <a16:creationId xmlns:a16="http://schemas.microsoft.com/office/drawing/2014/main" id="{1F719489-F6EE-4365-AA59-F58FFCA31F43}"/>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2824212892"/>
              </p:ext>
            </p:extLst>
          </p:nvPr>
        </p:nvGraphicFramePr>
        <p:xfrm>
          <a:off x="4470538" y="2059797"/>
          <a:ext cx="3396465" cy="3795804"/>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a:extLst>
              <a:ext uri="{FF2B5EF4-FFF2-40B4-BE49-F238E27FC236}">
                <a16:creationId xmlns:a16="http://schemas.microsoft.com/office/drawing/2014/main" id="{A0B68872-D55E-4A92-BB40-919FE2071F7C}"/>
              </a:ext>
              <a:ext uri="{C183D7F6-B498-43B3-948B-1728B52AA6E4}">
                <adec:decorative xmlns:adec="http://schemas.microsoft.com/office/drawing/2017/decorative" val="0"/>
              </a:ext>
            </a:extLst>
          </p:cNvPr>
          <p:cNvSpPr/>
          <p:nvPr/>
        </p:nvSpPr>
        <p:spPr>
          <a:xfrm>
            <a:off x="7033389" y="5939165"/>
            <a:ext cx="1461184" cy="35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Data center capacity</a:t>
            </a:r>
          </a:p>
        </p:txBody>
      </p:sp>
      <p:graphicFrame>
        <p:nvGraphicFramePr>
          <p:cNvPr id="35" name="Chart 34" descr="Stacked column chart showing data center utilization - 3 megawatts utilized and 2 megawatts empty. This is the second tallest column out of three.">
            <a:extLst>
              <a:ext uri="{FF2B5EF4-FFF2-40B4-BE49-F238E27FC236}">
                <a16:creationId xmlns:a16="http://schemas.microsoft.com/office/drawing/2014/main" id="{052EC415-BBF1-4A03-994A-3012F2216D3E}"/>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2188084767"/>
              </p:ext>
            </p:extLst>
          </p:nvPr>
        </p:nvGraphicFramePr>
        <p:xfrm>
          <a:off x="6467979" y="2504850"/>
          <a:ext cx="2606181" cy="3357006"/>
        </p:xfrm>
        <a:graphic>
          <a:graphicData uri="http://schemas.openxmlformats.org/drawingml/2006/chart">
            <c:chart xmlns:c="http://schemas.openxmlformats.org/drawingml/2006/chart" xmlns:r="http://schemas.openxmlformats.org/officeDocument/2006/relationships" r:id="rId4"/>
          </a:graphicData>
        </a:graphic>
      </p:graphicFrame>
      <p:sp>
        <p:nvSpPr>
          <p:cNvPr id="24" name="Rectangle 23">
            <a:extLst>
              <a:ext uri="{FF2B5EF4-FFF2-40B4-BE49-F238E27FC236}">
                <a16:creationId xmlns:a16="http://schemas.microsoft.com/office/drawing/2014/main" id="{682DE716-FBBC-4088-A414-628C5618282F}"/>
              </a:ext>
              <a:ext uri="{C183D7F6-B498-43B3-948B-1728B52AA6E4}">
                <adec:decorative xmlns:adec="http://schemas.microsoft.com/office/drawing/2017/decorative" val="0"/>
              </a:ext>
            </a:extLst>
          </p:cNvPr>
          <p:cNvSpPr/>
          <p:nvPr/>
        </p:nvSpPr>
        <p:spPr>
          <a:xfrm>
            <a:off x="8752659" y="5910965"/>
            <a:ext cx="1007960" cy="35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Server capacity</a:t>
            </a:r>
          </a:p>
        </p:txBody>
      </p:sp>
      <p:sp>
        <p:nvSpPr>
          <p:cNvPr id="27" name="Rectangle 26">
            <a:extLst>
              <a:ext uri="{FF2B5EF4-FFF2-40B4-BE49-F238E27FC236}">
                <a16:creationId xmlns:a16="http://schemas.microsoft.com/office/drawing/2014/main" id="{B4706F64-9E63-4187-B882-6DC7DA03E57B}"/>
              </a:ext>
              <a:ext uri="{C183D7F6-B498-43B3-948B-1728B52AA6E4}">
                <adec:decorative xmlns:adec="http://schemas.microsoft.com/office/drawing/2017/decorative" val="1"/>
              </a:ext>
            </a:extLst>
          </p:cNvPr>
          <p:cNvSpPr/>
          <p:nvPr/>
        </p:nvSpPr>
        <p:spPr>
          <a:xfrm>
            <a:off x="5619444" y="2103620"/>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Network</a:t>
            </a:r>
          </a:p>
        </p:txBody>
      </p:sp>
      <p:sp>
        <p:nvSpPr>
          <p:cNvPr id="28" name="Rectangle 27">
            <a:extLst>
              <a:ext uri="{FF2B5EF4-FFF2-40B4-BE49-F238E27FC236}">
                <a16:creationId xmlns:a16="http://schemas.microsoft.com/office/drawing/2014/main" id="{B63C8E4F-AB1C-4A94-9925-D75C1A5A7A0B}"/>
              </a:ext>
              <a:ext uri="{C183D7F6-B498-43B3-948B-1728B52AA6E4}">
                <adec:decorative xmlns:adec="http://schemas.microsoft.com/office/drawing/2017/decorative" val="1"/>
              </a:ext>
            </a:extLst>
          </p:cNvPr>
          <p:cNvSpPr/>
          <p:nvPr/>
        </p:nvSpPr>
        <p:spPr>
          <a:xfrm>
            <a:off x="5619444" y="2380428"/>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Headcount</a:t>
            </a:r>
          </a:p>
        </p:txBody>
      </p:sp>
      <p:sp>
        <p:nvSpPr>
          <p:cNvPr id="29" name="Rectangle 28">
            <a:extLst>
              <a:ext uri="{FF2B5EF4-FFF2-40B4-BE49-F238E27FC236}">
                <a16:creationId xmlns:a16="http://schemas.microsoft.com/office/drawing/2014/main" id="{80A38C41-9255-437C-B57B-6A4F59A38061}"/>
              </a:ext>
              <a:ext uri="{C183D7F6-B498-43B3-948B-1728B52AA6E4}">
                <adec:decorative xmlns:adec="http://schemas.microsoft.com/office/drawing/2017/decorative" val="1"/>
              </a:ext>
            </a:extLst>
          </p:cNvPr>
          <p:cNvSpPr/>
          <p:nvPr/>
        </p:nvSpPr>
        <p:spPr>
          <a:xfrm>
            <a:off x="5619444" y="2897902"/>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Power</a:t>
            </a:r>
          </a:p>
        </p:txBody>
      </p:sp>
      <p:sp>
        <p:nvSpPr>
          <p:cNvPr id="30" name="Rectangle 29">
            <a:extLst>
              <a:ext uri="{FF2B5EF4-FFF2-40B4-BE49-F238E27FC236}">
                <a16:creationId xmlns:a16="http://schemas.microsoft.com/office/drawing/2014/main" id="{774EF8C3-1D94-4363-8F10-3C1D2188261D}"/>
              </a:ext>
              <a:ext uri="{C183D7F6-B498-43B3-948B-1728B52AA6E4}">
                <adec:decorative xmlns:adec="http://schemas.microsoft.com/office/drawing/2017/decorative" val="1"/>
              </a:ext>
            </a:extLst>
          </p:cNvPr>
          <p:cNvSpPr/>
          <p:nvPr/>
        </p:nvSpPr>
        <p:spPr>
          <a:xfrm>
            <a:off x="5619444" y="3556980"/>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ea typeface="+mn-ea"/>
                <a:cs typeface="+mn-cs"/>
              </a:rPr>
              <a:t>Building</a:t>
            </a:r>
          </a:p>
        </p:txBody>
      </p:sp>
      <p:sp>
        <p:nvSpPr>
          <p:cNvPr id="31" name="Rectangle 30">
            <a:extLst>
              <a:ext uri="{FF2B5EF4-FFF2-40B4-BE49-F238E27FC236}">
                <a16:creationId xmlns:a16="http://schemas.microsoft.com/office/drawing/2014/main" id="{DA92505F-3DBA-4572-8A46-9786F2D1C73B}"/>
              </a:ext>
              <a:ext uri="{C183D7F6-B498-43B3-948B-1728B52AA6E4}">
                <adec:decorative xmlns:adec="http://schemas.microsoft.com/office/drawing/2017/decorative" val="1"/>
              </a:ext>
            </a:extLst>
          </p:cNvPr>
          <p:cNvSpPr/>
          <p:nvPr/>
        </p:nvSpPr>
        <p:spPr>
          <a:xfrm>
            <a:off x="5619444" y="4727264"/>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ea typeface="+mn-ea"/>
                <a:cs typeface="+mn-cs"/>
              </a:rPr>
              <a:t>Server</a:t>
            </a:r>
          </a:p>
        </p:txBody>
      </p:sp>
      <p:graphicFrame>
        <p:nvGraphicFramePr>
          <p:cNvPr id="39" name="Chart 38" descr="Stacked column chart showing server capacity - 30% utilized and 70% idle time. This is the shortest column out of three.">
            <a:extLst>
              <a:ext uri="{FF2B5EF4-FFF2-40B4-BE49-F238E27FC236}">
                <a16:creationId xmlns:a16="http://schemas.microsoft.com/office/drawing/2014/main" id="{33811ED7-8C70-419E-A33E-9846209D0777}"/>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4254210839"/>
              </p:ext>
            </p:extLst>
          </p:nvPr>
        </p:nvGraphicFramePr>
        <p:xfrm>
          <a:off x="7906400" y="3911587"/>
          <a:ext cx="2646013" cy="2029892"/>
        </p:xfrm>
        <a:graphic>
          <a:graphicData uri="http://schemas.openxmlformats.org/drawingml/2006/chart">
            <c:chart xmlns:c="http://schemas.openxmlformats.org/drawingml/2006/chart" xmlns:r="http://schemas.openxmlformats.org/officeDocument/2006/relationships" r:id="rId5"/>
          </a:graphicData>
        </a:graphic>
      </p:graphicFrame>
      <p:sp>
        <p:nvSpPr>
          <p:cNvPr id="41" name="TextBox 40">
            <a:extLst>
              <a:ext uri="{FF2B5EF4-FFF2-40B4-BE49-F238E27FC236}">
                <a16:creationId xmlns:a16="http://schemas.microsoft.com/office/drawing/2014/main" id="{EA29C945-C379-44F9-824C-FDA5667E8EFD}"/>
              </a:ext>
              <a:ext uri="{C183D7F6-B498-43B3-948B-1728B52AA6E4}">
                <adec:decorative xmlns:adec="http://schemas.microsoft.com/office/drawing/2017/decorative" val="1"/>
              </a:ext>
            </a:extLst>
          </p:cNvPr>
          <p:cNvSpPr txBox="1"/>
          <p:nvPr/>
        </p:nvSpPr>
        <p:spPr>
          <a:xfrm>
            <a:off x="10269538" y="5783263"/>
            <a:ext cx="1468763" cy="550976"/>
          </a:xfrm>
          <a:prstGeom prst="rect">
            <a:avLst/>
          </a:prstGeom>
          <a:no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ea typeface="+mn-ea"/>
                <a:cs typeface="Segoe UI" panose="020B0502040204020203" pitchFamily="34" charset="0"/>
              </a:rPr>
              <a:t>MW = Megawatts</a:t>
            </a:r>
          </a:p>
        </p:txBody>
      </p:sp>
      <p:sp>
        <p:nvSpPr>
          <p:cNvPr id="8" name="Isosceles Triangle 7">
            <a:extLst>
              <a:ext uri="{FF2B5EF4-FFF2-40B4-BE49-F238E27FC236}">
                <a16:creationId xmlns:a16="http://schemas.microsoft.com/office/drawing/2014/main" id="{061CD6C8-CAAA-43F2-93FE-073A22432AF9}"/>
              </a:ext>
              <a:ext uri="{C183D7F6-B498-43B3-948B-1728B52AA6E4}">
                <adec:decorative xmlns:adec="http://schemas.microsoft.com/office/drawing/2017/decorative" val="1"/>
              </a:ext>
            </a:extLst>
          </p:cNvPr>
          <p:cNvSpPr/>
          <p:nvPr/>
        </p:nvSpPr>
        <p:spPr bwMode="auto">
          <a:xfrm rot="16200000">
            <a:off x="7787560" y="2943166"/>
            <a:ext cx="1223421" cy="5301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descr="Optimization opportunity - arrow pointing to empty area of data center capacity">
            <a:extLst>
              <a:ext uri="{FF2B5EF4-FFF2-40B4-BE49-F238E27FC236}">
                <a16:creationId xmlns:a16="http://schemas.microsoft.com/office/drawing/2014/main" id="{09E968B0-FCBC-4E6B-8F2A-6BE68771314D}"/>
              </a:ext>
            </a:extLst>
          </p:cNvPr>
          <p:cNvGrpSpPr/>
          <p:nvPr/>
        </p:nvGrpSpPr>
        <p:grpSpPr>
          <a:xfrm>
            <a:off x="8069263" y="2896517"/>
            <a:ext cx="4059325" cy="646331"/>
            <a:chOff x="8069263" y="2896517"/>
            <a:chExt cx="4059325" cy="646331"/>
          </a:xfrm>
        </p:grpSpPr>
        <p:sp>
          <p:nvSpPr>
            <p:cNvPr id="44" name="TextBox 43">
              <a:extLst>
                <a:ext uri="{FF2B5EF4-FFF2-40B4-BE49-F238E27FC236}">
                  <a16:creationId xmlns:a16="http://schemas.microsoft.com/office/drawing/2014/main" id="{BC6F6287-DCAD-4484-9306-A30FC7C5A37F}"/>
                </a:ext>
                <a:ext uri="{C183D7F6-B498-43B3-948B-1728B52AA6E4}">
                  <adec:decorative xmlns:adec="http://schemas.microsoft.com/office/drawing/2017/decorative" val="1"/>
                </a:ext>
              </a:extLst>
            </p:cNvPr>
            <p:cNvSpPr txBox="1"/>
            <p:nvPr/>
          </p:nvSpPr>
          <p:spPr>
            <a:xfrm>
              <a:off x="10269538" y="2896517"/>
              <a:ext cx="1859050" cy="64633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dirty="0">
                  <a:ln>
                    <a:noFill/>
                  </a:ln>
                  <a:solidFill>
                    <a:schemeClr val="tx2"/>
                  </a:solidFill>
                  <a:effectLst/>
                  <a:uLnTx/>
                  <a:uFillTx/>
                  <a:latin typeface="+mj-lt"/>
                  <a:ea typeface="+mn-ea"/>
                  <a:cs typeface="+mn-cs"/>
                </a:rPr>
                <a:t>Optimization opportunity</a:t>
              </a:r>
            </a:p>
          </p:txBody>
        </p:sp>
        <p:pic>
          <p:nvPicPr>
            <p:cNvPr id="5" name="Graphic 4" descr="Caret Left outline">
              <a:extLst>
                <a:ext uri="{FF2B5EF4-FFF2-40B4-BE49-F238E27FC236}">
                  <a16:creationId xmlns:a16="http://schemas.microsoft.com/office/drawing/2014/main" id="{00596BD6-857C-452E-9E7A-A172314950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69263" y="2985108"/>
              <a:ext cx="446222" cy="446222"/>
            </a:xfrm>
            <a:prstGeom prst="rect">
              <a:avLst/>
            </a:prstGeom>
          </p:spPr>
        </p:pic>
        <p:cxnSp>
          <p:nvCxnSpPr>
            <p:cNvPr id="7" name="Straight Connector 6">
              <a:extLst>
                <a:ext uri="{FF2B5EF4-FFF2-40B4-BE49-F238E27FC236}">
                  <a16:creationId xmlns:a16="http://schemas.microsoft.com/office/drawing/2014/main" id="{9D159686-BAFA-4C3D-8CAD-654CBBC8551B}"/>
                </a:ext>
              </a:extLst>
            </p:cNvPr>
            <p:cNvCxnSpPr/>
            <p:nvPr/>
          </p:nvCxnSpPr>
          <p:spPr>
            <a:xfrm>
              <a:off x="8256934" y="3208219"/>
              <a:ext cx="1745389"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588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2" presetClass="entr" presetSubtype="2"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1+#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1+#ppt_w/2"/>
                                          </p:val>
                                        </p:tav>
                                        <p:tav tm="100000">
                                          <p:val>
                                            <p:strVal val="#ppt_x"/>
                                          </p:val>
                                        </p:tav>
                                      </p:tavLst>
                                    </p:anim>
                                    <p:anim calcmode="lin" valueType="num">
                                      <p:cBhvr additive="base">
                                        <p:cTn id="5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26" grpId="0">
        <p:bldAsOne/>
      </p:bldGraphic>
      <p:bldP spid="23" grpId="0"/>
      <p:bldGraphic spid="35" grpId="0">
        <p:bldAsOne/>
      </p:bldGraphic>
      <p:bldP spid="24" grpId="0"/>
      <p:bldP spid="27" grpId="0"/>
      <p:bldP spid="28" grpId="0"/>
      <p:bldP spid="29" grpId="0"/>
      <p:bldP spid="30" grpId="0"/>
      <p:bldP spid="31" grpId="0"/>
      <p:bldGraphic spid="39" grpId="0">
        <p:bldAsOne/>
      </p:bldGraphic>
      <p:bldP spid="41"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0CF340-6A51-4E49-ABC0-C246C26C7124}"/>
              </a:ext>
            </a:extLst>
          </p:cNvPr>
          <p:cNvSpPr>
            <a:spLocks noGrp="1"/>
          </p:cNvSpPr>
          <p:nvPr>
            <p:ph type="title"/>
          </p:nvPr>
        </p:nvSpPr>
        <p:spPr>
          <a:xfrm>
            <a:off x="455613" y="620713"/>
            <a:ext cx="11306175" cy="403225"/>
          </a:xfrm>
        </p:spPr>
        <p:txBody>
          <a:bodyPr/>
          <a:lstStyle/>
          <a:p>
            <a:r>
              <a:rPr lang="en-US" dirty="0"/>
              <a:t>Increased </a:t>
            </a:r>
            <a:r>
              <a:rPr lang="en-US" dirty="0">
                <a:solidFill>
                  <a:schemeClr val="tx2"/>
                </a:solidFill>
              </a:rPr>
              <a:t>productivity </a:t>
            </a:r>
            <a:r>
              <a:rPr lang="en-US" dirty="0"/>
              <a:t>and </a:t>
            </a:r>
            <a:r>
              <a:rPr lang="en-US" dirty="0">
                <a:solidFill>
                  <a:schemeClr val="tx2"/>
                </a:solidFill>
              </a:rPr>
              <a:t>service delivery</a:t>
            </a:r>
          </a:p>
        </p:txBody>
      </p:sp>
      <p:sp>
        <p:nvSpPr>
          <p:cNvPr id="43" name="TextBox 42">
            <a:extLst>
              <a:ext uri="{FF2B5EF4-FFF2-40B4-BE49-F238E27FC236}">
                <a16:creationId xmlns:a16="http://schemas.microsoft.com/office/drawing/2014/main" id="{422DD116-DAD1-4BFA-B5C6-CD152C91FF4D}"/>
              </a:ext>
            </a:extLst>
          </p:cNvPr>
          <p:cNvSpPr txBox="1"/>
          <p:nvPr/>
        </p:nvSpPr>
        <p:spPr>
          <a:xfrm>
            <a:off x="455995" y="1212355"/>
            <a:ext cx="11713756" cy="369332"/>
          </a:xfrm>
          <a:prstGeom prst="rect">
            <a:avLst/>
          </a:prstGeom>
          <a:noFill/>
        </p:spPr>
        <p:txBody>
          <a:bodyPr wrap="square" lIns="0" tIns="0" rIns="0" bIns="0">
            <a:spAutoFit/>
          </a:bodyPr>
          <a:lstStyle/>
          <a:p>
            <a:r>
              <a:rPr lang="en-US" sz="2400" dirty="0">
                <a:solidFill>
                  <a:schemeClr val="tx2"/>
                </a:solidFill>
                <a:latin typeface="Segoe UI" panose="020B0502040204020203" pitchFamily="34" charset="0"/>
              </a:rPr>
              <a:t>People. Process. Products.</a:t>
            </a:r>
          </a:p>
        </p:txBody>
      </p:sp>
      <p:sp>
        <p:nvSpPr>
          <p:cNvPr id="5" name="Text Placeholder 4">
            <a:extLst>
              <a:ext uri="{FF2B5EF4-FFF2-40B4-BE49-F238E27FC236}">
                <a16:creationId xmlns:a16="http://schemas.microsoft.com/office/drawing/2014/main" id="{1F9FC0D9-7433-4510-A4D5-FC4D3849AB33}"/>
              </a:ext>
            </a:extLst>
          </p:cNvPr>
          <p:cNvSpPr>
            <a:spLocks noGrp="1"/>
          </p:cNvSpPr>
          <p:nvPr>
            <p:ph type="body" sz="quarter" idx="10"/>
          </p:nvPr>
        </p:nvSpPr>
        <p:spPr>
          <a:xfrm>
            <a:off x="455613" y="1938827"/>
            <a:ext cx="5899150" cy="4075346"/>
          </a:xfrm>
        </p:spPr>
        <p:txBody>
          <a:bodyPr/>
          <a:lstStyle/>
          <a:p>
            <a:pPr marL="0" indent="0">
              <a:buNone/>
            </a:pPr>
            <a:r>
              <a:rPr lang="en-US" dirty="0">
                <a:solidFill>
                  <a:schemeClr val="tx1"/>
                </a:solidFill>
              </a:rPr>
              <a:t>DevOps unites people, process, and products—</a:t>
            </a:r>
            <a:br>
              <a:rPr lang="en-US" dirty="0">
                <a:solidFill>
                  <a:schemeClr val="tx1"/>
                </a:solidFill>
              </a:rPr>
            </a:br>
            <a:r>
              <a:rPr lang="en-US" dirty="0">
                <a:solidFill>
                  <a:schemeClr val="tx1"/>
                </a:solidFill>
              </a:rPr>
              <a:t>enabling continuous delivery of value to end users</a:t>
            </a:r>
          </a:p>
          <a:p>
            <a:pPr marL="0" indent="0">
              <a:buNone/>
            </a:pPr>
            <a:endParaRPr lang="en-US" dirty="0">
              <a:solidFill>
                <a:schemeClr val="tx1"/>
              </a:solidFill>
            </a:endParaRPr>
          </a:p>
          <a:p>
            <a:pPr marL="0" indent="0">
              <a:buNone/>
            </a:pPr>
            <a:r>
              <a:rPr lang="en-US" sz="1800" dirty="0">
                <a:solidFill>
                  <a:schemeClr val="tx1"/>
                </a:solidFill>
                <a:latin typeface="+mj-lt"/>
              </a:rPr>
              <a:t>High-performance DevOps strategies achieve—</a:t>
            </a:r>
          </a:p>
          <a:p>
            <a:pPr marL="341313" indent="0">
              <a:spcAft>
                <a:spcPts val="1200"/>
              </a:spcAft>
              <a:buNone/>
            </a:pPr>
            <a:r>
              <a:rPr kumimoji="0" lang="en-US" sz="1800" b="1"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46X</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 deployment frequency</a:t>
            </a:r>
          </a:p>
          <a:p>
            <a:pPr marL="341313" indent="0">
              <a:spcAft>
                <a:spcPts val="1200"/>
              </a:spcAft>
              <a:buNone/>
            </a:pPr>
            <a:r>
              <a:rPr lang="en-US" sz="1800" b="1" spc="10" dirty="0">
                <a:ln w="3175">
                  <a:noFill/>
                </a:ln>
                <a:solidFill>
                  <a:schemeClr val="tx2"/>
                </a:solidFill>
                <a:cs typeface="Segoe UI Semilight" panose="020B0402040204020203" pitchFamily="34" charset="0"/>
              </a:rPr>
              <a:t>Faster</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 time to market</a:t>
            </a:r>
          </a:p>
          <a:p>
            <a:pPr marL="341313" marR="0" lvl="0" indent="0" defTabSz="896010" rtl="0" eaLnBrk="1" fontAlgn="auto" latinLnBrk="0" hangingPunct="1">
              <a:lnSpc>
                <a:spcPct val="100000"/>
              </a:lnSpc>
              <a:spcAft>
                <a:spcPts val="1200"/>
              </a:spcAft>
              <a:buClrTx/>
              <a:buSzTx/>
              <a:buFontTx/>
              <a:buNone/>
              <a:tabLst/>
              <a:defRPr/>
            </a:pPr>
            <a:r>
              <a:rPr lang="en-US" sz="1800" b="1" spc="10" dirty="0">
                <a:ln w="3175">
                  <a:noFill/>
                </a:ln>
                <a:solidFill>
                  <a:schemeClr val="tx2"/>
                </a:solidFill>
                <a:cs typeface="Segoe UI Semilight" panose="020B0402040204020203" pitchFamily="34" charset="0"/>
              </a:rPr>
              <a:t>7X</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 lower change failure rate</a:t>
            </a:r>
          </a:p>
          <a:p>
            <a:pPr marL="341313" marR="0" lvl="0" indent="0" defTabSz="896010" rtl="0" eaLnBrk="1" fontAlgn="auto" latinLnBrk="0" hangingPunct="1">
              <a:lnSpc>
                <a:spcPct val="100000"/>
              </a:lnSpc>
              <a:spcAft>
                <a:spcPts val="1200"/>
              </a:spcAft>
              <a:buClrTx/>
              <a:buSzTx/>
              <a:buFontTx/>
              <a:buNone/>
              <a:tabLst/>
              <a:defRPr/>
            </a:pPr>
            <a:r>
              <a:rPr lang="en-US" sz="1800" b="1" spc="10" dirty="0">
                <a:ln w="3175">
                  <a:noFill/>
                </a:ln>
                <a:solidFill>
                  <a:schemeClr val="tx2"/>
                </a:solidFill>
                <a:cs typeface="Segoe UI Semilight" panose="020B0402040204020203" pitchFamily="34" charset="0"/>
              </a:rPr>
              <a:t>2,555X</a:t>
            </a:r>
            <a:r>
              <a:rPr lang="en-US" sz="1800" spc="10" dirty="0">
                <a:ln w="3175">
                  <a:noFill/>
                </a:ln>
                <a:solidFill>
                  <a:schemeClr val="tx2"/>
                </a:solidFill>
                <a:latin typeface="+mj-lt"/>
                <a:cs typeface="Segoe UI Semilight" panose="020B0402040204020203" pitchFamily="34" charset="0"/>
              </a:rPr>
              <a:t> </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faster lead time for changes</a:t>
            </a:r>
          </a:p>
          <a:p>
            <a:pPr marL="341313" indent="0" defTabSz="896010">
              <a:spcAft>
                <a:spcPts val="1200"/>
              </a:spcAft>
              <a:buSzTx/>
              <a:buNone/>
              <a:defRPr/>
            </a:pPr>
            <a:r>
              <a:rPr lang="en-US" sz="1800" b="1" spc="10" dirty="0">
                <a:ln w="3175">
                  <a:noFill/>
                </a:ln>
                <a:solidFill>
                  <a:schemeClr val="tx2"/>
                </a:solidFill>
                <a:cs typeface="Segoe UI Semilight" panose="020B0402040204020203" pitchFamily="34" charset="0"/>
              </a:rPr>
              <a:t>Increased</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 revenue</a:t>
            </a:r>
          </a:p>
          <a:p>
            <a:pPr marL="341313" marR="0" lvl="0" indent="0" defTabSz="896010" rtl="0" eaLnBrk="1" fontAlgn="auto" latinLnBrk="0" hangingPunct="1">
              <a:lnSpc>
                <a:spcPct val="100000"/>
              </a:lnSpc>
              <a:spcAft>
                <a:spcPts val="1200"/>
              </a:spcAft>
              <a:buClrTx/>
              <a:buSzTx/>
              <a:buFontTx/>
              <a:buNone/>
              <a:tabLst/>
              <a:defRPr/>
            </a:pPr>
            <a:r>
              <a:rPr lang="en-US" sz="1800" b="1" spc="10" dirty="0">
                <a:ln w="3175">
                  <a:noFill/>
                </a:ln>
                <a:solidFill>
                  <a:schemeClr val="tx2"/>
                </a:solidFill>
                <a:cs typeface="Segoe UI Semilight" panose="020B0402040204020203" pitchFamily="34" charset="0"/>
              </a:rPr>
              <a:t>2,604X</a:t>
            </a:r>
            <a:r>
              <a:rPr kumimoji="0" lang="en-US" sz="1800" b="0" i="0" u="none" strike="noStrike" kern="1200" cap="none" spc="10" normalizeH="0" baseline="0" noProof="0" dirty="0">
                <a:ln w="3175">
                  <a:noFill/>
                </a:ln>
                <a:solidFill>
                  <a:schemeClr val="tx2"/>
                </a:solidFill>
                <a:effectLst/>
                <a:uLnTx/>
                <a:uFillTx/>
                <a:ea typeface="+mn-ea"/>
                <a:cs typeface="Segoe UI Semilight" panose="020B0402040204020203" pitchFamily="34" charset="0"/>
              </a:rPr>
              <a:t> faster mean time to recover</a:t>
            </a:r>
          </a:p>
        </p:txBody>
      </p:sp>
      <p:sp>
        <p:nvSpPr>
          <p:cNvPr id="105" name="TextBox 104">
            <a:extLst>
              <a:ext uri="{FF2B5EF4-FFF2-40B4-BE49-F238E27FC236}">
                <a16:creationId xmlns:a16="http://schemas.microsoft.com/office/drawing/2014/main" id="{81C36AB9-337F-4802-B4DB-30CF2FBB5839}"/>
              </a:ext>
            </a:extLst>
          </p:cNvPr>
          <p:cNvSpPr txBox="1"/>
          <p:nvPr/>
        </p:nvSpPr>
        <p:spPr>
          <a:xfrm>
            <a:off x="455613" y="6446463"/>
            <a:ext cx="7543732" cy="124650"/>
          </a:xfrm>
          <a:prstGeom prst="rect">
            <a:avLst/>
          </a:prstGeom>
          <a:noFill/>
        </p:spPr>
        <p:txBody>
          <a:bodyPr wrap="none" lIns="0" tIns="0" rIns="0" bIns="0" rtlCol="0">
            <a:noAutofit/>
          </a:bodyPr>
          <a:lstStyle/>
          <a:p>
            <a:pPr marL="0" marR="0" lvl="0" indent="0" defTabSz="860879" rtl="0" eaLnBrk="1" fontAlgn="auto" latinLnBrk="0" hangingPunct="1">
              <a:lnSpc>
                <a:spcPct val="90000"/>
              </a:lnSpc>
              <a:spcBef>
                <a:spcPts val="0"/>
              </a:spcBef>
              <a:spcAft>
                <a:spcPts val="553"/>
              </a:spcAft>
              <a:buClrTx/>
              <a:buSzTx/>
              <a:buFontTx/>
              <a:buNone/>
              <a:tabLst/>
              <a:defRPr/>
            </a:pPr>
            <a:r>
              <a:rPr kumimoji="0" lang="en-US" sz="900" b="0" i="0" u="none" strike="noStrike" kern="0" cap="none" spc="0" normalizeH="0" baseline="0" noProof="0" dirty="0">
                <a:ln>
                  <a:noFill/>
                </a:ln>
                <a:solidFill>
                  <a:schemeClr val="accent2"/>
                </a:solidFill>
                <a:effectLst/>
                <a:uLnTx/>
                <a:uFillTx/>
                <a:ea typeface="+mn-ea"/>
                <a:cs typeface="+mn-cs"/>
              </a:rPr>
              <a:t>Source: </a:t>
            </a:r>
            <a:r>
              <a:rPr kumimoji="0" lang="en-GB" sz="900" b="0" i="0" u="none" strike="noStrike" kern="0" cap="none" spc="0" normalizeH="0" baseline="0" noProof="0" dirty="0">
                <a:ln>
                  <a:noFill/>
                </a:ln>
                <a:solidFill>
                  <a:schemeClr val="accent2"/>
                </a:solidFill>
                <a:effectLst/>
                <a:uLnTx/>
                <a:uFillTx/>
                <a:ea typeface="+mn-ea"/>
                <a:cs typeface="+mn-cs"/>
              </a:rPr>
              <a:t>2018 Accelerate: State of DevOps: Strategies for a New Economy." N. </a:t>
            </a:r>
            <a:r>
              <a:rPr kumimoji="0" lang="en-GB" sz="900" b="0" i="0" u="none" strike="noStrike" kern="0" cap="none" spc="0" normalizeH="0" baseline="0" noProof="0" dirty="0" err="1">
                <a:ln>
                  <a:noFill/>
                </a:ln>
                <a:solidFill>
                  <a:schemeClr val="accent2"/>
                </a:solidFill>
                <a:effectLst/>
                <a:uLnTx/>
                <a:uFillTx/>
                <a:ea typeface="+mn-ea"/>
                <a:cs typeface="+mn-cs"/>
              </a:rPr>
              <a:t>Forsgren</a:t>
            </a:r>
            <a:r>
              <a:rPr kumimoji="0" lang="en-GB" sz="900" b="0" i="0" u="none" strike="noStrike" kern="0" cap="none" spc="0" normalizeH="0" baseline="0" noProof="0" dirty="0">
                <a:ln>
                  <a:noFill/>
                </a:ln>
                <a:solidFill>
                  <a:schemeClr val="accent2"/>
                </a:solidFill>
                <a:effectLst/>
                <a:uLnTx/>
                <a:uFillTx/>
                <a:ea typeface="+mn-ea"/>
                <a:cs typeface="+mn-cs"/>
              </a:rPr>
              <a:t>, J. Humble, G. Kim. DevOps Research and Assessment (DORA)</a:t>
            </a:r>
            <a:endParaRPr kumimoji="0" lang="en-US" sz="900" b="0" i="0" u="none" strike="noStrike" kern="0" cap="none" spc="0" normalizeH="0" baseline="0" noProof="0" dirty="0">
              <a:ln>
                <a:noFill/>
              </a:ln>
              <a:solidFill>
                <a:schemeClr val="accent2"/>
              </a:solidFill>
              <a:effectLst/>
              <a:uLnTx/>
              <a:uFillTx/>
              <a:ea typeface="+mn-ea"/>
              <a:cs typeface="+mn-cs"/>
            </a:endParaRPr>
          </a:p>
        </p:txBody>
      </p:sp>
      <p:sp>
        <p:nvSpPr>
          <p:cNvPr id="68" name="TextBox 67">
            <a:extLst>
              <a:ext uri="{FF2B5EF4-FFF2-40B4-BE49-F238E27FC236}">
                <a16:creationId xmlns:a16="http://schemas.microsoft.com/office/drawing/2014/main" id="{37F4EA95-C21F-4714-B419-4E1F7A2746C3}"/>
              </a:ext>
            </a:extLst>
          </p:cNvPr>
          <p:cNvSpPr txBox="1"/>
          <p:nvPr/>
        </p:nvSpPr>
        <p:spPr>
          <a:xfrm>
            <a:off x="8363615" y="3212375"/>
            <a:ext cx="1949304" cy="830997"/>
          </a:xfrm>
          <a:prstGeom prst="rect">
            <a:avLst/>
          </a:prstGeom>
          <a:noFill/>
        </p:spPr>
        <p:txBody>
          <a:bodyPr wrap="square" rtlCol="0">
            <a:spAutoFit/>
          </a:bodyPr>
          <a:lstStyle/>
          <a:p>
            <a:pPr algn="ctr"/>
            <a:r>
              <a:rPr lang="en-US" sz="2400" dirty="0"/>
              <a:t>Continuous delivery</a:t>
            </a:r>
          </a:p>
        </p:txBody>
      </p:sp>
      <p:grpSp>
        <p:nvGrpSpPr>
          <p:cNvPr id="10" name="Group 9" descr="Arrow cycle diagram - 6 arrows rotating clockwise">
            <a:extLst>
              <a:ext uri="{FF2B5EF4-FFF2-40B4-BE49-F238E27FC236}">
                <a16:creationId xmlns:a16="http://schemas.microsoft.com/office/drawing/2014/main" id="{5CC2AF9A-AB49-44DE-A199-18CC117EB0C2}"/>
              </a:ext>
            </a:extLst>
          </p:cNvPr>
          <p:cNvGrpSpPr/>
          <p:nvPr/>
        </p:nvGrpSpPr>
        <p:grpSpPr>
          <a:xfrm>
            <a:off x="7059128" y="1371465"/>
            <a:ext cx="4558278" cy="4512817"/>
            <a:chOff x="7059128" y="1371465"/>
            <a:chExt cx="4558278" cy="4512817"/>
          </a:xfrm>
        </p:grpSpPr>
        <p:sp>
          <p:nvSpPr>
            <p:cNvPr id="61" name="Freeform: Shape 60">
              <a:extLst>
                <a:ext uri="{FF2B5EF4-FFF2-40B4-BE49-F238E27FC236}">
                  <a16:creationId xmlns:a16="http://schemas.microsoft.com/office/drawing/2014/main" id="{7ECABA99-2B43-450F-8670-709D7BDEFC2A}"/>
                </a:ext>
              </a:extLst>
            </p:cNvPr>
            <p:cNvSpPr/>
            <p:nvPr/>
          </p:nvSpPr>
          <p:spPr>
            <a:xfrm>
              <a:off x="9657027" y="5067240"/>
              <a:ext cx="1447938" cy="817042"/>
            </a:xfrm>
            <a:custGeom>
              <a:avLst/>
              <a:gdLst>
                <a:gd name="connsiteX0" fmla="*/ 1256266 w 1257054"/>
                <a:gd name="connsiteY0" fmla="*/ -87 h 709330"/>
                <a:gd name="connsiteX1" fmla="*/ -788 w 1257054"/>
                <a:gd name="connsiteY1" fmla="*/ 709243 h 709330"/>
              </a:gdLst>
              <a:ahLst/>
              <a:cxnLst>
                <a:cxn ang="0">
                  <a:pos x="connsiteX0" y="connsiteY0"/>
                </a:cxn>
                <a:cxn ang="0">
                  <a:pos x="connsiteX1" y="connsiteY1"/>
                </a:cxn>
              </a:cxnLst>
              <a:rect l="l" t="t" r="r" b="b"/>
              <a:pathLst>
                <a:path w="1257054" h="709330">
                  <a:moveTo>
                    <a:pt x="1256266" y="-87"/>
                  </a:moveTo>
                  <a:cubicBezTo>
                    <a:pt x="941645" y="386386"/>
                    <a:pt x="492689" y="639739"/>
                    <a:pt x="-788" y="709243"/>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Freeform: Shape 61">
              <a:extLst>
                <a:ext uri="{FF2B5EF4-FFF2-40B4-BE49-F238E27FC236}">
                  <a16:creationId xmlns:a16="http://schemas.microsoft.com/office/drawing/2014/main" id="{22AB5482-737A-428B-A7F2-C6A9E7E85158}"/>
                </a:ext>
              </a:extLst>
            </p:cNvPr>
            <p:cNvSpPr/>
            <p:nvPr/>
          </p:nvSpPr>
          <p:spPr>
            <a:xfrm>
              <a:off x="11455004" y="2814748"/>
              <a:ext cx="162402" cy="1658990"/>
            </a:xfrm>
            <a:custGeom>
              <a:avLst/>
              <a:gdLst>
                <a:gd name="connsiteX0" fmla="*/ 10774 w 140992"/>
                <a:gd name="connsiteY0" fmla="*/ -87 h 1440283"/>
                <a:gd name="connsiteX1" fmla="*/ -788 w 140992"/>
                <a:gd name="connsiteY1" fmla="*/ 1440197 h 1440283"/>
              </a:gdLst>
              <a:ahLst/>
              <a:cxnLst>
                <a:cxn ang="0">
                  <a:pos x="connsiteX0" y="connsiteY0"/>
                </a:cxn>
                <a:cxn ang="0">
                  <a:pos x="connsiteX1" y="connsiteY1"/>
                </a:cxn>
              </a:cxnLst>
              <a:rect l="l" t="t" r="r" b="b"/>
              <a:pathLst>
                <a:path w="140992" h="1440283">
                  <a:moveTo>
                    <a:pt x="10774" y="-87"/>
                  </a:moveTo>
                  <a:cubicBezTo>
                    <a:pt x="187246" y="464543"/>
                    <a:pt x="183133" y="978450"/>
                    <a:pt x="-788" y="1440197"/>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D473DCF6-01E0-40E2-B039-D7F0A0B057F0}"/>
                </a:ext>
              </a:extLst>
            </p:cNvPr>
            <p:cNvSpPr/>
            <p:nvPr/>
          </p:nvSpPr>
          <p:spPr>
            <a:xfrm>
              <a:off x="9697392" y="1376263"/>
              <a:ext cx="1434482" cy="844646"/>
            </a:xfrm>
            <a:custGeom>
              <a:avLst/>
              <a:gdLst>
                <a:gd name="connsiteX0" fmla="*/ -788 w 1245372"/>
                <a:gd name="connsiteY0" fmla="*/ -87 h 733295"/>
                <a:gd name="connsiteX1" fmla="*/ 1244585 w 1245372"/>
                <a:gd name="connsiteY1" fmla="*/ 733208 h 733295"/>
              </a:gdLst>
              <a:ahLst/>
              <a:cxnLst>
                <a:cxn ang="0">
                  <a:pos x="connsiteX0" y="connsiteY0"/>
                </a:cxn>
                <a:cxn ang="0">
                  <a:pos x="connsiteX1" y="connsiteY1"/>
                </a:cxn>
              </a:cxnLst>
              <a:rect l="l" t="t" r="r" b="b"/>
              <a:pathLst>
                <a:path w="1245372" h="733295">
                  <a:moveTo>
                    <a:pt x="-788" y="-87"/>
                  </a:moveTo>
                  <a:cubicBezTo>
                    <a:pt x="491973" y="78434"/>
                    <a:pt x="936877" y="340382"/>
                    <a:pt x="1244585" y="733208"/>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76841420-28AB-481D-ACB8-E1883B222372}"/>
                </a:ext>
              </a:extLst>
            </p:cNvPr>
            <p:cNvSpPr/>
            <p:nvPr/>
          </p:nvSpPr>
          <p:spPr>
            <a:xfrm>
              <a:off x="7570726" y="1371465"/>
              <a:ext cx="1440179" cy="816829"/>
            </a:xfrm>
            <a:custGeom>
              <a:avLst/>
              <a:gdLst>
                <a:gd name="connsiteX0" fmla="*/ -788 w 1250318"/>
                <a:gd name="connsiteY0" fmla="*/ 709059 h 709145"/>
                <a:gd name="connsiteX1" fmla="*/ 1249531 w 1250318"/>
                <a:gd name="connsiteY1" fmla="*/ -87 h 709145"/>
              </a:gdLst>
              <a:ahLst/>
              <a:cxnLst>
                <a:cxn ang="0">
                  <a:pos x="connsiteX0" y="connsiteY0"/>
                </a:cxn>
                <a:cxn ang="0">
                  <a:pos x="connsiteX1" y="connsiteY1"/>
                </a:cxn>
              </a:cxnLst>
              <a:rect l="l" t="t" r="r" b="b"/>
              <a:pathLst>
                <a:path w="1250318" h="709145">
                  <a:moveTo>
                    <a:pt x="-788" y="709059"/>
                  </a:moveTo>
                  <a:cubicBezTo>
                    <a:pt x="312206" y="324129"/>
                    <a:pt x="758516" y="70990"/>
                    <a:pt x="1249531" y="-87"/>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0C998CA-9D06-4FC4-A31A-78615F7298C3}"/>
                </a:ext>
              </a:extLst>
            </p:cNvPr>
            <p:cNvSpPr/>
            <p:nvPr/>
          </p:nvSpPr>
          <p:spPr>
            <a:xfrm>
              <a:off x="7059128" y="2774142"/>
              <a:ext cx="165059" cy="1666871"/>
            </a:xfrm>
            <a:custGeom>
              <a:avLst/>
              <a:gdLst>
                <a:gd name="connsiteX0" fmla="*/ 129048 w 143299"/>
                <a:gd name="connsiteY0" fmla="*/ 1447038 h 1447125"/>
                <a:gd name="connsiteX1" fmla="*/ 142511 w 143299"/>
                <a:gd name="connsiteY1" fmla="*/ -87 h 1447125"/>
              </a:gdLst>
              <a:ahLst/>
              <a:cxnLst>
                <a:cxn ang="0">
                  <a:pos x="connsiteX0" y="connsiteY0"/>
                </a:cxn>
                <a:cxn ang="0">
                  <a:pos x="connsiteX1" y="connsiteY1"/>
                </a:cxn>
              </a:cxnLst>
              <a:rect l="l" t="t" r="r" b="b"/>
              <a:pathLst>
                <a:path w="143299" h="1447125">
                  <a:moveTo>
                    <a:pt x="129048" y="1447038"/>
                  </a:moveTo>
                  <a:cubicBezTo>
                    <a:pt x="-48598" y="980131"/>
                    <a:pt x="-43794" y="463435"/>
                    <a:pt x="142511" y="-87"/>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55DBFA72-BEF1-4654-98C8-242FC2159F85}"/>
                </a:ext>
              </a:extLst>
            </p:cNvPr>
            <p:cNvSpPr/>
            <p:nvPr/>
          </p:nvSpPr>
          <p:spPr>
            <a:xfrm>
              <a:off x="7545876" y="5035175"/>
              <a:ext cx="1428440" cy="842318"/>
            </a:xfrm>
            <a:custGeom>
              <a:avLst/>
              <a:gdLst>
                <a:gd name="connsiteX0" fmla="*/ 1239340 w 1240127"/>
                <a:gd name="connsiteY0" fmla="*/ 731188 h 731274"/>
                <a:gd name="connsiteX1" fmla="*/ -788 w 1240127"/>
                <a:gd name="connsiteY1" fmla="*/ -87 h 731274"/>
              </a:gdLst>
              <a:ahLst/>
              <a:cxnLst>
                <a:cxn ang="0">
                  <a:pos x="connsiteX0" y="connsiteY0"/>
                </a:cxn>
                <a:cxn ang="0">
                  <a:pos x="connsiteX1" y="connsiteY1"/>
                </a:cxn>
              </a:cxnLst>
              <a:rect l="l" t="t" r="r" b="b"/>
              <a:pathLst>
                <a:path w="1240127" h="731274">
                  <a:moveTo>
                    <a:pt x="1239340" y="731188"/>
                  </a:moveTo>
                  <a:cubicBezTo>
                    <a:pt x="748736" y="651922"/>
                    <a:pt x="305996" y="390844"/>
                    <a:pt x="-788" y="-87"/>
                  </a:cubicBezTo>
                </a:path>
              </a:pathLst>
            </a:custGeom>
            <a:noFill/>
            <a:ln w="38100" cap="rnd">
              <a:solidFill>
                <a:srgbClr val="3C3B40"/>
              </a:solidFill>
              <a:prstDash val="solid"/>
              <a:round/>
              <a:headEnd type="none" w="lg"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73" name="TextBox 72">
            <a:extLst>
              <a:ext uri="{FF2B5EF4-FFF2-40B4-BE49-F238E27FC236}">
                <a16:creationId xmlns:a16="http://schemas.microsoft.com/office/drawing/2014/main" id="{609D7D24-52D6-415D-8B0F-53CB75AF08FC}"/>
              </a:ext>
            </a:extLst>
          </p:cNvPr>
          <p:cNvSpPr txBox="1"/>
          <p:nvPr/>
        </p:nvSpPr>
        <p:spPr>
          <a:xfrm>
            <a:off x="8406995" y="873801"/>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Develop</a:t>
            </a:r>
          </a:p>
        </p:txBody>
      </p:sp>
      <p:sp>
        <p:nvSpPr>
          <p:cNvPr id="70" name="TextBox 69">
            <a:extLst>
              <a:ext uri="{FF2B5EF4-FFF2-40B4-BE49-F238E27FC236}">
                <a16:creationId xmlns:a16="http://schemas.microsoft.com/office/drawing/2014/main" id="{6BD92442-F96E-4467-949E-7E0FA5044267}"/>
              </a:ext>
            </a:extLst>
          </p:cNvPr>
          <p:cNvSpPr txBox="1"/>
          <p:nvPr/>
        </p:nvSpPr>
        <p:spPr>
          <a:xfrm>
            <a:off x="10336231" y="2350540"/>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Build &amp; test</a:t>
            </a:r>
          </a:p>
        </p:txBody>
      </p:sp>
      <p:sp>
        <p:nvSpPr>
          <p:cNvPr id="72" name="TextBox 71">
            <a:extLst>
              <a:ext uri="{FF2B5EF4-FFF2-40B4-BE49-F238E27FC236}">
                <a16:creationId xmlns:a16="http://schemas.microsoft.com/office/drawing/2014/main" id="{05DF7B26-5743-4035-B50F-82EEF5C7EEC1}"/>
              </a:ext>
            </a:extLst>
          </p:cNvPr>
          <p:cNvSpPr txBox="1"/>
          <p:nvPr/>
        </p:nvSpPr>
        <p:spPr>
          <a:xfrm>
            <a:off x="10380996" y="4624571"/>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Deploy</a:t>
            </a:r>
          </a:p>
        </p:txBody>
      </p:sp>
      <p:sp>
        <p:nvSpPr>
          <p:cNvPr id="74" name="TextBox 73">
            <a:extLst>
              <a:ext uri="{FF2B5EF4-FFF2-40B4-BE49-F238E27FC236}">
                <a16:creationId xmlns:a16="http://schemas.microsoft.com/office/drawing/2014/main" id="{44A783DE-DF84-4E67-8161-C64B6CB15821}"/>
              </a:ext>
            </a:extLst>
          </p:cNvPr>
          <p:cNvSpPr txBox="1"/>
          <p:nvPr/>
        </p:nvSpPr>
        <p:spPr>
          <a:xfrm>
            <a:off x="8417896" y="5995230"/>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Operate</a:t>
            </a:r>
          </a:p>
        </p:txBody>
      </p:sp>
      <p:sp>
        <p:nvSpPr>
          <p:cNvPr id="71" name="TextBox 70">
            <a:extLst>
              <a:ext uri="{FF2B5EF4-FFF2-40B4-BE49-F238E27FC236}">
                <a16:creationId xmlns:a16="http://schemas.microsoft.com/office/drawing/2014/main" id="{B1208106-5753-4A67-BAAF-9E48F9160E1E}"/>
              </a:ext>
            </a:extLst>
          </p:cNvPr>
          <p:cNvSpPr txBox="1"/>
          <p:nvPr/>
        </p:nvSpPr>
        <p:spPr>
          <a:xfrm>
            <a:off x="6397553" y="4624571"/>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Monitor &amp; learn</a:t>
            </a:r>
          </a:p>
        </p:txBody>
      </p:sp>
      <p:sp>
        <p:nvSpPr>
          <p:cNvPr id="69" name="TextBox 68">
            <a:extLst>
              <a:ext uri="{FF2B5EF4-FFF2-40B4-BE49-F238E27FC236}">
                <a16:creationId xmlns:a16="http://schemas.microsoft.com/office/drawing/2014/main" id="{E9DD29B3-FF7D-4251-82E7-5DE272E02041}"/>
              </a:ext>
            </a:extLst>
          </p:cNvPr>
          <p:cNvSpPr txBox="1"/>
          <p:nvPr/>
        </p:nvSpPr>
        <p:spPr>
          <a:xfrm>
            <a:off x="6428272" y="2350540"/>
            <a:ext cx="1862543" cy="338554"/>
          </a:xfrm>
          <a:prstGeom prst="rect">
            <a:avLst/>
          </a:prstGeom>
          <a:solidFill>
            <a:schemeClr val="bg1"/>
          </a:solidFill>
        </p:spPr>
        <p:txBody>
          <a:bodyPr wrap="square" rtlCol="0">
            <a:spAutoFit/>
          </a:bodyPr>
          <a:lstStyle/>
          <a:p>
            <a:pPr algn="ctr"/>
            <a:r>
              <a:rPr lang="en-US" sz="1600" dirty="0">
                <a:solidFill>
                  <a:schemeClr val="tx2"/>
                </a:solidFill>
                <a:latin typeface="+mj-lt"/>
              </a:rPr>
              <a:t>Plan &amp; track</a:t>
            </a:r>
          </a:p>
        </p:txBody>
      </p:sp>
    </p:spTree>
    <p:extLst>
      <p:ext uri="{BB962C8B-B14F-4D97-AF65-F5344CB8AC3E}">
        <p14:creationId xmlns:p14="http://schemas.microsoft.com/office/powerpoint/2010/main" val="706309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 calcmode="lin" valueType="num">
                                      <p:cBhvr>
                                        <p:cTn id="22" dur="500" fill="hold"/>
                                        <p:tgtEl>
                                          <p:spTgt spid="70"/>
                                        </p:tgtEl>
                                        <p:attrNameLst>
                                          <p:attrName>ppt_w</p:attrName>
                                        </p:attrNameLst>
                                      </p:cBhvr>
                                      <p:tavLst>
                                        <p:tav tm="0">
                                          <p:val>
                                            <p:fltVal val="0"/>
                                          </p:val>
                                        </p:tav>
                                        <p:tav tm="100000">
                                          <p:val>
                                            <p:strVal val="#ppt_w"/>
                                          </p:val>
                                        </p:tav>
                                      </p:tavLst>
                                    </p:anim>
                                    <p:anim calcmode="lin" valueType="num">
                                      <p:cBhvr>
                                        <p:cTn id="23" dur="500" fill="hold"/>
                                        <p:tgtEl>
                                          <p:spTgt spid="70"/>
                                        </p:tgtEl>
                                        <p:attrNameLst>
                                          <p:attrName>ppt_h</p:attrName>
                                        </p:attrNameLst>
                                      </p:cBhvr>
                                      <p:tavLst>
                                        <p:tav tm="0">
                                          <p:val>
                                            <p:fltVal val="0"/>
                                          </p:val>
                                        </p:tav>
                                        <p:tav tm="100000">
                                          <p:val>
                                            <p:strVal val="#ppt_h"/>
                                          </p:val>
                                        </p:tav>
                                      </p:tavLst>
                                    </p:anim>
                                    <p:animEffect transition="in" filter="fade">
                                      <p:cBhvr>
                                        <p:cTn id="24" dur="500"/>
                                        <p:tgtEl>
                                          <p:spTgt spid="7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p:cTn id="27" dur="500" fill="hold"/>
                                        <p:tgtEl>
                                          <p:spTgt spid="72"/>
                                        </p:tgtEl>
                                        <p:attrNameLst>
                                          <p:attrName>ppt_w</p:attrName>
                                        </p:attrNameLst>
                                      </p:cBhvr>
                                      <p:tavLst>
                                        <p:tav tm="0">
                                          <p:val>
                                            <p:fltVal val="0"/>
                                          </p:val>
                                        </p:tav>
                                        <p:tav tm="100000">
                                          <p:val>
                                            <p:strVal val="#ppt_w"/>
                                          </p:val>
                                        </p:tav>
                                      </p:tavLst>
                                    </p:anim>
                                    <p:anim calcmode="lin" valueType="num">
                                      <p:cBhvr>
                                        <p:cTn id="28" dur="500" fill="hold"/>
                                        <p:tgtEl>
                                          <p:spTgt spid="72"/>
                                        </p:tgtEl>
                                        <p:attrNameLst>
                                          <p:attrName>ppt_h</p:attrName>
                                        </p:attrNameLst>
                                      </p:cBhvr>
                                      <p:tavLst>
                                        <p:tav tm="0">
                                          <p:val>
                                            <p:fltVal val="0"/>
                                          </p:val>
                                        </p:tav>
                                        <p:tav tm="100000">
                                          <p:val>
                                            <p:strVal val="#ppt_h"/>
                                          </p:val>
                                        </p:tav>
                                      </p:tavLst>
                                    </p:anim>
                                    <p:animEffect transition="in" filter="fade">
                                      <p:cBhvr>
                                        <p:cTn id="29" dur="500"/>
                                        <p:tgtEl>
                                          <p:spTgt spid="7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p:cTn id="32" dur="500" fill="hold"/>
                                        <p:tgtEl>
                                          <p:spTgt spid="74"/>
                                        </p:tgtEl>
                                        <p:attrNameLst>
                                          <p:attrName>ppt_w</p:attrName>
                                        </p:attrNameLst>
                                      </p:cBhvr>
                                      <p:tavLst>
                                        <p:tav tm="0">
                                          <p:val>
                                            <p:fltVal val="0"/>
                                          </p:val>
                                        </p:tav>
                                        <p:tav tm="100000">
                                          <p:val>
                                            <p:strVal val="#ppt_w"/>
                                          </p:val>
                                        </p:tav>
                                      </p:tavLst>
                                    </p:anim>
                                    <p:anim calcmode="lin" valueType="num">
                                      <p:cBhvr>
                                        <p:cTn id="33" dur="500" fill="hold"/>
                                        <p:tgtEl>
                                          <p:spTgt spid="74"/>
                                        </p:tgtEl>
                                        <p:attrNameLst>
                                          <p:attrName>ppt_h</p:attrName>
                                        </p:attrNameLst>
                                      </p:cBhvr>
                                      <p:tavLst>
                                        <p:tav tm="0">
                                          <p:val>
                                            <p:fltVal val="0"/>
                                          </p:val>
                                        </p:tav>
                                        <p:tav tm="100000">
                                          <p:val>
                                            <p:strVal val="#ppt_h"/>
                                          </p:val>
                                        </p:tav>
                                      </p:tavLst>
                                    </p:anim>
                                    <p:animEffect transition="in" filter="fade">
                                      <p:cBhvr>
                                        <p:cTn id="34" dur="500"/>
                                        <p:tgtEl>
                                          <p:spTgt spid="7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p:cTn id="37" dur="500" fill="hold"/>
                                        <p:tgtEl>
                                          <p:spTgt spid="71"/>
                                        </p:tgtEl>
                                        <p:attrNameLst>
                                          <p:attrName>ppt_w</p:attrName>
                                        </p:attrNameLst>
                                      </p:cBhvr>
                                      <p:tavLst>
                                        <p:tav tm="0">
                                          <p:val>
                                            <p:fltVal val="0"/>
                                          </p:val>
                                        </p:tav>
                                        <p:tav tm="100000">
                                          <p:val>
                                            <p:strVal val="#ppt_w"/>
                                          </p:val>
                                        </p:tav>
                                      </p:tavLst>
                                    </p:anim>
                                    <p:anim calcmode="lin" valueType="num">
                                      <p:cBhvr>
                                        <p:cTn id="38" dur="500" fill="hold"/>
                                        <p:tgtEl>
                                          <p:spTgt spid="71"/>
                                        </p:tgtEl>
                                        <p:attrNameLst>
                                          <p:attrName>ppt_h</p:attrName>
                                        </p:attrNameLst>
                                      </p:cBhvr>
                                      <p:tavLst>
                                        <p:tav tm="0">
                                          <p:val>
                                            <p:fltVal val="0"/>
                                          </p:val>
                                        </p:tav>
                                        <p:tav tm="100000">
                                          <p:val>
                                            <p:strVal val="#ppt_h"/>
                                          </p:val>
                                        </p:tav>
                                      </p:tavLst>
                                    </p:anim>
                                    <p:animEffect transition="in" filter="fade">
                                      <p:cBhvr>
                                        <p:cTn id="39" dur="500"/>
                                        <p:tgtEl>
                                          <p:spTgt spid="71"/>
                                        </p:tgtEl>
                                      </p:cBhvr>
                                    </p:animEffect>
                                  </p:childTnLst>
                                </p:cTn>
                              </p:par>
                            </p:childTnLst>
                          </p:cTn>
                        </p:par>
                        <p:par>
                          <p:cTn id="40" fill="hold">
                            <p:stCondLst>
                              <p:cond delay="500"/>
                            </p:stCondLst>
                            <p:childTnLst>
                              <p:par>
                                <p:cTn id="41" presetID="8" presetClass="emph" presetSubtype="0" fill="hold" nodeType="afterEffect">
                                  <p:stCondLst>
                                    <p:cond delay="0"/>
                                  </p:stCondLst>
                                  <p:childTnLst>
                                    <p:animRot by="21600000">
                                      <p:cBhvr>
                                        <p:cTn id="42" dur="4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0" grpId="0" animBg="1"/>
      <p:bldP spid="72" grpId="0" animBg="1"/>
      <p:bldP spid="74" grpId="0" animBg="1"/>
      <p:bldP spid="71" grpId="0" animBg="1"/>
      <p:bldP spid="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25479-843C-467A-A9DF-DDC862715A2D}"/>
              </a:ext>
            </a:extLst>
          </p:cNvPr>
          <p:cNvSpPr>
            <a:spLocks noGrp="1"/>
          </p:cNvSpPr>
          <p:nvPr>
            <p:ph type="title"/>
          </p:nvPr>
        </p:nvSpPr>
        <p:spPr/>
        <p:txBody>
          <a:bodyPr/>
          <a:lstStyle/>
          <a:p>
            <a:r>
              <a:rPr lang="en-US" sz="2750" dirty="0"/>
              <a:t>Microsoft’s sustainability journey—takeaways</a:t>
            </a:r>
          </a:p>
        </p:txBody>
      </p:sp>
      <p:sp>
        <p:nvSpPr>
          <p:cNvPr id="121" name="Rectangle 120">
            <a:extLst>
              <a:ext uri="{FF2B5EF4-FFF2-40B4-BE49-F238E27FC236}">
                <a16:creationId xmlns:a16="http://schemas.microsoft.com/office/drawing/2014/main" id="{591E4A80-B8AA-4922-AA58-D63F863F89BD}"/>
              </a:ext>
            </a:extLst>
          </p:cNvPr>
          <p:cNvSpPr/>
          <p:nvPr/>
        </p:nvSpPr>
        <p:spPr>
          <a:xfrm>
            <a:off x="413431" y="2870232"/>
            <a:ext cx="3341197"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Migrating to the cloud </a:t>
            </a:r>
            <a:br>
              <a:rPr kumimoji="0" lang="en-US" sz="2000" b="0" i="0" u="none" strike="noStrike" kern="1200" cap="none" spc="0" normalizeH="0" baseline="0" noProof="0" dirty="0">
                <a:ln>
                  <a:noFill/>
                </a:ln>
                <a:solidFill>
                  <a:schemeClr val="tx2"/>
                </a:solidFill>
                <a:effectLst/>
                <a:uLnTx/>
                <a:uFillTx/>
                <a:latin typeface="Segoe UI"/>
                <a:ea typeface="+mn-ea"/>
                <a:cs typeface="+mn-cs"/>
              </a:rPr>
            </a:br>
            <a:r>
              <a:rPr lang="en-US" sz="2000" dirty="0">
                <a:solidFill>
                  <a:schemeClr val="tx2"/>
                </a:solidFill>
                <a:latin typeface="+mj-lt"/>
                <a:cs typeface="Segoe UI" panose="020B0502040204020203" pitchFamily="34" charset="0"/>
              </a:rPr>
              <a:t>reduces</a:t>
            </a:r>
            <a:r>
              <a:rPr kumimoji="0" lang="en-US" sz="2000" b="1" i="0" u="none" strike="noStrike" kern="1200" cap="none" spc="0" normalizeH="0" baseline="0" noProof="0" dirty="0">
                <a:ln>
                  <a:noFill/>
                </a:ln>
                <a:solidFill>
                  <a:schemeClr val="tx2"/>
                </a:solidFill>
                <a:effectLst/>
                <a:uLnTx/>
                <a:uFillTx/>
                <a:latin typeface="+mj-lt"/>
                <a:cs typeface="Segoe UI" panose="020B0502040204020203" pitchFamily="34" charset="0"/>
              </a:rPr>
              <a:t> </a:t>
            </a:r>
            <a:r>
              <a:rPr lang="en-US" sz="2000" dirty="0">
                <a:solidFill>
                  <a:schemeClr val="tx2"/>
                </a:solidFill>
                <a:latin typeface="+mj-lt"/>
                <a:cs typeface="Segoe UI" panose="020B0502040204020203" pitchFamily="34" charset="0"/>
              </a:rPr>
              <a:t>carbon</a:t>
            </a:r>
            <a:r>
              <a:rPr kumimoji="0" lang="en-US" sz="2000" b="1" i="0" u="none" strike="noStrike" kern="1200" cap="none" spc="0" normalizeH="0" baseline="0" noProof="0" dirty="0">
                <a:ln>
                  <a:noFill/>
                </a:ln>
                <a:solidFill>
                  <a:schemeClr val="tx2"/>
                </a:solidFill>
                <a:effectLst/>
                <a:uLnTx/>
                <a:uFillTx/>
                <a:latin typeface="+mj-lt"/>
                <a:cs typeface="Segoe UI" panose="020B0502040204020203" pitchFamily="34" charset="0"/>
              </a:rPr>
              <a:t> </a:t>
            </a:r>
            <a:r>
              <a:rPr lang="en-US" sz="2000" dirty="0">
                <a:solidFill>
                  <a:schemeClr val="tx2"/>
                </a:solidFill>
                <a:latin typeface="+mj-lt"/>
                <a:cs typeface="Segoe UI" panose="020B0502040204020203" pitchFamily="34" charset="0"/>
              </a:rPr>
              <a:t>emissions</a:t>
            </a:r>
          </a:p>
        </p:txBody>
      </p:sp>
      <p:sp>
        <p:nvSpPr>
          <p:cNvPr id="112" name="Rectangle 111">
            <a:extLst>
              <a:ext uri="{FF2B5EF4-FFF2-40B4-BE49-F238E27FC236}">
                <a16:creationId xmlns:a16="http://schemas.microsoft.com/office/drawing/2014/main" id="{BAF68BC4-7321-4162-88DB-C8AA19BD74B1}"/>
              </a:ext>
            </a:extLst>
          </p:cNvPr>
          <p:cNvSpPr/>
          <p:nvPr/>
        </p:nvSpPr>
        <p:spPr>
          <a:xfrm>
            <a:off x="4149064" y="2870232"/>
            <a:ext cx="3679756"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Segoe UI"/>
              </a:rPr>
              <a:t>Carbon tax </a:t>
            </a:r>
            <a:r>
              <a:rPr lang="en-US" sz="2000" dirty="0">
                <a:solidFill>
                  <a:schemeClr val="tx2"/>
                </a:solidFill>
                <a:latin typeface="Segoe UI Semibold"/>
              </a:rPr>
              <a:t>funded</a:t>
            </a:r>
            <a:r>
              <a:rPr kumimoji="0" lang="en-US" sz="2000" b="1" i="0" u="none" strike="noStrike" kern="1200" cap="none" spc="0" normalizeH="0" baseline="0" noProof="0" dirty="0">
                <a:ln>
                  <a:noFill/>
                </a:ln>
                <a:solidFill>
                  <a:schemeClr val="tx2"/>
                </a:solidFill>
                <a:effectLst/>
                <a:uLnTx/>
                <a:uFillTx/>
                <a:latin typeface="Segoe UI Semibold"/>
                <a:ea typeface="+mn-ea"/>
                <a:cs typeface="+mn-cs"/>
              </a:rPr>
              <a:t> </a:t>
            </a:r>
            <a:r>
              <a:rPr lang="en-US" sz="2000" dirty="0">
                <a:solidFill>
                  <a:schemeClr val="tx2"/>
                </a:solidFill>
                <a:latin typeface="Segoe UI Semibold"/>
              </a:rPr>
              <a:t>innovation</a:t>
            </a:r>
            <a:r>
              <a:rPr kumimoji="0" lang="en-US" sz="2000" b="1" i="0" u="none" strike="noStrike" kern="1200" cap="none" spc="0" normalizeH="0" baseline="0" noProof="0" dirty="0">
                <a:ln>
                  <a:noFill/>
                </a:ln>
                <a:solidFill>
                  <a:schemeClr val="tx2"/>
                </a:solidFill>
                <a:effectLst/>
                <a:uLnTx/>
                <a:uFillTx/>
                <a:latin typeface="Segoe UI Semibold"/>
                <a:ea typeface="+mn-ea"/>
                <a:cs typeface="+mn-cs"/>
              </a:rPr>
              <a:t> </a:t>
            </a:r>
            <a:br>
              <a:rPr kumimoji="0" lang="en-US" sz="2000" b="1" i="0" u="none" strike="noStrike" kern="1200" cap="none" spc="0" normalizeH="0" baseline="0" noProof="0" dirty="0">
                <a:ln>
                  <a:noFill/>
                </a:ln>
                <a:solidFill>
                  <a:schemeClr val="tx2"/>
                </a:solidFill>
                <a:effectLst/>
                <a:uLnTx/>
                <a:uFillTx/>
                <a:latin typeface="Segoe UI Semibold"/>
                <a:ea typeface="+mn-ea"/>
                <a:cs typeface="+mn-cs"/>
              </a:rPr>
            </a:br>
            <a:r>
              <a:rPr lang="en-US" sz="2000" dirty="0">
                <a:latin typeface="Segoe UI"/>
              </a:rPr>
              <a:t>and drove the right behavior</a:t>
            </a:r>
          </a:p>
        </p:txBody>
      </p:sp>
      <p:sp>
        <p:nvSpPr>
          <p:cNvPr id="113" name="Rectangle 112">
            <a:extLst>
              <a:ext uri="{FF2B5EF4-FFF2-40B4-BE49-F238E27FC236}">
                <a16:creationId xmlns:a16="http://schemas.microsoft.com/office/drawing/2014/main" id="{8ABFF8E3-BE7C-4523-B657-4754B61F12FE}"/>
              </a:ext>
            </a:extLst>
          </p:cNvPr>
          <p:cNvSpPr/>
          <p:nvPr/>
        </p:nvSpPr>
        <p:spPr>
          <a:xfrm>
            <a:off x="8081036" y="2870232"/>
            <a:ext cx="3928402"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tx2"/>
                </a:solidFill>
                <a:effectLst/>
                <a:uLnTx/>
                <a:uFillTx/>
                <a:latin typeface="Segoe UI Semibold"/>
                <a:ea typeface="+mn-ea"/>
                <a:cs typeface="+mn-cs"/>
              </a:rPr>
              <a:t>Smart buildings reduce energy consumption</a:t>
            </a:r>
            <a:r>
              <a:rPr lang="en-US" sz="2000" dirty="0">
                <a:latin typeface="Segoe UI"/>
              </a:rPr>
              <a:t> by as much as 20%</a:t>
            </a:r>
          </a:p>
        </p:txBody>
      </p:sp>
      <p:sp>
        <p:nvSpPr>
          <p:cNvPr id="114" name="Rectangle 113">
            <a:extLst>
              <a:ext uri="{FF2B5EF4-FFF2-40B4-BE49-F238E27FC236}">
                <a16:creationId xmlns:a16="http://schemas.microsoft.com/office/drawing/2014/main" id="{D5E3FD0A-224E-46DD-B3CC-BD8747D3E9FB}"/>
              </a:ext>
            </a:extLst>
          </p:cNvPr>
          <p:cNvSpPr/>
          <p:nvPr/>
        </p:nvSpPr>
        <p:spPr>
          <a:xfrm>
            <a:off x="413431" y="5179190"/>
            <a:ext cx="3341197"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Segoe UI"/>
              </a:rPr>
              <a:t>Smart water approaches </a:t>
            </a:r>
            <a:br>
              <a:rPr kumimoji="0" lang="en-US" sz="2000" b="1" i="0" u="none" strike="noStrike" kern="1200" cap="none" spc="0" normalizeH="0" baseline="0" noProof="0" dirty="0">
                <a:ln>
                  <a:noFill/>
                </a:ln>
                <a:solidFill>
                  <a:schemeClr val="tx2"/>
                </a:solidFill>
                <a:effectLst/>
                <a:uLnTx/>
                <a:uFillTx/>
                <a:latin typeface="Segoe UI Semibold"/>
                <a:ea typeface="+mn-ea"/>
                <a:cs typeface="+mn-cs"/>
              </a:rPr>
            </a:br>
            <a:r>
              <a:rPr kumimoji="0" lang="en-US" sz="2000" i="0" u="none" strike="noStrike" kern="1200" cap="none" spc="0" normalizeH="0" baseline="0" noProof="0" dirty="0">
                <a:ln>
                  <a:noFill/>
                </a:ln>
                <a:solidFill>
                  <a:schemeClr val="tx2"/>
                </a:solidFill>
                <a:effectLst/>
                <a:uLnTx/>
                <a:uFillTx/>
                <a:latin typeface="Segoe UI Semibold"/>
                <a:ea typeface="+mn-ea"/>
                <a:cs typeface="+mn-cs"/>
              </a:rPr>
              <a:t>reduce water usage</a:t>
            </a:r>
          </a:p>
        </p:txBody>
      </p:sp>
      <p:sp>
        <p:nvSpPr>
          <p:cNvPr id="115" name="Rectangle 114">
            <a:extLst>
              <a:ext uri="{FF2B5EF4-FFF2-40B4-BE49-F238E27FC236}">
                <a16:creationId xmlns:a16="http://schemas.microsoft.com/office/drawing/2014/main" id="{AFDFF193-7B7A-4607-834D-77EE1C9A8165}"/>
              </a:ext>
            </a:extLst>
          </p:cNvPr>
          <p:cNvSpPr/>
          <p:nvPr/>
        </p:nvSpPr>
        <p:spPr>
          <a:xfrm>
            <a:off x="4149064" y="5179190"/>
            <a:ext cx="3341197"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Segoe UI"/>
              </a:rPr>
              <a:t>Remote work </a:t>
            </a:r>
            <a:r>
              <a:rPr kumimoji="0" lang="en-US" sz="2000" i="0" u="none" strike="noStrike" kern="1200" cap="none" spc="0" normalizeH="0" baseline="0" noProof="0" dirty="0">
                <a:ln>
                  <a:noFill/>
                </a:ln>
                <a:solidFill>
                  <a:schemeClr val="tx2"/>
                </a:solidFill>
                <a:effectLst/>
                <a:uLnTx/>
                <a:uFillTx/>
                <a:latin typeface="Segoe UI Semibold"/>
                <a:ea typeface="+mn-ea"/>
                <a:cs typeface="+mn-cs"/>
              </a:rPr>
              <a:t>accelerates </a:t>
            </a:r>
            <a:br>
              <a:rPr kumimoji="0" lang="en-US" sz="2000" i="0" u="none" strike="noStrike" kern="1200" cap="none" spc="0" normalizeH="0" baseline="0" noProof="0" dirty="0">
                <a:ln>
                  <a:noFill/>
                </a:ln>
                <a:solidFill>
                  <a:schemeClr val="tx2"/>
                </a:solidFill>
                <a:effectLst/>
                <a:uLnTx/>
                <a:uFillTx/>
                <a:latin typeface="Segoe UI Semibold"/>
                <a:ea typeface="+mn-ea"/>
                <a:cs typeface="+mn-cs"/>
              </a:rPr>
            </a:br>
            <a:r>
              <a:rPr kumimoji="0" lang="en-US" sz="2000" i="0" u="none" strike="noStrike" kern="1200" cap="none" spc="0" normalizeH="0" baseline="0" noProof="0" dirty="0">
                <a:ln>
                  <a:noFill/>
                </a:ln>
                <a:solidFill>
                  <a:schemeClr val="tx2"/>
                </a:solidFill>
                <a:effectLst/>
                <a:uLnTx/>
                <a:uFillTx/>
                <a:latin typeface="Segoe UI Semibold"/>
                <a:ea typeface="+mn-ea"/>
                <a:cs typeface="+mn-cs"/>
              </a:rPr>
              <a:t>carbon reductions</a:t>
            </a:r>
          </a:p>
        </p:txBody>
      </p:sp>
      <p:grpSp>
        <p:nvGrpSpPr>
          <p:cNvPr id="50" name="Group 49">
            <a:extLst>
              <a:ext uri="{FF2B5EF4-FFF2-40B4-BE49-F238E27FC236}">
                <a16:creationId xmlns:a16="http://schemas.microsoft.com/office/drawing/2014/main" id="{31838D9B-3383-4708-BCF1-584A89BABC70}"/>
              </a:ext>
              <a:ext uri="{C183D7F6-B498-43B3-948B-1728B52AA6E4}">
                <adec:decorative xmlns:adec="http://schemas.microsoft.com/office/drawing/2017/decorative" val="1"/>
              </a:ext>
            </a:extLst>
          </p:cNvPr>
          <p:cNvGrpSpPr/>
          <p:nvPr/>
        </p:nvGrpSpPr>
        <p:grpSpPr>
          <a:xfrm>
            <a:off x="455996" y="1852528"/>
            <a:ext cx="635591" cy="633364"/>
            <a:chOff x="8194553" y="1220622"/>
            <a:chExt cx="443543" cy="441987"/>
          </a:xfrm>
        </p:grpSpPr>
        <p:sp>
          <p:nvSpPr>
            <p:cNvPr id="51" name="Rectangle 50">
              <a:extLst>
                <a:ext uri="{FF2B5EF4-FFF2-40B4-BE49-F238E27FC236}">
                  <a16:creationId xmlns:a16="http://schemas.microsoft.com/office/drawing/2014/main" id="{00BDCB9A-4F47-4843-8F81-ED2E8F55B0DC}"/>
                </a:ext>
              </a:extLst>
            </p:cNvPr>
            <p:cNvSpPr>
              <a:spLocks noChangeArrowheads="1"/>
            </p:cNvSpPr>
            <p:nvPr/>
          </p:nvSpPr>
          <p:spPr bwMode="auto">
            <a:xfrm>
              <a:off x="8194553" y="1220622"/>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A7F9F4F8-A2C9-40E5-8614-E3729E3FF95A}"/>
                </a:ext>
              </a:extLst>
            </p:cNvPr>
            <p:cNvSpPr>
              <a:spLocks noChangeArrowheads="1"/>
            </p:cNvSpPr>
            <p:nvPr/>
          </p:nvSpPr>
          <p:spPr bwMode="auto">
            <a:xfrm>
              <a:off x="8194553" y="128598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63F6D85D-EDA2-417B-A82D-00B0D6C2AFCA}"/>
                </a:ext>
              </a:extLst>
            </p:cNvPr>
            <p:cNvSpPr>
              <a:spLocks noChangeArrowheads="1"/>
            </p:cNvSpPr>
            <p:nvPr/>
          </p:nvSpPr>
          <p:spPr bwMode="auto">
            <a:xfrm>
              <a:off x="8522930" y="128598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29EEFC96-9520-4071-AB4F-487DD9249A1B}"/>
                </a:ext>
              </a:extLst>
            </p:cNvPr>
            <p:cNvSpPr>
              <a:spLocks noChangeArrowheads="1"/>
            </p:cNvSpPr>
            <p:nvPr/>
          </p:nvSpPr>
          <p:spPr bwMode="auto">
            <a:xfrm>
              <a:off x="8591407" y="1285986"/>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EF490832-E967-4159-AA25-DF8A46C83CFC}"/>
                </a:ext>
              </a:extLst>
            </p:cNvPr>
            <p:cNvSpPr>
              <a:spLocks noChangeArrowheads="1"/>
            </p:cNvSpPr>
            <p:nvPr/>
          </p:nvSpPr>
          <p:spPr bwMode="auto">
            <a:xfrm>
              <a:off x="8591407" y="1220622"/>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15FE5B0F-9CFA-4924-998D-E35AFB599548}"/>
                </a:ext>
              </a:extLst>
            </p:cNvPr>
            <p:cNvSpPr>
              <a:spLocks noChangeArrowheads="1"/>
            </p:cNvSpPr>
            <p:nvPr/>
          </p:nvSpPr>
          <p:spPr bwMode="auto">
            <a:xfrm>
              <a:off x="8194553" y="135290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5253CE9-70B9-4052-8D76-76C7D3D474EF}"/>
                </a:ext>
              </a:extLst>
            </p:cNvPr>
            <p:cNvSpPr>
              <a:spLocks noChangeArrowheads="1"/>
            </p:cNvSpPr>
            <p:nvPr/>
          </p:nvSpPr>
          <p:spPr bwMode="auto">
            <a:xfrm>
              <a:off x="8522930" y="135290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EA7E50D1-10C2-4D61-B0DC-9490285133AF}"/>
                </a:ext>
              </a:extLst>
            </p:cNvPr>
            <p:cNvSpPr>
              <a:spLocks noChangeArrowheads="1"/>
            </p:cNvSpPr>
            <p:nvPr/>
          </p:nvSpPr>
          <p:spPr bwMode="auto">
            <a:xfrm>
              <a:off x="8591407" y="1352906"/>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36435A5D-C2D4-4FF0-A310-F2C34A4BB28A}"/>
                </a:ext>
              </a:extLst>
            </p:cNvPr>
            <p:cNvSpPr>
              <a:spLocks noChangeArrowheads="1"/>
            </p:cNvSpPr>
            <p:nvPr/>
          </p:nvSpPr>
          <p:spPr bwMode="auto">
            <a:xfrm>
              <a:off x="8194553" y="1418271"/>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38DDA312-2B8E-44A6-B84D-5785EE00A770}"/>
                </a:ext>
              </a:extLst>
            </p:cNvPr>
            <p:cNvSpPr>
              <a:spLocks noChangeArrowheads="1"/>
            </p:cNvSpPr>
            <p:nvPr/>
          </p:nvSpPr>
          <p:spPr bwMode="auto">
            <a:xfrm>
              <a:off x="8264586" y="1418271"/>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69BA5DEF-4713-4C0D-A870-3CD62C9B5BBA}"/>
                </a:ext>
              </a:extLst>
            </p:cNvPr>
            <p:cNvSpPr>
              <a:spLocks noChangeArrowheads="1"/>
            </p:cNvSpPr>
            <p:nvPr/>
          </p:nvSpPr>
          <p:spPr bwMode="auto">
            <a:xfrm>
              <a:off x="8522930" y="1418271"/>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C078E9B-E000-4EBE-B7AD-33FEFCC7E3F4}"/>
                </a:ext>
              </a:extLst>
            </p:cNvPr>
            <p:cNvSpPr>
              <a:spLocks noChangeArrowheads="1"/>
            </p:cNvSpPr>
            <p:nvPr/>
          </p:nvSpPr>
          <p:spPr bwMode="auto">
            <a:xfrm>
              <a:off x="8591407" y="1418271"/>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495B6451-C5BC-47C3-B9FD-05126127DBCB}"/>
                </a:ext>
              </a:extLst>
            </p:cNvPr>
            <p:cNvSpPr>
              <a:spLocks noChangeArrowheads="1"/>
            </p:cNvSpPr>
            <p:nvPr/>
          </p:nvSpPr>
          <p:spPr bwMode="auto">
            <a:xfrm>
              <a:off x="8194553" y="1483635"/>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DA2ADDB1-A09B-4492-80B6-4AF4F41470C9}"/>
                </a:ext>
              </a:extLst>
            </p:cNvPr>
            <p:cNvSpPr>
              <a:spLocks noChangeArrowheads="1"/>
            </p:cNvSpPr>
            <p:nvPr/>
          </p:nvSpPr>
          <p:spPr bwMode="auto">
            <a:xfrm>
              <a:off x="8264586" y="1483635"/>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2E7C9D43-0B0F-46C4-9CF0-BC2B8065460E}"/>
                </a:ext>
              </a:extLst>
            </p:cNvPr>
            <p:cNvSpPr>
              <a:spLocks noChangeArrowheads="1"/>
            </p:cNvSpPr>
            <p:nvPr/>
          </p:nvSpPr>
          <p:spPr bwMode="auto">
            <a:xfrm>
              <a:off x="8522930" y="1483635"/>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5259F147-B6B7-4B8B-8BB4-B0054DE3F070}"/>
                </a:ext>
              </a:extLst>
            </p:cNvPr>
            <p:cNvSpPr>
              <a:spLocks noChangeArrowheads="1"/>
            </p:cNvSpPr>
            <p:nvPr/>
          </p:nvSpPr>
          <p:spPr bwMode="auto">
            <a:xfrm>
              <a:off x="8591407" y="1483635"/>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603C03A2-B0D0-45E5-910B-1AAAD221299A}"/>
                </a:ext>
              </a:extLst>
            </p:cNvPr>
            <p:cNvSpPr>
              <a:spLocks noChangeArrowheads="1"/>
            </p:cNvSpPr>
            <p:nvPr/>
          </p:nvSpPr>
          <p:spPr bwMode="auto">
            <a:xfrm>
              <a:off x="8194553" y="1548999"/>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3E49E84-D6AF-4927-885E-F2EE577F1ED4}"/>
                </a:ext>
              </a:extLst>
            </p:cNvPr>
            <p:cNvSpPr>
              <a:spLocks noChangeArrowheads="1"/>
            </p:cNvSpPr>
            <p:nvPr/>
          </p:nvSpPr>
          <p:spPr bwMode="auto">
            <a:xfrm>
              <a:off x="8264586" y="1548999"/>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B3F79ED-5DFB-4378-8A85-1C99A9D34694}"/>
                </a:ext>
              </a:extLst>
            </p:cNvPr>
            <p:cNvSpPr>
              <a:spLocks noChangeArrowheads="1"/>
            </p:cNvSpPr>
            <p:nvPr/>
          </p:nvSpPr>
          <p:spPr bwMode="auto">
            <a:xfrm>
              <a:off x="8522930" y="1548999"/>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43D4D5DA-3116-452F-9C21-EAE900814A4E}"/>
                </a:ext>
              </a:extLst>
            </p:cNvPr>
            <p:cNvSpPr>
              <a:spLocks noChangeArrowheads="1"/>
            </p:cNvSpPr>
            <p:nvPr/>
          </p:nvSpPr>
          <p:spPr bwMode="auto">
            <a:xfrm>
              <a:off x="8591407" y="1548999"/>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797F707F-4448-4A96-A412-4AC6CA200520}"/>
                </a:ext>
              </a:extLst>
            </p:cNvPr>
            <p:cNvSpPr>
              <a:spLocks noChangeArrowheads="1"/>
            </p:cNvSpPr>
            <p:nvPr/>
          </p:nvSpPr>
          <p:spPr bwMode="auto">
            <a:xfrm>
              <a:off x="8194553" y="1615920"/>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8E4AE1F3-AB4D-482B-BADE-E21F31B522B7}"/>
                </a:ext>
              </a:extLst>
            </p:cNvPr>
            <p:cNvSpPr>
              <a:spLocks noChangeArrowheads="1"/>
            </p:cNvSpPr>
            <p:nvPr/>
          </p:nvSpPr>
          <p:spPr bwMode="auto">
            <a:xfrm>
              <a:off x="8264586" y="1615920"/>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B03DAD62-0017-4930-9DAA-1879F05BC51A}"/>
                </a:ext>
              </a:extLst>
            </p:cNvPr>
            <p:cNvSpPr>
              <a:spLocks noChangeArrowheads="1"/>
            </p:cNvSpPr>
            <p:nvPr/>
          </p:nvSpPr>
          <p:spPr bwMode="auto">
            <a:xfrm>
              <a:off x="8522930" y="1615920"/>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12D1782F-4775-4A3E-803B-4E280B696AE6}"/>
                </a:ext>
              </a:extLst>
            </p:cNvPr>
            <p:cNvSpPr>
              <a:spLocks noChangeArrowheads="1"/>
            </p:cNvSpPr>
            <p:nvPr/>
          </p:nvSpPr>
          <p:spPr bwMode="auto">
            <a:xfrm>
              <a:off x="8591407" y="1615920"/>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656">
              <a:extLst>
                <a:ext uri="{FF2B5EF4-FFF2-40B4-BE49-F238E27FC236}">
                  <a16:creationId xmlns:a16="http://schemas.microsoft.com/office/drawing/2014/main" id="{3ADB54C3-C100-4CAC-90F6-672CDB9F87FC}"/>
                </a:ext>
              </a:extLst>
            </p:cNvPr>
            <p:cNvSpPr>
              <a:spLocks/>
            </p:cNvSpPr>
            <p:nvPr/>
          </p:nvSpPr>
          <p:spPr bwMode="auto">
            <a:xfrm>
              <a:off x="8356407" y="1452509"/>
              <a:ext cx="118278" cy="93378"/>
            </a:xfrm>
            <a:custGeom>
              <a:avLst/>
              <a:gdLst>
                <a:gd name="T0" fmla="*/ 76 w 76"/>
                <a:gd name="T1" fmla="*/ 31 h 60"/>
                <a:gd name="T2" fmla="*/ 46 w 76"/>
                <a:gd name="T3" fmla="*/ 0 h 60"/>
                <a:gd name="T4" fmla="*/ 46 w 76"/>
                <a:gd name="T5" fmla="*/ 16 h 60"/>
                <a:gd name="T6" fmla="*/ 0 w 76"/>
                <a:gd name="T7" fmla="*/ 16 h 60"/>
                <a:gd name="T8" fmla="*/ 0 w 76"/>
                <a:gd name="T9" fmla="*/ 45 h 60"/>
                <a:gd name="T10" fmla="*/ 46 w 76"/>
                <a:gd name="T11" fmla="*/ 45 h 60"/>
                <a:gd name="T12" fmla="*/ 46 w 76"/>
                <a:gd name="T13" fmla="*/ 60 h 60"/>
                <a:gd name="T14" fmla="*/ 76 w 76"/>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1"/>
                  </a:moveTo>
                  <a:lnTo>
                    <a:pt x="46" y="0"/>
                  </a:lnTo>
                  <a:lnTo>
                    <a:pt x="46" y="16"/>
                  </a:lnTo>
                  <a:lnTo>
                    <a:pt x="0" y="16"/>
                  </a:lnTo>
                  <a:lnTo>
                    <a:pt x="0" y="45"/>
                  </a:lnTo>
                  <a:lnTo>
                    <a:pt x="46" y="45"/>
                  </a:lnTo>
                  <a:lnTo>
                    <a:pt x="46" y="60"/>
                  </a:lnTo>
                  <a:lnTo>
                    <a:pt x="76"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657">
              <a:extLst>
                <a:ext uri="{FF2B5EF4-FFF2-40B4-BE49-F238E27FC236}">
                  <a16:creationId xmlns:a16="http://schemas.microsoft.com/office/drawing/2014/main" id="{7C8D41A8-CDAF-4E44-9157-7475E89A7A96}"/>
                </a:ext>
              </a:extLst>
            </p:cNvPr>
            <p:cNvSpPr>
              <a:spLocks/>
            </p:cNvSpPr>
            <p:nvPr/>
          </p:nvSpPr>
          <p:spPr bwMode="auto">
            <a:xfrm>
              <a:off x="8356407" y="1337343"/>
              <a:ext cx="118278" cy="93378"/>
            </a:xfrm>
            <a:custGeom>
              <a:avLst/>
              <a:gdLst>
                <a:gd name="T0" fmla="*/ 76 w 76"/>
                <a:gd name="T1" fmla="*/ 29 h 60"/>
                <a:gd name="T2" fmla="*/ 46 w 76"/>
                <a:gd name="T3" fmla="*/ 0 h 60"/>
                <a:gd name="T4" fmla="*/ 46 w 76"/>
                <a:gd name="T5" fmla="*/ 14 h 60"/>
                <a:gd name="T6" fmla="*/ 0 w 76"/>
                <a:gd name="T7" fmla="*/ 14 h 60"/>
                <a:gd name="T8" fmla="*/ 0 w 76"/>
                <a:gd name="T9" fmla="*/ 45 h 60"/>
                <a:gd name="T10" fmla="*/ 46 w 76"/>
                <a:gd name="T11" fmla="*/ 45 h 60"/>
                <a:gd name="T12" fmla="*/ 46 w 76"/>
                <a:gd name="T13" fmla="*/ 60 h 60"/>
                <a:gd name="T14" fmla="*/ 76 w 76"/>
                <a:gd name="T15" fmla="*/ 29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29"/>
                  </a:moveTo>
                  <a:lnTo>
                    <a:pt x="46" y="0"/>
                  </a:lnTo>
                  <a:lnTo>
                    <a:pt x="46" y="14"/>
                  </a:lnTo>
                  <a:lnTo>
                    <a:pt x="0" y="14"/>
                  </a:lnTo>
                  <a:lnTo>
                    <a:pt x="0" y="45"/>
                  </a:lnTo>
                  <a:lnTo>
                    <a:pt x="46" y="45"/>
                  </a:lnTo>
                  <a:lnTo>
                    <a:pt x="46" y="60"/>
                  </a:lnTo>
                  <a:lnTo>
                    <a:pt x="76"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658">
              <a:extLst>
                <a:ext uri="{FF2B5EF4-FFF2-40B4-BE49-F238E27FC236}">
                  <a16:creationId xmlns:a16="http://schemas.microsoft.com/office/drawing/2014/main" id="{C3E598B2-BBF8-4F99-ADAB-5C3A86C1DD03}"/>
                </a:ext>
              </a:extLst>
            </p:cNvPr>
            <p:cNvSpPr>
              <a:spLocks/>
            </p:cNvSpPr>
            <p:nvPr/>
          </p:nvSpPr>
          <p:spPr bwMode="auto">
            <a:xfrm>
              <a:off x="8356407" y="1569231"/>
              <a:ext cx="118278" cy="93378"/>
            </a:xfrm>
            <a:custGeom>
              <a:avLst/>
              <a:gdLst>
                <a:gd name="T0" fmla="*/ 76 w 76"/>
                <a:gd name="T1" fmla="*/ 30 h 60"/>
                <a:gd name="T2" fmla="*/ 46 w 76"/>
                <a:gd name="T3" fmla="*/ 0 h 60"/>
                <a:gd name="T4" fmla="*/ 46 w 76"/>
                <a:gd name="T5" fmla="*/ 15 h 60"/>
                <a:gd name="T6" fmla="*/ 0 w 76"/>
                <a:gd name="T7" fmla="*/ 15 h 60"/>
                <a:gd name="T8" fmla="*/ 0 w 76"/>
                <a:gd name="T9" fmla="*/ 45 h 60"/>
                <a:gd name="T10" fmla="*/ 46 w 76"/>
                <a:gd name="T11" fmla="*/ 45 h 60"/>
                <a:gd name="T12" fmla="*/ 46 w 76"/>
                <a:gd name="T13" fmla="*/ 60 h 60"/>
                <a:gd name="T14" fmla="*/ 76 w 76"/>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0"/>
                  </a:moveTo>
                  <a:lnTo>
                    <a:pt x="46" y="0"/>
                  </a:lnTo>
                  <a:lnTo>
                    <a:pt x="46" y="15"/>
                  </a:lnTo>
                  <a:lnTo>
                    <a:pt x="0" y="15"/>
                  </a:lnTo>
                  <a:lnTo>
                    <a:pt x="0" y="45"/>
                  </a:lnTo>
                  <a:lnTo>
                    <a:pt x="46" y="45"/>
                  </a:lnTo>
                  <a:lnTo>
                    <a:pt x="46" y="60"/>
                  </a:lnTo>
                  <a:lnTo>
                    <a:pt x="76"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lobe 2">
            <a:extLst>
              <a:ext uri="{FF2B5EF4-FFF2-40B4-BE49-F238E27FC236}">
                <a16:creationId xmlns:a16="http://schemas.microsoft.com/office/drawing/2014/main" id="{C86D4082-D3A9-44D9-84F9-583280C6E1A4}"/>
              </a:ext>
              <a:ext uri="{C183D7F6-B498-43B3-948B-1728B52AA6E4}">
                <adec:decorative xmlns:adec="http://schemas.microsoft.com/office/drawing/2017/decorative" val="1"/>
              </a:ext>
            </a:extLst>
          </p:cNvPr>
          <p:cNvGrpSpPr/>
          <p:nvPr/>
        </p:nvGrpSpPr>
        <p:grpSpPr>
          <a:xfrm>
            <a:off x="4289132" y="4272628"/>
            <a:ext cx="536286" cy="622474"/>
            <a:chOff x="9202942" y="4871612"/>
            <a:chExt cx="348610" cy="404636"/>
          </a:xfrm>
        </p:grpSpPr>
        <p:sp>
          <p:nvSpPr>
            <p:cNvPr id="106" name="Oval 757">
              <a:extLst>
                <a:ext uri="{FF2B5EF4-FFF2-40B4-BE49-F238E27FC236}">
                  <a16:creationId xmlns:a16="http://schemas.microsoft.com/office/drawing/2014/main" id="{E6917F33-C1A9-4EE6-9923-9D46FBA6BA74}"/>
                </a:ext>
              </a:extLst>
            </p:cNvPr>
            <p:cNvSpPr>
              <a:spLocks noChangeArrowheads="1"/>
            </p:cNvSpPr>
            <p:nvPr/>
          </p:nvSpPr>
          <p:spPr bwMode="auto">
            <a:xfrm>
              <a:off x="9202942" y="4882507"/>
              <a:ext cx="300365" cy="30036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7" name="Freeform 758">
              <a:extLst>
                <a:ext uri="{FF2B5EF4-FFF2-40B4-BE49-F238E27FC236}">
                  <a16:creationId xmlns:a16="http://schemas.microsoft.com/office/drawing/2014/main" id="{58515660-72D3-4742-AD4B-8696E313E636}"/>
                </a:ext>
              </a:extLst>
            </p:cNvPr>
            <p:cNvSpPr>
              <a:spLocks/>
            </p:cNvSpPr>
            <p:nvPr/>
          </p:nvSpPr>
          <p:spPr bwMode="auto">
            <a:xfrm>
              <a:off x="9207610" y="4871612"/>
              <a:ext cx="343942" cy="404636"/>
            </a:xfrm>
            <a:custGeom>
              <a:avLst/>
              <a:gdLst>
                <a:gd name="T0" fmla="*/ 257 w 298"/>
                <a:gd name="T1" fmla="*/ 0 h 353"/>
                <a:gd name="T2" fmla="*/ 228 w 298"/>
                <a:gd name="T3" fmla="*/ 28 h 353"/>
                <a:gd name="T4" fmla="*/ 228 w 298"/>
                <a:gd name="T5" fmla="*/ 29 h 353"/>
                <a:gd name="T6" fmla="*/ 233 w 298"/>
                <a:gd name="T7" fmla="*/ 34 h 353"/>
                <a:gd name="T8" fmla="*/ 266 w 298"/>
                <a:gd name="T9" fmla="*/ 82 h 353"/>
                <a:gd name="T10" fmla="*/ 278 w 298"/>
                <a:gd name="T11" fmla="*/ 141 h 353"/>
                <a:gd name="T12" fmla="*/ 266 w 298"/>
                <a:gd name="T13" fmla="*/ 200 h 353"/>
                <a:gd name="T14" fmla="*/ 233 w 298"/>
                <a:gd name="T15" fmla="*/ 248 h 353"/>
                <a:gd name="T16" fmla="*/ 185 w 298"/>
                <a:gd name="T17" fmla="*/ 280 h 353"/>
                <a:gd name="T18" fmla="*/ 126 w 298"/>
                <a:gd name="T19" fmla="*/ 292 h 353"/>
                <a:gd name="T20" fmla="*/ 67 w 298"/>
                <a:gd name="T21" fmla="*/ 280 h 353"/>
                <a:gd name="T22" fmla="*/ 19 w 298"/>
                <a:gd name="T23" fmla="*/ 248 h 353"/>
                <a:gd name="T24" fmla="*/ 14 w 298"/>
                <a:gd name="T25" fmla="*/ 243 h 353"/>
                <a:gd name="T26" fmla="*/ 0 w 298"/>
                <a:gd name="T27" fmla="*/ 257 h 353"/>
                <a:gd name="T28" fmla="*/ 115 w 298"/>
                <a:gd name="T29" fmla="*/ 312 h 353"/>
                <a:gd name="T30" fmla="*/ 115 w 298"/>
                <a:gd name="T31" fmla="*/ 333 h 353"/>
                <a:gd name="T32" fmla="*/ 34 w 298"/>
                <a:gd name="T33" fmla="*/ 333 h 353"/>
                <a:gd name="T34" fmla="*/ 34 w 298"/>
                <a:gd name="T35" fmla="*/ 353 h 353"/>
                <a:gd name="T36" fmla="*/ 216 w 298"/>
                <a:gd name="T37" fmla="*/ 353 h 353"/>
                <a:gd name="T38" fmla="*/ 216 w 298"/>
                <a:gd name="T39" fmla="*/ 333 h 353"/>
                <a:gd name="T40" fmla="*/ 135 w 298"/>
                <a:gd name="T41" fmla="*/ 333 h 353"/>
                <a:gd name="T42" fmla="*/ 135 w 298"/>
                <a:gd name="T43" fmla="*/ 312 h 353"/>
                <a:gd name="T44" fmla="*/ 298 w 298"/>
                <a:gd name="T45" fmla="*/ 141 h 353"/>
                <a:gd name="T46" fmla="*/ 256 w 298"/>
                <a:gd name="T47" fmla="*/ 29 h 353"/>
                <a:gd name="T48" fmla="*/ 271 w 298"/>
                <a:gd name="T49" fmla="*/ 14 h 353"/>
                <a:gd name="T50" fmla="*/ 257 w 298"/>
                <a:gd name="T5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353">
                  <a:moveTo>
                    <a:pt x="257" y="0"/>
                  </a:moveTo>
                  <a:cubicBezTo>
                    <a:pt x="228" y="28"/>
                    <a:pt x="228" y="28"/>
                    <a:pt x="228" y="28"/>
                  </a:cubicBezTo>
                  <a:cubicBezTo>
                    <a:pt x="228" y="29"/>
                    <a:pt x="228" y="29"/>
                    <a:pt x="228" y="29"/>
                  </a:cubicBezTo>
                  <a:cubicBezTo>
                    <a:pt x="230" y="30"/>
                    <a:pt x="232" y="32"/>
                    <a:pt x="233" y="34"/>
                  </a:cubicBezTo>
                  <a:cubicBezTo>
                    <a:pt x="247" y="48"/>
                    <a:pt x="258" y="64"/>
                    <a:pt x="266" y="82"/>
                  </a:cubicBezTo>
                  <a:cubicBezTo>
                    <a:pt x="274" y="100"/>
                    <a:pt x="278" y="120"/>
                    <a:pt x="278" y="141"/>
                  </a:cubicBezTo>
                  <a:cubicBezTo>
                    <a:pt x="278" y="161"/>
                    <a:pt x="274" y="181"/>
                    <a:pt x="266" y="200"/>
                  </a:cubicBezTo>
                  <a:cubicBezTo>
                    <a:pt x="258" y="218"/>
                    <a:pt x="247" y="234"/>
                    <a:pt x="233" y="248"/>
                  </a:cubicBezTo>
                  <a:cubicBezTo>
                    <a:pt x="219" y="262"/>
                    <a:pt x="203" y="273"/>
                    <a:pt x="185" y="280"/>
                  </a:cubicBezTo>
                  <a:cubicBezTo>
                    <a:pt x="166" y="288"/>
                    <a:pt x="147" y="292"/>
                    <a:pt x="126" y="292"/>
                  </a:cubicBezTo>
                  <a:cubicBezTo>
                    <a:pt x="106" y="292"/>
                    <a:pt x="86" y="288"/>
                    <a:pt x="67" y="280"/>
                  </a:cubicBezTo>
                  <a:cubicBezTo>
                    <a:pt x="49" y="273"/>
                    <a:pt x="33" y="262"/>
                    <a:pt x="19" y="248"/>
                  </a:cubicBezTo>
                  <a:cubicBezTo>
                    <a:pt x="17" y="246"/>
                    <a:pt x="16" y="244"/>
                    <a:pt x="14" y="243"/>
                  </a:cubicBezTo>
                  <a:cubicBezTo>
                    <a:pt x="0" y="257"/>
                    <a:pt x="0" y="257"/>
                    <a:pt x="0" y="257"/>
                  </a:cubicBezTo>
                  <a:cubicBezTo>
                    <a:pt x="29" y="288"/>
                    <a:pt x="69" y="309"/>
                    <a:pt x="115" y="312"/>
                  </a:cubicBezTo>
                  <a:cubicBezTo>
                    <a:pt x="115" y="333"/>
                    <a:pt x="115" y="333"/>
                    <a:pt x="115" y="333"/>
                  </a:cubicBezTo>
                  <a:cubicBezTo>
                    <a:pt x="34" y="333"/>
                    <a:pt x="34" y="333"/>
                    <a:pt x="34" y="333"/>
                  </a:cubicBezTo>
                  <a:cubicBezTo>
                    <a:pt x="34" y="353"/>
                    <a:pt x="34" y="353"/>
                    <a:pt x="34" y="353"/>
                  </a:cubicBezTo>
                  <a:cubicBezTo>
                    <a:pt x="216" y="353"/>
                    <a:pt x="216" y="353"/>
                    <a:pt x="216" y="353"/>
                  </a:cubicBezTo>
                  <a:cubicBezTo>
                    <a:pt x="216" y="333"/>
                    <a:pt x="216" y="333"/>
                    <a:pt x="216" y="333"/>
                  </a:cubicBezTo>
                  <a:cubicBezTo>
                    <a:pt x="135" y="333"/>
                    <a:pt x="135" y="333"/>
                    <a:pt x="135" y="333"/>
                  </a:cubicBezTo>
                  <a:cubicBezTo>
                    <a:pt x="135" y="312"/>
                    <a:pt x="135" y="312"/>
                    <a:pt x="135" y="312"/>
                  </a:cubicBezTo>
                  <a:cubicBezTo>
                    <a:pt x="226" y="308"/>
                    <a:pt x="298" y="233"/>
                    <a:pt x="298" y="141"/>
                  </a:cubicBezTo>
                  <a:cubicBezTo>
                    <a:pt x="298" y="98"/>
                    <a:pt x="282" y="59"/>
                    <a:pt x="256" y="29"/>
                  </a:cubicBezTo>
                  <a:cubicBezTo>
                    <a:pt x="271" y="14"/>
                    <a:pt x="271" y="14"/>
                    <a:pt x="271" y="14"/>
                  </a:cubicBezTo>
                  <a:lnTo>
                    <a:pt x="25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8" name="Freeform 759">
              <a:extLst>
                <a:ext uri="{FF2B5EF4-FFF2-40B4-BE49-F238E27FC236}">
                  <a16:creationId xmlns:a16="http://schemas.microsoft.com/office/drawing/2014/main" id="{84C7FB13-12AE-4116-B4C4-2BA9C02DBC61}"/>
                </a:ext>
              </a:extLst>
            </p:cNvPr>
            <p:cNvSpPr>
              <a:spLocks/>
            </p:cNvSpPr>
            <p:nvPr/>
          </p:nvSpPr>
          <p:spPr bwMode="auto">
            <a:xfrm>
              <a:off x="9333671" y="4910520"/>
              <a:ext cx="80927" cy="110497"/>
            </a:xfrm>
            <a:custGeom>
              <a:avLst/>
              <a:gdLst>
                <a:gd name="T0" fmla="*/ 37 w 69"/>
                <a:gd name="T1" fmla="*/ 1 h 97"/>
                <a:gd name="T2" fmla="*/ 1 w 69"/>
                <a:gd name="T3" fmla="*/ 32 h 97"/>
                <a:gd name="T4" fmla="*/ 35 w 69"/>
                <a:gd name="T5" fmla="*/ 97 h 97"/>
                <a:gd name="T6" fmla="*/ 68 w 69"/>
                <a:gd name="T7" fmla="*/ 37 h 97"/>
                <a:gd name="T8" fmla="*/ 37 w 69"/>
                <a:gd name="T9" fmla="*/ 1 h 97"/>
              </a:gdLst>
              <a:ahLst/>
              <a:cxnLst>
                <a:cxn ang="0">
                  <a:pos x="T0" y="T1"/>
                </a:cxn>
                <a:cxn ang="0">
                  <a:pos x="T2" y="T3"/>
                </a:cxn>
                <a:cxn ang="0">
                  <a:pos x="T4" y="T5"/>
                </a:cxn>
                <a:cxn ang="0">
                  <a:pos x="T6" y="T7"/>
                </a:cxn>
                <a:cxn ang="0">
                  <a:pos x="T8" y="T9"/>
                </a:cxn>
              </a:cxnLst>
              <a:rect l="0" t="0" r="r" b="b"/>
              <a:pathLst>
                <a:path w="69" h="97">
                  <a:moveTo>
                    <a:pt x="37" y="1"/>
                  </a:moveTo>
                  <a:cubicBezTo>
                    <a:pt x="18" y="0"/>
                    <a:pt x="2" y="14"/>
                    <a:pt x="1" y="32"/>
                  </a:cubicBezTo>
                  <a:cubicBezTo>
                    <a:pt x="0" y="51"/>
                    <a:pt x="35" y="97"/>
                    <a:pt x="35" y="97"/>
                  </a:cubicBezTo>
                  <a:cubicBezTo>
                    <a:pt x="35" y="97"/>
                    <a:pt x="67" y="55"/>
                    <a:pt x="68" y="37"/>
                  </a:cubicBezTo>
                  <a:cubicBezTo>
                    <a:pt x="69" y="18"/>
                    <a:pt x="55" y="2"/>
                    <a:pt x="37" y="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9" name="Freeform 760">
              <a:extLst>
                <a:ext uri="{FF2B5EF4-FFF2-40B4-BE49-F238E27FC236}">
                  <a16:creationId xmlns:a16="http://schemas.microsoft.com/office/drawing/2014/main" id="{4C2ABB53-91AF-4F9E-AE48-9B67C4A69736}"/>
                </a:ext>
              </a:extLst>
            </p:cNvPr>
            <p:cNvSpPr>
              <a:spLocks/>
            </p:cNvSpPr>
            <p:nvPr/>
          </p:nvSpPr>
          <p:spPr bwMode="auto">
            <a:xfrm>
              <a:off x="9350790" y="4926083"/>
              <a:ext cx="48246" cy="46689"/>
            </a:xfrm>
            <a:custGeom>
              <a:avLst/>
              <a:gdLst>
                <a:gd name="T0" fmla="*/ 41 w 42"/>
                <a:gd name="T1" fmla="*/ 22 h 41"/>
                <a:gd name="T2" fmla="*/ 19 w 42"/>
                <a:gd name="T3" fmla="*/ 41 h 41"/>
                <a:gd name="T4" fmla="*/ 0 w 42"/>
                <a:gd name="T5" fmla="*/ 19 h 41"/>
                <a:gd name="T6" fmla="*/ 22 w 42"/>
                <a:gd name="T7" fmla="*/ 0 h 41"/>
                <a:gd name="T8" fmla="*/ 41 w 42"/>
                <a:gd name="T9" fmla="*/ 22 h 41"/>
              </a:gdLst>
              <a:ahLst/>
              <a:cxnLst>
                <a:cxn ang="0">
                  <a:pos x="T0" y="T1"/>
                </a:cxn>
                <a:cxn ang="0">
                  <a:pos x="T2" y="T3"/>
                </a:cxn>
                <a:cxn ang="0">
                  <a:pos x="T4" y="T5"/>
                </a:cxn>
                <a:cxn ang="0">
                  <a:pos x="T6" y="T7"/>
                </a:cxn>
                <a:cxn ang="0">
                  <a:pos x="T8" y="T9"/>
                </a:cxn>
              </a:cxnLst>
              <a:rect l="0" t="0" r="r" b="b"/>
              <a:pathLst>
                <a:path w="42" h="41">
                  <a:moveTo>
                    <a:pt x="41" y="22"/>
                  </a:moveTo>
                  <a:cubicBezTo>
                    <a:pt x="40" y="33"/>
                    <a:pt x="31" y="41"/>
                    <a:pt x="19" y="41"/>
                  </a:cubicBezTo>
                  <a:cubicBezTo>
                    <a:pt x="8" y="40"/>
                    <a:pt x="0" y="30"/>
                    <a:pt x="0" y="19"/>
                  </a:cubicBezTo>
                  <a:cubicBezTo>
                    <a:pt x="1" y="8"/>
                    <a:pt x="11" y="0"/>
                    <a:pt x="22" y="0"/>
                  </a:cubicBezTo>
                  <a:cubicBezTo>
                    <a:pt x="33" y="1"/>
                    <a:pt x="42" y="11"/>
                    <a:pt x="41" y="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119" name="Picture 118">
            <a:extLst>
              <a:ext uri="{FF2B5EF4-FFF2-40B4-BE49-F238E27FC236}">
                <a16:creationId xmlns:a16="http://schemas.microsoft.com/office/drawing/2014/main" id="{48E25B5D-1355-4E7D-80B8-B4FCB722779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9132" y="1891522"/>
            <a:ext cx="594360" cy="594360"/>
          </a:xfrm>
          <a:prstGeom prst="rect">
            <a:avLst/>
          </a:prstGeom>
        </p:spPr>
      </p:pic>
      <p:grpSp>
        <p:nvGrpSpPr>
          <p:cNvPr id="125" name="Group 124">
            <a:extLst>
              <a:ext uri="{FF2B5EF4-FFF2-40B4-BE49-F238E27FC236}">
                <a16:creationId xmlns:a16="http://schemas.microsoft.com/office/drawing/2014/main" id="{ADAE04D4-D72E-44ED-AF99-9664A6CF6546}"/>
              </a:ext>
              <a:ext uri="{C183D7F6-B498-43B3-948B-1728B52AA6E4}">
                <adec:decorative xmlns:adec="http://schemas.microsoft.com/office/drawing/2017/decorative" val="1"/>
              </a:ext>
            </a:extLst>
          </p:cNvPr>
          <p:cNvGrpSpPr/>
          <p:nvPr/>
        </p:nvGrpSpPr>
        <p:grpSpPr>
          <a:xfrm>
            <a:off x="8081036" y="1892156"/>
            <a:ext cx="595313" cy="593726"/>
            <a:chOff x="4654550" y="2071688"/>
            <a:chExt cx="595313" cy="593726"/>
          </a:xfrm>
        </p:grpSpPr>
        <p:sp>
          <p:nvSpPr>
            <p:cNvPr id="7" name="AutoShape 3">
              <a:extLst>
                <a:ext uri="{FF2B5EF4-FFF2-40B4-BE49-F238E27FC236}">
                  <a16:creationId xmlns:a16="http://schemas.microsoft.com/office/drawing/2014/main" id="{F662FF9F-1226-4C81-8B4E-962B800F80F1}"/>
                </a:ext>
              </a:extLst>
            </p:cNvPr>
            <p:cNvSpPr>
              <a:spLocks noChangeAspect="1" noChangeArrowheads="1" noTextEdit="1"/>
            </p:cNvSpPr>
            <p:nvPr/>
          </p:nvSpPr>
          <p:spPr bwMode="auto">
            <a:xfrm>
              <a:off x="4654550" y="2071688"/>
              <a:ext cx="59531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FF828C19-C166-4748-9464-9E8DDF79DBA6}"/>
                </a:ext>
              </a:extLst>
            </p:cNvPr>
            <p:cNvSpPr>
              <a:spLocks noChangeArrowheads="1"/>
            </p:cNvSpPr>
            <p:nvPr/>
          </p:nvSpPr>
          <p:spPr bwMode="auto">
            <a:xfrm>
              <a:off x="4654550" y="2071688"/>
              <a:ext cx="298450"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D6E38048-80B8-434D-B091-C186E50BB239}"/>
                </a:ext>
              </a:extLst>
            </p:cNvPr>
            <p:cNvSpPr>
              <a:spLocks noChangeArrowheads="1"/>
            </p:cNvSpPr>
            <p:nvPr/>
          </p:nvSpPr>
          <p:spPr bwMode="auto">
            <a:xfrm>
              <a:off x="4729163" y="21637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98276FCD-6965-4043-9DAE-80A445076BCD}"/>
                </a:ext>
              </a:extLst>
            </p:cNvPr>
            <p:cNvSpPr>
              <a:spLocks noChangeArrowheads="1"/>
            </p:cNvSpPr>
            <p:nvPr/>
          </p:nvSpPr>
          <p:spPr bwMode="auto">
            <a:xfrm>
              <a:off x="4822825" y="21637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5E036104-25FE-42BE-9890-0EE0E17E4BAA}"/>
                </a:ext>
              </a:extLst>
            </p:cNvPr>
            <p:cNvSpPr>
              <a:spLocks noChangeArrowheads="1"/>
            </p:cNvSpPr>
            <p:nvPr/>
          </p:nvSpPr>
          <p:spPr bwMode="auto">
            <a:xfrm>
              <a:off x="4729163" y="2257426"/>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FC90366F-0D10-49A6-9501-6BD45E4B0E42}"/>
                </a:ext>
              </a:extLst>
            </p:cNvPr>
            <p:cNvSpPr>
              <a:spLocks noChangeArrowheads="1"/>
            </p:cNvSpPr>
            <p:nvPr/>
          </p:nvSpPr>
          <p:spPr bwMode="auto">
            <a:xfrm>
              <a:off x="4822825" y="2257426"/>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a:extLst>
                <a:ext uri="{FF2B5EF4-FFF2-40B4-BE49-F238E27FC236}">
                  <a16:creationId xmlns:a16="http://schemas.microsoft.com/office/drawing/2014/main" id="{62503C0F-7740-4E76-B6BA-98782D434542}"/>
                </a:ext>
              </a:extLst>
            </p:cNvPr>
            <p:cNvSpPr>
              <a:spLocks noChangeArrowheads="1"/>
            </p:cNvSpPr>
            <p:nvPr/>
          </p:nvSpPr>
          <p:spPr bwMode="auto">
            <a:xfrm>
              <a:off x="4729163" y="2349501"/>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a:extLst>
                <a:ext uri="{FF2B5EF4-FFF2-40B4-BE49-F238E27FC236}">
                  <a16:creationId xmlns:a16="http://schemas.microsoft.com/office/drawing/2014/main" id="{434BF025-D857-4A65-A3C3-65ABD7CE2927}"/>
                </a:ext>
              </a:extLst>
            </p:cNvPr>
            <p:cNvSpPr>
              <a:spLocks noChangeArrowheads="1"/>
            </p:cNvSpPr>
            <p:nvPr/>
          </p:nvSpPr>
          <p:spPr bwMode="auto">
            <a:xfrm>
              <a:off x="4822825" y="2349501"/>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
              <a:extLst>
                <a:ext uri="{FF2B5EF4-FFF2-40B4-BE49-F238E27FC236}">
                  <a16:creationId xmlns:a16="http://schemas.microsoft.com/office/drawing/2014/main" id="{7A5AF5C3-8852-4774-8529-26208D2C3FFD}"/>
                </a:ext>
              </a:extLst>
            </p:cNvPr>
            <p:cNvSpPr>
              <a:spLocks noChangeArrowheads="1"/>
            </p:cNvSpPr>
            <p:nvPr/>
          </p:nvSpPr>
          <p:spPr bwMode="auto">
            <a:xfrm>
              <a:off x="4729163" y="24431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a:extLst>
                <a:ext uri="{FF2B5EF4-FFF2-40B4-BE49-F238E27FC236}">
                  <a16:creationId xmlns:a16="http://schemas.microsoft.com/office/drawing/2014/main" id="{733D18EE-C2CC-44B3-A1F5-B6F511C599A4}"/>
                </a:ext>
              </a:extLst>
            </p:cNvPr>
            <p:cNvSpPr>
              <a:spLocks noChangeArrowheads="1"/>
            </p:cNvSpPr>
            <p:nvPr/>
          </p:nvSpPr>
          <p:spPr bwMode="auto">
            <a:xfrm>
              <a:off x="4822825" y="24431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a:extLst>
                <a:ext uri="{FF2B5EF4-FFF2-40B4-BE49-F238E27FC236}">
                  <a16:creationId xmlns:a16="http://schemas.microsoft.com/office/drawing/2014/main" id="{E594C0B4-645F-4328-ACB0-08517200BEB8}"/>
                </a:ext>
              </a:extLst>
            </p:cNvPr>
            <p:cNvSpPr>
              <a:spLocks noChangeArrowheads="1"/>
            </p:cNvSpPr>
            <p:nvPr/>
          </p:nvSpPr>
          <p:spPr bwMode="auto">
            <a:xfrm>
              <a:off x="4765675" y="2590801"/>
              <a:ext cx="74613" cy="746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5">
              <a:extLst>
                <a:ext uri="{FF2B5EF4-FFF2-40B4-BE49-F238E27FC236}">
                  <a16:creationId xmlns:a16="http://schemas.microsoft.com/office/drawing/2014/main" id="{D795EE06-AF44-40BE-AC76-A49EDA1C27D9}"/>
                </a:ext>
              </a:extLst>
            </p:cNvPr>
            <p:cNvSpPr>
              <a:spLocks noChangeArrowheads="1"/>
            </p:cNvSpPr>
            <p:nvPr/>
          </p:nvSpPr>
          <p:spPr bwMode="auto">
            <a:xfrm>
              <a:off x="4953000" y="2071688"/>
              <a:ext cx="296863" cy="5937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3A815B2C-91EA-4A98-8E40-C77EE7F3DE3D}"/>
                </a:ext>
              </a:extLst>
            </p:cNvPr>
            <p:cNvSpPr>
              <a:spLocks noChangeArrowheads="1"/>
            </p:cNvSpPr>
            <p:nvPr/>
          </p:nvSpPr>
          <p:spPr bwMode="auto">
            <a:xfrm>
              <a:off x="5026025" y="2163763"/>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04E14EDB-506B-4812-8A90-1A9459A94818}"/>
                </a:ext>
              </a:extLst>
            </p:cNvPr>
            <p:cNvSpPr>
              <a:spLocks noChangeArrowheads="1"/>
            </p:cNvSpPr>
            <p:nvPr/>
          </p:nvSpPr>
          <p:spPr bwMode="auto">
            <a:xfrm>
              <a:off x="5119688" y="2163763"/>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8">
              <a:extLst>
                <a:ext uri="{FF2B5EF4-FFF2-40B4-BE49-F238E27FC236}">
                  <a16:creationId xmlns:a16="http://schemas.microsoft.com/office/drawing/2014/main" id="{D204FE76-4D59-49DD-BE25-BE69DA47215B}"/>
                </a:ext>
              </a:extLst>
            </p:cNvPr>
            <p:cNvSpPr>
              <a:spLocks noChangeArrowheads="1"/>
            </p:cNvSpPr>
            <p:nvPr/>
          </p:nvSpPr>
          <p:spPr bwMode="auto">
            <a:xfrm>
              <a:off x="5026025" y="2257426"/>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9">
              <a:extLst>
                <a:ext uri="{FF2B5EF4-FFF2-40B4-BE49-F238E27FC236}">
                  <a16:creationId xmlns:a16="http://schemas.microsoft.com/office/drawing/2014/main" id="{F8E7DFAF-183C-4FE4-86E1-EB60B0C92197}"/>
                </a:ext>
              </a:extLst>
            </p:cNvPr>
            <p:cNvSpPr>
              <a:spLocks noChangeArrowheads="1"/>
            </p:cNvSpPr>
            <p:nvPr/>
          </p:nvSpPr>
          <p:spPr bwMode="auto">
            <a:xfrm>
              <a:off x="5119688" y="2257426"/>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20">
              <a:extLst>
                <a:ext uri="{FF2B5EF4-FFF2-40B4-BE49-F238E27FC236}">
                  <a16:creationId xmlns:a16="http://schemas.microsoft.com/office/drawing/2014/main" id="{A5D819C0-0DFC-4248-8429-892037BC6D25}"/>
                </a:ext>
              </a:extLst>
            </p:cNvPr>
            <p:cNvSpPr>
              <a:spLocks noChangeArrowheads="1"/>
            </p:cNvSpPr>
            <p:nvPr/>
          </p:nvSpPr>
          <p:spPr bwMode="auto">
            <a:xfrm>
              <a:off x="5026025" y="2349501"/>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21">
              <a:extLst>
                <a:ext uri="{FF2B5EF4-FFF2-40B4-BE49-F238E27FC236}">
                  <a16:creationId xmlns:a16="http://schemas.microsoft.com/office/drawing/2014/main" id="{7FDBD1A6-0803-498D-9EC5-D9BB20B7656A}"/>
                </a:ext>
              </a:extLst>
            </p:cNvPr>
            <p:cNvSpPr>
              <a:spLocks noChangeArrowheads="1"/>
            </p:cNvSpPr>
            <p:nvPr/>
          </p:nvSpPr>
          <p:spPr bwMode="auto">
            <a:xfrm>
              <a:off x="5119688" y="2349501"/>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2">
              <a:extLst>
                <a:ext uri="{FF2B5EF4-FFF2-40B4-BE49-F238E27FC236}">
                  <a16:creationId xmlns:a16="http://schemas.microsoft.com/office/drawing/2014/main" id="{19E5D48D-F19D-424D-B8B2-2AD443C20D70}"/>
                </a:ext>
              </a:extLst>
            </p:cNvPr>
            <p:cNvSpPr>
              <a:spLocks noChangeArrowheads="1"/>
            </p:cNvSpPr>
            <p:nvPr/>
          </p:nvSpPr>
          <p:spPr bwMode="auto">
            <a:xfrm>
              <a:off x="5026025" y="2443163"/>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3">
              <a:extLst>
                <a:ext uri="{FF2B5EF4-FFF2-40B4-BE49-F238E27FC236}">
                  <a16:creationId xmlns:a16="http://schemas.microsoft.com/office/drawing/2014/main" id="{A0DF9869-3327-4407-91DA-0429C6E34C53}"/>
                </a:ext>
              </a:extLst>
            </p:cNvPr>
            <p:cNvSpPr>
              <a:spLocks noChangeArrowheads="1"/>
            </p:cNvSpPr>
            <p:nvPr/>
          </p:nvSpPr>
          <p:spPr bwMode="auto">
            <a:xfrm>
              <a:off x="5119688" y="2443163"/>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24">
              <a:extLst>
                <a:ext uri="{FF2B5EF4-FFF2-40B4-BE49-F238E27FC236}">
                  <a16:creationId xmlns:a16="http://schemas.microsoft.com/office/drawing/2014/main" id="{5DD0B1FF-484D-4996-9AC6-44A00093FFB4}"/>
                </a:ext>
              </a:extLst>
            </p:cNvPr>
            <p:cNvSpPr>
              <a:spLocks noChangeArrowheads="1"/>
            </p:cNvSpPr>
            <p:nvPr/>
          </p:nvSpPr>
          <p:spPr bwMode="auto">
            <a:xfrm>
              <a:off x="5064125" y="2590801"/>
              <a:ext cx="74613" cy="746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4">
            <a:extLst>
              <a:ext uri="{FF2B5EF4-FFF2-40B4-BE49-F238E27FC236}">
                <a16:creationId xmlns:a16="http://schemas.microsoft.com/office/drawing/2014/main" id="{56DA7DCF-6ABF-4983-BE86-D08FAFF31C29}"/>
              </a:ext>
              <a:ext uri="{C183D7F6-B498-43B3-948B-1728B52AA6E4}">
                <adec:decorative xmlns:adec="http://schemas.microsoft.com/office/drawing/2017/decorative" val="1"/>
              </a:ext>
            </a:extLst>
          </p:cNvPr>
          <p:cNvGrpSpPr>
            <a:grpSpLocks noChangeAspect="1"/>
          </p:cNvGrpSpPr>
          <p:nvPr/>
        </p:nvGrpSpPr>
        <p:grpSpPr bwMode="auto">
          <a:xfrm>
            <a:off x="437371" y="4247022"/>
            <a:ext cx="393824" cy="673714"/>
            <a:chOff x="1274" y="3305"/>
            <a:chExt cx="159" cy="272"/>
          </a:xfrm>
          <a:solidFill>
            <a:schemeClr val="accent1"/>
          </a:solidFill>
        </p:grpSpPr>
        <p:sp>
          <p:nvSpPr>
            <p:cNvPr id="128" name="Freeform 5">
              <a:extLst>
                <a:ext uri="{FF2B5EF4-FFF2-40B4-BE49-F238E27FC236}">
                  <a16:creationId xmlns:a16="http://schemas.microsoft.com/office/drawing/2014/main" id="{6D1EE234-5B99-488B-8930-367820E77DB5}"/>
                </a:ext>
              </a:extLst>
            </p:cNvPr>
            <p:cNvSpPr>
              <a:spLocks/>
            </p:cNvSpPr>
            <p:nvPr/>
          </p:nvSpPr>
          <p:spPr bwMode="auto">
            <a:xfrm>
              <a:off x="1324" y="3486"/>
              <a:ext cx="59" cy="91"/>
            </a:xfrm>
            <a:custGeom>
              <a:avLst/>
              <a:gdLst>
                <a:gd name="T0" fmla="*/ 76 w 80"/>
                <a:gd name="T1" fmla="*/ 52 h 122"/>
                <a:gd name="T2" fmla="*/ 76 w 80"/>
                <a:gd name="T3" fmla="*/ 52 h 122"/>
                <a:gd name="T4" fmla="*/ 71 w 80"/>
                <a:gd name="T5" fmla="*/ 38 h 122"/>
                <a:gd name="T6" fmla="*/ 63 w 80"/>
                <a:gd name="T7" fmla="*/ 21 h 122"/>
                <a:gd name="T8" fmla="*/ 52 w 80"/>
                <a:gd name="T9" fmla="*/ 6 h 122"/>
                <a:gd name="T10" fmla="*/ 40 w 80"/>
                <a:gd name="T11" fmla="*/ 0 h 122"/>
                <a:gd name="T12" fmla="*/ 28 w 80"/>
                <a:gd name="T13" fmla="*/ 6 h 122"/>
                <a:gd name="T14" fmla="*/ 17 w 80"/>
                <a:gd name="T15" fmla="*/ 21 h 122"/>
                <a:gd name="T16" fmla="*/ 9 w 80"/>
                <a:gd name="T17" fmla="*/ 38 h 122"/>
                <a:gd name="T18" fmla="*/ 4 w 80"/>
                <a:gd name="T19" fmla="*/ 52 h 122"/>
                <a:gd name="T20" fmla="*/ 1 w 80"/>
                <a:gd name="T21" fmla="*/ 65 h 122"/>
                <a:gd name="T22" fmla="*/ 0 w 80"/>
                <a:gd name="T23" fmla="*/ 78 h 122"/>
                <a:gd name="T24" fmla="*/ 1 w 80"/>
                <a:gd name="T25" fmla="*/ 89 h 122"/>
                <a:gd name="T26" fmla="*/ 4 w 80"/>
                <a:gd name="T27" fmla="*/ 98 h 122"/>
                <a:gd name="T28" fmla="*/ 4 w 80"/>
                <a:gd name="T29" fmla="*/ 98 h 122"/>
                <a:gd name="T30" fmla="*/ 5 w 80"/>
                <a:gd name="T31" fmla="*/ 100 h 122"/>
                <a:gd name="T32" fmla="*/ 7 w 80"/>
                <a:gd name="T33" fmla="*/ 103 h 122"/>
                <a:gd name="T34" fmla="*/ 7 w 80"/>
                <a:gd name="T35" fmla="*/ 104 h 122"/>
                <a:gd name="T36" fmla="*/ 9 w 80"/>
                <a:gd name="T37" fmla="*/ 106 h 122"/>
                <a:gd name="T38" fmla="*/ 40 w 80"/>
                <a:gd name="T39" fmla="*/ 122 h 122"/>
                <a:gd name="T40" fmla="*/ 64 w 80"/>
                <a:gd name="T41" fmla="*/ 113 h 122"/>
                <a:gd name="T42" fmla="*/ 64 w 80"/>
                <a:gd name="T43" fmla="*/ 113 h 122"/>
                <a:gd name="T44" fmla="*/ 64 w 80"/>
                <a:gd name="T45" fmla="*/ 113 h 122"/>
                <a:gd name="T46" fmla="*/ 74 w 80"/>
                <a:gd name="T47" fmla="*/ 102 h 122"/>
                <a:gd name="T48" fmla="*/ 75 w 80"/>
                <a:gd name="T49" fmla="*/ 100 h 122"/>
                <a:gd name="T50" fmla="*/ 80 w 80"/>
                <a:gd name="T51" fmla="*/ 78 h 122"/>
                <a:gd name="T52" fmla="*/ 79 w 80"/>
                <a:gd name="T53" fmla="*/ 65 h 122"/>
                <a:gd name="T54" fmla="*/ 76 w 80"/>
                <a:gd name="T55" fmla="*/ 5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122">
                  <a:moveTo>
                    <a:pt x="76" y="52"/>
                  </a:moveTo>
                  <a:lnTo>
                    <a:pt x="76" y="52"/>
                  </a:lnTo>
                  <a:cubicBezTo>
                    <a:pt x="75" y="48"/>
                    <a:pt x="73" y="44"/>
                    <a:pt x="71" y="38"/>
                  </a:cubicBezTo>
                  <a:cubicBezTo>
                    <a:pt x="69" y="32"/>
                    <a:pt x="66" y="27"/>
                    <a:pt x="63" y="21"/>
                  </a:cubicBezTo>
                  <a:cubicBezTo>
                    <a:pt x="60" y="15"/>
                    <a:pt x="56" y="10"/>
                    <a:pt x="52" y="6"/>
                  </a:cubicBezTo>
                  <a:cubicBezTo>
                    <a:pt x="48" y="2"/>
                    <a:pt x="44" y="0"/>
                    <a:pt x="40" y="0"/>
                  </a:cubicBezTo>
                  <a:cubicBezTo>
                    <a:pt x="36" y="0"/>
                    <a:pt x="32" y="2"/>
                    <a:pt x="28" y="6"/>
                  </a:cubicBezTo>
                  <a:cubicBezTo>
                    <a:pt x="24" y="10"/>
                    <a:pt x="20" y="15"/>
                    <a:pt x="17" y="21"/>
                  </a:cubicBezTo>
                  <a:cubicBezTo>
                    <a:pt x="14" y="27"/>
                    <a:pt x="11" y="32"/>
                    <a:pt x="9" y="38"/>
                  </a:cubicBezTo>
                  <a:cubicBezTo>
                    <a:pt x="7" y="44"/>
                    <a:pt x="5" y="48"/>
                    <a:pt x="4" y="52"/>
                  </a:cubicBezTo>
                  <a:cubicBezTo>
                    <a:pt x="3" y="56"/>
                    <a:pt x="2" y="60"/>
                    <a:pt x="1" y="65"/>
                  </a:cubicBezTo>
                  <a:cubicBezTo>
                    <a:pt x="0" y="69"/>
                    <a:pt x="0" y="74"/>
                    <a:pt x="0" y="78"/>
                  </a:cubicBezTo>
                  <a:cubicBezTo>
                    <a:pt x="0" y="82"/>
                    <a:pt x="0" y="85"/>
                    <a:pt x="1" y="89"/>
                  </a:cubicBezTo>
                  <a:cubicBezTo>
                    <a:pt x="2" y="92"/>
                    <a:pt x="3" y="95"/>
                    <a:pt x="4" y="98"/>
                  </a:cubicBezTo>
                  <a:cubicBezTo>
                    <a:pt x="4" y="98"/>
                    <a:pt x="4" y="98"/>
                    <a:pt x="4" y="98"/>
                  </a:cubicBezTo>
                  <a:cubicBezTo>
                    <a:pt x="4" y="99"/>
                    <a:pt x="5" y="99"/>
                    <a:pt x="5" y="100"/>
                  </a:cubicBezTo>
                  <a:cubicBezTo>
                    <a:pt x="5" y="101"/>
                    <a:pt x="6" y="102"/>
                    <a:pt x="7" y="103"/>
                  </a:cubicBezTo>
                  <a:cubicBezTo>
                    <a:pt x="7" y="103"/>
                    <a:pt x="7" y="104"/>
                    <a:pt x="7" y="104"/>
                  </a:cubicBezTo>
                  <a:cubicBezTo>
                    <a:pt x="8" y="105"/>
                    <a:pt x="8" y="105"/>
                    <a:pt x="9" y="106"/>
                  </a:cubicBezTo>
                  <a:cubicBezTo>
                    <a:pt x="16" y="116"/>
                    <a:pt x="27" y="122"/>
                    <a:pt x="40" y="122"/>
                  </a:cubicBezTo>
                  <a:cubicBezTo>
                    <a:pt x="49" y="122"/>
                    <a:pt x="58" y="119"/>
                    <a:pt x="64" y="113"/>
                  </a:cubicBezTo>
                  <a:cubicBezTo>
                    <a:pt x="64" y="113"/>
                    <a:pt x="64" y="113"/>
                    <a:pt x="64" y="113"/>
                  </a:cubicBezTo>
                  <a:cubicBezTo>
                    <a:pt x="64" y="113"/>
                    <a:pt x="64" y="113"/>
                    <a:pt x="64" y="113"/>
                  </a:cubicBezTo>
                  <a:cubicBezTo>
                    <a:pt x="68" y="109"/>
                    <a:pt x="71" y="106"/>
                    <a:pt x="74" y="102"/>
                  </a:cubicBezTo>
                  <a:cubicBezTo>
                    <a:pt x="74" y="101"/>
                    <a:pt x="74" y="101"/>
                    <a:pt x="75" y="100"/>
                  </a:cubicBezTo>
                  <a:cubicBezTo>
                    <a:pt x="78" y="94"/>
                    <a:pt x="80" y="87"/>
                    <a:pt x="80" y="78"/>
                  </a:cubicBezTo>
                  <a:cubicBezTo>
                    <a:pt x="80" y="74"/>
                    <a:pt x="79" y="69"/>
                    <a:pt x="79" y="65"/>
                  </a:cubicBezTo>
                  <a:cubicBezTo>
                    <a:pt x="78" y="60"/>
                    <a:pt x="77" y="56"/>
                    <a:pt x="76" y="52"/>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6">
              <a:extLst>
                <a:ext uri="{FF2B5EF4-FFF2-40B4-BE49-F238E27FC236}">
                  <a16:creationId xmlns:a16="http://schemas.microsoft.com/office/drawing/2014/main" id="{C919AAF9-3A29-4AC1-B6A5-412D2108EF35}"/>
                </a:ext>
              </a:extLst>
            </p:cNvPr>
            <p:cNvSpPr>
              <a:spLocks/>
            </p:cNvSpPr>
            <p:nvPr/>
          </p:nvSpPr>
          <p:spPr bwMode="auto">
            <a:xfrm>
              <a:off x="1274" y="3305"/>
              <a:ext cx="159" cy="251"/>
            </a:xfrm>
            <a:custGeom>
              <a:avLst/>
              <a:gdLst>
                <a:gd name="T0" fmla="*/ 211 w 214"/>
                <a:gd name="T1" fmla="*/ 217 h 337"/>
                <a:gd name="T2" fmla="*/ 211 w 214"/>
                <a:gd name="T3" fmla="*/ 217 h 337"/>
                <a:gd name="T4" fmla="*/ 202 w 214"/>
                <a:gd name="T5" fmla="*/ 191 h 337"/>
                <a:gd name="T6" fmla="*/ 202 w 214"/>
                <a:gd name="T7" fmla="*/ 190 h 337"/>
                <a:gd name="T8" fmla="*/ 107 w 214"/>
                <a:gd name="T9" fmla="*/ 0 h 337"/>
                <a:gd name="T10" fmla="*/ 12 w 214"/>
                <a:gd name="T11" fmla="*/ 190 h 337"/>
                <a:gd name="T12" fmla="*/ 3 w 214"/>
                <a:gd name="T13" fmla="*/ 217 h 337"/>
                <a:gd name="T14" fmla="*/ 0 w 214"/>
                <a:gd name="T15" fmla="*/ 244 h 337"/>
                <a:gd name="T16" fmla="*/ 3 w 214"/>
                <a:gd name="T17" fmla="*/ 270 h 337"/>
                <a:gd name="T18" fmla="*/ 11 w 214"/>
                <a:gd name="T19" fmla="*/ 295 h 337"/>
                <a:gd name="T20" fmla="*/ 24 w 214"/>
                <a:gd name="T21" fmla="*/ 318 h 337"/>
                <a:gd name="T22" fmla="*/ 42 w 214"/>
                <a:gd name="T23" fmla="*/ 337 h 337"/>
                <a:gd name="T24" fmla="*/ 40 w 214"/>
                <a:gd name="T25" fmla="*/ 321 h 337"/>
                <a:gd name="T26" fmla="*/ 42 w 214"/>
                <a:gd name="T27" fmla="*/ 302 h 337"/>
                <a:gd name="T28" fmla="*/ 48 w 214"/>
                <a:gd name="T29" fmla="*/ 279 h 337"/>
                <a:gd name="T30" fmla="*/ 58 w 214"/>
                <a:gd name="T31" fmla="*/ 256 h 337"/>
                <a:gd name="T32" fmla="*/ 71 w 214"/>
                <a:gd name="T33" fmla="*/ 236 h 337"/>
                <a:gd name="T34" fmla="*/ 87 w 214"/>
                <a:gd name="T35" fmla="*/ 222 h 337"/>
                <a:gd name="T36" fmla="*/ 107 w 214"/>
                <a:gd name="T37" fmla="*/ 216 h 337"/>
                <a:gd name="T38" fmla="*/ 126 w 214"/>
                <a:gd name="T39" fmla="*/ 222 h 337"/>
                <a:gd name="T40" fmla="*/ 143 w 214"/>
                <a:gd name="T41" fmla="*/ 236 h 337"/>
                <a:gd name="T42" fmla="*/ 156 w 214"/>
                <a:gd name="T43" fmla="*/ 256 h 337"/>
                <a:gd name="T44" fmla="*/ 165 w 214"/>
                <a:gd name="T45" fmla="*/ 279 h 337"/>
                <a:gd name="T46" fmla="*/ 171 w 214"/>
                <a:gd name="T47" fmla="*/ 302 h 337"/>
                <a:gd name="T48" fmla="*/ 174 w 214"/>
                <a:gd name="T49" fmla="*/ 321 h 337"/>
                <a:gd name="T50" fmla="*/ 172 w 214"/>
                <a:gd name="T51" fmla="*/ 337 h 337"/>
                <a:gd name="T52" fmla="*/ 190 w 214"/>
                <a:gd name="T53" fmla="*/ 318 h 337"/>
                <a:gd name="T54" fmla="*/ 203 w 214"/>
                <a:gd name="T55" fmla="*/ 295 h 337"/>
                <a:gd name="T56" fmla="*/ 211 w 214"/>
                <a:gd name="T57" fmla="*/ 270 h 337"/>
                <a:gd name="T58" fmla="*/ 214 w 214"/>
                <a:gd name="T59" fmla="*/ 244 h 337"/>
                <a:gd name="T60" fmla="*/ 211 w 214"/>
                <a:gd name="T61" fmla="*/ 21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4" h="337">
                  <a:moveTo>
                    <a:pt x="211" y="217"/>
                  </a:moveTo>
                  <a:lnTo>
                    <a:pt x="211" y="217"/>
                  </a:lnTo>
                  <a:cubicBezTo>
                    <a:pt x="209" y="208"/>
                    <a:pt x="206" y="199"/>
                    <a:pt x="202" y="191"/>
                  </a:cubicBezTo>
                  <a:lnTo>
                    <a:pt x="202" y="190"/>
                  </a:lnTo>
                  <a:lnTo>
                    <a:pt x="107" y="0"/>
                  </a:lnTo>
                  <a:lnTo>
                    <a:pt x="12" y="190"/>
                  </a:lnTo>
                  <a:cubicBezTo>
                    <a:pt x="8" y="199"/>
                    <a:pt x="5" y="207"/>
                    <a:pt x="3" y="217"/>
                  </a:cubicBezTo>
                  <a:cubicBezTo>
                    <a:pt x="1" y="226"/>
                    <a:pt x="0" y="235"/>
                    <a:pt x="0" y="244"/>
                  </a:cubicBezTo>
                  <a:cubicBezTo>
                    <a:pt x="0" y="253"/>
                    <a:pt x="1" y="262"/>
                    <a:pt x="3" y="270"/>
                  </a:cubicBezTo>
                  <a:cubicBezTo>
                    <a:pt x="5" y="279"/>
                    <a:pt x="7" y="287"/>
                    <a:pt x="11" y="295"/>
                  </a:cubicBezTo>
                  <a:cubicBezTo>
                    <a:pt x="14" y="303"/>
                    <a:pt x="19" y="311"/>
                    <a:pt x="24" y="318"/>
                  </a:cubicBezTo>
                  <a:cubicBezTo>
                    <a:pt x="29" y="325"/>
                    <a:pt x="35" y="331"/>
                    <a:pt x="42" y="337"/>
                  </a:cubicBezTo>
                  <a:cubicBezTo>
                    <a:pt x="41" y="331"/>
                    <a:pt x="40" y="326"/>
                    <a:pt x="40" y="321"/>
                  </a:cubicBezTo>
                  <a:cubicBezTo>
                    <a:pt x="40" y="316"/>
                    <a:pt x="41" y="309"/>
                    <a:pt x="42" y="302"/>
                  </a:cubicBezTo>
                  <a:cubicBezTo>
                    <a:pt x="44" y="294"/>
                    <a:pt x="46" y="286"/>
                    <a:pt x="48" y="279"/>
                  </a:cubicBezTo>
                  <a:cubicBezTo>
                    <a:pt x="51" y="271"/>
                    <a:pt x="54" y="263"/>
                    <a:pt x="58" y="256"/>
                  </a:cubicBezTo>
                  <a:cubicBezTo>
                    <a:pt x="62" y="248"/>
                    <a:pt x="66" y="242"/>
                    <a:pt x="71" y="236"/>
                  </a:cubicBezTo>
                  <a:cubicBezTo>
                    <a:pt x="76" y="230"/>
                    <a:pt x="81" y="225"/>
                    <a:pt x="87" y="222"/>
                  </a:cubicBezTo>
                  <a:cubicBezTo>
                    <a:pt x="93" y="218"/>
                    <a:pt x="100" y="216"/>
                    <a:pt x="107" y="216"/>
                  </a:cubicBezTo>
                  <a:cubicBezTo>
                    <a:pt x="114" y="216"/>
                    <a:pt x="120" y="218"/>
                    <a:pt x="126" y="222"/>
                  </a:cubicBezTo>
                  <a:cubicBezTo>
                    <a:pt x="132" y="225"/>
                    <a:pt x="138" y="230"/>
                    <a:pt x="143" y="236"/>
                  </a:cubicBezTo>
                  <a:cubicBezTo>
                    <a:pt x="148" y="242"/>
                    <a:pt x="152" y="248"/>
                    <a:pt x="156" y="256"/>
                  </a:cubicBezTo>
                  <a:cubicBezTo>
                    <a:pt x="160" y="263"/>
                    <a:pt x="163" y="271"/>
                    <a:pt x="165" y="279"/>
                  </a:cubicBezTo>
                  <a:cubicBezTo>
                    <a:pt x="168" y="286"/>
                    <a:pt x="170" y="294"/>
                    <a:pt x="171" y="302"/>
                  </a:cubicBezTo>
                  <a:cubicBezTo>
                    <a:pt x="173" y="309"/>
                    <a:pt x="174" y="316"/>
                    <a:pt x="174" y="321"/>
                  </a:cubicBezTo>
                  <a:cubicBezTo>
                    <a:pt x="174" y="326"/>
                    <a:pt x="173" y="331"/>
                    <a:pt x="172" y="337"/>
                  </a:cubicBezTo>
                  <a:cubicBezTo>
                    <a:pt x="179" y="331"/>
                    <a:pt x="185" y="325"/>
                    <a:pt x="190" y="318"/>
                  </a:cubicBezTo>
                  <a:cubicBezTo>
                    <a:pt x="195" y="311"/>
                    <a:pt x="199" y="303"/>
                    <a:pt x="203" y="295"/>
                  </a:cubicBezTo>
                  <a:cubicBezTo>
                    <a:pt x="206" y="287"/>
                    <a:pt x="209" y="279"/>
                    <a:pt x="211" y="270"/>
                  </a:cubicBezTo>
                  <a:cubicBezTo>
                    <a:pt x="213" y="262"/>
                    <a:pt x="214" y="253"/>
                    <a:pt x="214" y="244"/>
                  </a:cubicBezTo>
                  <a:cubicBezTo>
                    <a:pt x="214" y="235"/>
                    <a:pt x="213" y="226"/>
                    <a:pt x="211" y="217"/>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47028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50"/>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par>
                                <p:cTn id="13" presetID="64" presetClass="path" presetSubtype="0" decel="100000" fill="hold" grpId="1" nodeType="withEffect">
                                  <p:stCondLst>
                                    <p:cond delay="0"/>
                                  </p:stCondLst>
                                  <p:childTnLst>
                                    <p:animMotion origin="layout" path="M -1.45833E-6 0.06922 L -1.45833E-6 -3.7037E-6 " pathEditMode="relative" rAng="0" ptsTypes="AA">
                                      <p:cBhvr>
                                        <p:cTn id="14" dur="500" fill="hold"/>
                                        <p:tgtEl>
                                          <p:spTgt spid="121"/>
                                        </p:tgtEl>
                                        <p:attrNameLst>
                                          <p:attrName>ppt_x</p:attrName>
                                          <p:attrName>ppt_y</p:attrName>
                                        </p:attrNameLst>
                                      </p:cBhvr>
                                      <p:rCtr x="0" y="-3472"/>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fade">
                                      <p:cBhvr>
                                        <p:cTn id="18" dur="500"/>
                                        <p:tgtEl>
                                          <p:spTgt spid="119"/>
                                        </p:tgtEl>
                                      </p:cBhvr>
                                    </p:animEffect>
                                  </p:childTnLst>
                                </p:cTn>
                              </p:par>
                              <p:par>
                                <p:cTn id="19" presetID="64" presetClass="path" presetSubtype="0" decel="100000" fill="hold" nodeType="withEffect">
                                  <p:stCondLst>
                                    <p:cond delay="0"/>
                                  </p:stCondLst>
                                  <p:childTnLst>
                                    <p:animMotion origin="layout" path="M -1.45833E-6 0.06922 L -1.45833E-6 -3.7037E-6 " pathEditMode="relative" rAng="0" ptsTypes="AA">
                                      <p:cBhvr>
                                        <p:cTn id="20" dur="500" fill="hold"/>
                                        <p:tgtEl>
                                          <p:spTgt spid="119"/>
                                        </p:tgtEl>
                                        <p:attrNameLst>
                                          <p:attrName>ppt_x</p:attrName>
                                          <p:attrName>ppt_y</p:attrName>
                                        </p:attrNameLst>
                                      </p:cBhvr>
                                      <p:rCtr x="0" y="-3472"/>
                                    </p:animMotion>
                                  </p:childTnLst>
                                </p:cTn>
                              </p:par>
                              <p:par>
                                <p:cTn id="21" presetID="10"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500"/>
                                        <p:tgtEl>
                                          <p:spTgt spid="112"/>
                                        </p:tgtEl>
                                      </p:cBhvr>
                                    </p:animEffect>
                                  </p:childTnLst>
                                </p:cTn>
                              </p:par>
                              <p:par>
                                <p:cTn id="24" presetID="64" presetClass="path" presetSubtype="0" decel="100000" fill="hold" grpId="1" nodeType="withEffect">
                                  <p:stCondLst>
                                    <p:cond delay="0"/>
                                  </p:stCondLst>
                                  <p:childTnLst>
                                    <p:animMotion origin="layout" path="M -1.45833E-6 0.06922 L -1.45833E-6 -3.7037E-6 " pathEditMode="relative" rAng="0" ptsTypes="AA">
                                      <p:cBhvr>
                                        <p:cTn id="25" dur="500" fill="hold"/>
                                        <p:tgtEl>
                                          <p:spTgt spid="112"/>
                                        </p:tgtEl>
                                        <p:attrNameLst>
                                          <p:attrName>ppt_x</p:attrName>
                                          <p:attrName>ppt_y</p:attrName>
                                        </p:attrNameLst>
                                      </p:cBhvr>
                                      <p:rCtr x="0" y="-3472"/>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par>
                                <p:cTn id="30" presetID="64" presetClass="path" presetSubtype="0" decel="100000" fill="hold" nodeType="withEffect">
                                  <p:stCondLst>
                                    <p:cond delay="0"/>
                                  </p:stCondLst>
                                  <p:childTnLst>
                                    <p:animMotion origin="layout" path="M -1.45833E-6 0.06922 L -1.45833E-6 -3.7037E-6 " pathEditMode="relative" rAng="0" ptsTypes="AA">
                                      <p:cBhvr>
                                        <p:cTn id="31" dur="500" fill="hold"/>
                                        <p:tgtEl>
                                          <p:spTgt spid="125"/>
                                        </p:tgtEl>
                                        <p:attrNameLst>
                                          <p:attrName>ppt_x</p:attrName>
                                          <p:attrName>ppt_y</p:attrName>
                                        </p:attrNameLst>
                                      </p:cBhvr>
                                      <p:rCtr x="0" y="-3472"/>
                                    </p:animMotion>
                                  </p:childTnLst>
                                </p:cTn>
                              </p:par>
                              <p:par>
                                <p:cTn id="32" presetID="10" presetClass="entr" presetSubtype="0" fill="hold" grpId="0"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par>
                                <p:cTn id="35" presetID="64" presetClass="path" presetSubtype="0" decel="100000" fill="hold" grpId="1" nodeType="withEffect">
                                  <p:stCondLst>
                                    <p:cond delay="0"/>
                                  </p:stCondLst>
                                  <p:childTnLst>
                                    <p:animMotion origin="layout" path="M -1.45833E-6 0.06922 L -1.45833E-6 -3.7037E-6 " pathEditMode="relative" rAng="0" ptsTypes="AA">
                                      <p:cBhvr>
                                        <p:cTn id="36" dur="500" fill="hold"/>
                                        <p:tgtEl>
                                          <p:spTgt spid="113"/>
                                        </p:tgtEl>
                                        <p:attrNameLst>
                                          <p:attrName>ppt_x</p:attrName>
                                          <p:attrName>ppt_y</p:attrName>
                                        </p:attrNameLst>
                                      </p:cBhvr>
                                      <p:rCtr x="0" y="-3472"/>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fade">
                                      <p:cBhvr>
                                        <p:cTn id="40" dur="500"/>
                                        <p:tgtEl>
                                          <p:spTgt spid="127"/>
                                        </p:tgtEl>
                                      </p:cBhvr>
                                    </p:animEffect>
                                  </p:childTnLst>
                                </p:cTn>
                              </p:par>
                              <p:par>
                                <p:cTn id="41" presetID="64" presetClass="path" presetSubtype="0" decel="100000" fill="hold" nodeType="withEffect">
                                  <p:stCondLst>
                                    <p:cond delay="0"/>
                                  </p:stCondLst>
                                  <p:childTnLst>
                                    <p:animMotion origin="layout" path="M -1.45833E-6 0.06922 L -1.45833E-6 -3.7037E-6 " pathEditMode="relative" rAng="0" ptsTypes="AA">
                                      <p:cBhvr>
                                        <p:cTn id="42" dur="500" fill="hold"/>
                                        <p:tgtEl>
                                          <p:spTgt spid="127"/>
                                        </p:tgtEl>
                                        <p:attrNameLst>
                                          <p:attrName>ppt_x</p:attrName>
                                          <p:attrName>ppt_y</p:attrName>
                                        </p:attrNameLst>
                                      </p:cBhvr>
                                      <p:rCtr x="0" y="-3472"/>
                                    </p:animMotion>
                                  </p:childTnLst>
                                </p:cTn>
                              </p:par>
                              <p:par>
                                <p:cTn id="43" presetID="10" presetClass="entr" presetSubtype="0"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500"/>
                                        <p:tgtEl>
                                          <p:spTgt spid="114"/>
                                        </p:tgtEl>
                                      </p:cBhvr>
                                    </p:animEffect>
                                  </p:childTnLst>
                                </p:cTn>
                              </p:par>
                              <p:par>
                                <p:cTn id="46" presetID="64" presetClass="path" presetSubtype="0" decel="100000" fill="hold" grpId="1" nodeType="withEffect">
                                  <p:stCondLst>
                                    <p:cond delay="0"/>
                                  </p:stCondLst>
                                  <p:childTnLst>
                                    <p:animMotion origin="layout" path="M -1.45833E-6 0.06922 L -1.45833E-6 -3.7037E-6 " pathEditMode="relative" rAng="0" ptsTypes="AA">
                                      <p:cBhvr>
                                        <p:cTn id="47" dur="500" fill="hold"/>
                                        <p:tgtEl>
                                          <p:spTgt spid="114"/>
                                        </p:tgtEl>
                                        <p:attrNameLst>
                                          <p:attrName>ppt_x</p:attrName>
                                          <p:attrName>ppt_y</p:attrName>
                                        </p:attrNameLst>
                                      </p:cBhvr>
                                      <p:rCtr x="0" y="-3472"/>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fade">
                                      <p:cBhvr>
                                        <p:cTn id="51" dur="500"/>
                                        <p:tgtEl>
                                          <p:spTgt spid="105"/>
                                        </p:tgtEl>
                                      </p:cBhvr>
                                    </p:animEffect>
                                  </p:childTnLst>
                                </p:cTn>
                              </p:par>
                              <p:par>
                                <p:cTn id="52" presetID="64" presetClass="path" presetSubtype="0" decel="100000" fill="hold" nodeType="withEffect">
                                  <p:stCondLst>
                                    <p:cond delay="0"/>
                                  </p:stCondLst>
                                  <p:childTnLst>
                                    <p:animMotion origin="layout" path="M -1.45833E-6 0.06922 L -1.45833E-6 -3.7037E-6 " pathEditMode="relative" rAng="0" ptsTypes="AA">
                                      <p:cBhvr>
                                        <p:cTn id="53" dur="500" fill="hold"/>
                                        <p:tgtEl>
                                          <p:spTgt spid="105"/>
                                        </p:tgtEl>
                                        <p:attrNameLst>
                                          <p:attrName>ppt_x</p:attrName>
                                          <p:attrName>ppt_y</p:attrName>
                                        </p:attrNameLst>
                                      </p:cBhvr>
                                      <p:rCtr x="0" y="-3472"/>
                                    </p:animMotion>
                                  </p:childTnLst>
                                </p:cTn>
                              </p:par>
                              <p:par>
                                <p:cTn id="54" presetID="10" presetClass="entr" presetSubtype="0" fill="hold" grpId="0" nodeType="withEffect">
                                  <p:stCondLst>
                                    <p:cond delay="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64" presetClass="path" presetSubtype="0" decel="100000" fill="hold" grpId="1" nodeType="withEffect">
                                  <p:stCondLst>
                                    <p:cond delay="0"/>
                                  </p:stCondLst>
                                  <p:childTnLst>
                                    <p:animMotion origin="layout" path="M -1.45833E-6 0.06922 L -1.45833E-6 -3.7037E-6 " pathEditMode="relative" rAng="0" ptsTypes="AA">
                                      <p:cBhvr>
                                        <p:cTn id="58" dur="500" fill="hold"/>
                                        <p:tgtEl>
                                          <p:spTgt spid="115"/>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112" grpId="0"/>
      <p:bldP spid="112" grpId="1"/>
      <p:bldP spid="113" grpId="0"/>
      <p:bldP spid="113" grpId="1"/>
      <p:bldP spid="114" grpId="0"/>
      <p:bldP spid="114" grpId="1"/>
      <p:bldP spid="115" grpId="0"/>
      <p:bldP spid="115"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68E058-8BFB-6942-AFB5-45A8290B9E20}"/>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10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Technical considerations</a:t>
            </a:r>
          </a:p>
        </p:txBody>
      </p:sp>
      <p:pic>
        <p:nvPicPr>
          <p:cNvPr id="5" name="Picture 4">
            <a:extLst>
              <a:ext uri="{FF2B5EF4-FFF2-40B4-BE49-F238E27FC236}">
                <a16:creationId xmlns:a16="http://schemas.microsoft.com/office/drawing/2014/main" id="{0F952BC9-E656-634F-AD42-6CA02FE32D9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81480" y="4023991"/>
            <a:ext cx="5747658" cy="2850969"/>
          </a:xfrm>
          <a:prstGeom prst="rect">
            <a:avLst/>
          </a:prstGeom>
        </p:spPr>
      </p:pic>
      <p:grpSp>
        <p:nvGrpSpPr>
          <p:cNvPr id="36" name="Group 35">
            <a:extLst>
              <a:ext uri="{FF2B5EF4-FFF2-40B4-BE49-F238E27FC236}">
                <a16:creationId xmlns:a16="http://schemas.microsoft.com/office/drawing/2014/main" id="{635BBD98-78DF-44EB-AE6F-FA197025C0D3}"/>
              </a:ext>
              <a:ext uri="{C183D7F6-B498-43B3-948B-1728B52AA6E4}">
                <adec:decorative xmlns:adec="http://schemas.microsoft.com/office/drawing/2017/decorative" val="1"/>
              </a:ext>
            </a:extLst>
          </p:cNvPr>
          <p:cNvGrpSpPr/>
          <p:nvPr/>
        </p:nvGrpSpPr>
        <p:grpSpPr>
          <a:xfrm>
            <a:off x="8028263" y="4750351"/>
            <a:ext cx="616316" cy="511608"/>
            <a:chOff x="611409" y="3977058"/>
            <a:chExt cx="510119" cy="423457"/>
          </a:xfrm>
        </p:grpSpPr>
        <p:grpSp>
          <p:nvGrpSpPr>
            <p:cNvPr id="37" name="Group 36">
              <a:extLst>
                <a:ext uri="{FF2B5EF4-FFF2-40B4-BE49-F238E27FC236}">
                  <a16:creationId xmlns:a16="http://schemas.microsoft.com/office/drawing/2014/main" id="{5AD77831-606B-4F4D-8A40-6472FF7683C8}"/>
                </a:ext>
              </a:extLst>
            </p:cNvPr>
            <p:cNvGrpSpPr/>
            <p:nvPr/>
          </p:nvGrpSpPr>
          <p:grpSpPr>
            <a:xfrm rot="20400479">
              <a:off x="611409" y="3977058"/>
              <a:ext cx="510119" cy="423457"/>
              <a:chOff x="7804106" y="6721095"/>
              <a:chExt cx="411163" cy="341312"/>
            </a:xfrm>
          </p:grpSpPr>
          <p:sp>
            <p:nvSpPr>
              <p:cNvPr id="39" name="Freeform 12">
                <a:extLst>
                  <a:ext uri="{FF2B5EF4-FFF2-40B4-BE49-F238E27FC236}">
                    <a16:creationId xmlns:a16="http://schemas.microsoft.com/office/drawing/2014/main" id="{7E82B222-BA42-4EBC-8F32-D32238DA086B}"/>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3">
                <a:extLst>
                  <a:ext uri="{FF2B5EF4-FFF2-40B4-BE49-F238E27FC236}">
                    <a16:creationId xmlns:a16="http://schemas.microsoft.com/office/drawing/2014/main" id="{8FE0828D-E6AF-4280-ADC1-B9C837E5D44C}"/>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14">
                <a:extLst>
                  <a:ext uri="{FF2B5EF4-FFF2-40B4-BE49-F238E27FC236}">
                    <a16:creationId xmlns:a16="http://schemas.microsoft.com/office/drawing/2014/main" id="{7EE699B8-6349-4469-A05D-13B71D3AB7A0}"/>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5">
                <a:extLst>
                  <a:ext uri="{FF2B5EF4-FFF2-40B4-BE49-F238E27FC236}">
                    <a16:creationId xmlns:a16="http://schemas.microsoft.com/office/drawing/2014/main" id="{36782A57-B846-4AEA-B214-4B1E35A402BA}"/>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16">
                <a:extLst>
                  <a:ext uri="{FF2B5EF4-FFF2-40B4-BE49-F238E27FC236}">
                    <a16:creationId xmlns:a16="http://schemas.microsoft.com/office/drawing/2014/main" id="{DA651683-500A-4E5D-B416-A6D09A884521}"/>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Freeform 21">
              <a:extLst>
                <a:ext uri="{FF2B5EF4-FFF2-40B4-BE49-F238E27FC236}">
                  <a16:creationId xmlns:a16="http://schemas.microsoft.com/office/drawing/2014/main" id="{8BADB6DB-5B3C-4CD7-B885-FCEDE027228D}"/>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65701227-9B5C-4E28-803E-C655F248696D}"/>
              </a:ext>
              <a:ext uri="{C183D7F6-B498-43B3-948B-1728B52AA6E4}">
                <adec:decorative xmlns:adec="http://schemas.microsoft.com/office/drawing/2017/decorative" val="1"/>
              </a:ext>
            </a:extLst>
          </p:cNvPr>
          <p:cNvGrpSpPr/>
          <p:nvPr/>
        </p:nvGrpSpPr>
        <p:grpSpPr>
          <a:xfrm>
            <a:off x="8096507" y="3748535"/>
            <a:ext cx="479828" cy="601468"/>
            <a:chOff x="1300236" y="4321356"/>
            <a:chExt cx="390770" cy="489836"/>
          </a:xfrm>
        </p:grpSpPr>
        <p:sp>
          <p:nvSpPr>
            <p:cNvPr id="45" name="Freeform 128">
              <a:extLst>
                <a:ext uri="{FF2B5EF4-FFF2-40B4-BE49-F238E27FC236}">
                  <a16:creationId xmlns:a16="http://schemas.microsoft.com/office/drawing/2014/main" id="{E2F5385F-EEA3-4AFD-840E-0DE8E1860E51}"/>
                </a:ext>
              </a:extLst>
            </p:cNvPr>
            <p:cNvSpPr>
              <a:spLocks/>
            </p:cNvSpPr>
            <p:nvPr/>
          </p:nvSpPr>
          <p:spPr bwMode="auto">
            <a:xfrm>
              <a:off x="1300236" y="4321356"/>
              <a:ext cx="390770" cy="48983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6" name="Freeform 129">
              <a:extLst>
                <a:ext uri="{FF2B5EF4-FFF2-40B4-BE49-F238E27FC236}">
                  <a16:creationId xmlns:a16="http://schemas.microsoft.com/office/drawing/2014/main" id="{2E9E7897-F718-44A6-8B3C-D36255F308F8}"/>
                </a:ext>
              </a:extLst>
            </p:cNvPr>
            <p:cNvSpPr>
              <a:spLocks/>
            </p:cNvSpPr>
            <p:nvPr/>
          </p:nvSpPr>
          <p:spPr bwMode="auto">
            <a:xfrm>
              <a:off x="1465350" y="4513988"/>
              <a:ext cx="62376" cy="124752"/>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sp>
        <p:nvSpPr>
          <p:cNvPr id="47" name="Text Placeholder 18">
            <a:extLst>
              <a:ext uri="{FF2B5EF4-FFF2-40B4-BE49-F238E27FC236}">
                <a16:creationId xmlns:a16="http://schemas.microsoft.com/office/drawing/2014/main" id="{B0A3F063-6CFA-4067-A02A-6917828930E7}"/>
              </a:ext>
            </a:extLst>
          </p:cNvPr>
          <p:cNvSpPr txBox="1">
            <a:spLocks/>
          </p:cNvSpPr>
          <p:nvPr/>
        </p:nvSpPr>
        <p:spPr>
          <a:xfrm>
            <a:off x="8847791" y="1895089"/>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kumimoji="0" lang="en-US" sz="1600" b="0" i="0" u="none" strike="noStrike" kern="1200" cap="none" spc="0" normalizeH="0" baseline="0" noProof="0" dirty="0">
                <a:ln>
                  <a:noFill/>
                </a:ln>
                <a:solidFill>
                  <a:schemeClr val="bg1"/>
                </a:solidFill>
                <a:effectLst/>
                <a:uLnTx/>
                <a:uFillTx/>
                <a:ea typeface="+mn-ea"/>
                <a:cs typeface="Segoe UI Light" panose="020B0502040204020203" pitchFamily="34" charset="0"/>
              </a:rPr>
              <a:t>Scalability</a:t>
            </a:r>
          </a:p>
        </p:txBody>
      </p:sp>
      <p:sp>
        <p:nvSpPr>
          <p:cNvPr id="48" name="Text Placeholder 18">
            <a:extLst>
              <a:ext uri="{FF2B5EF4-FFF2-40B4-BE49-F238E27FC236}">
                <a16:creationId xmlns:a16="http://schemas.microsoft.com/office/drawing/2014/main" id="{A8A2818D-66D6-47DD-B34B-472B7026149F}"/>
              </a:ext>
            </a:extLst>
          </p:cNvPr>
          <p:cNvSpPr txBox="1">
            <a:spLocks/>
          </p:cNvSpPr>
          <p:nvPr/>
        </p:nvSpPr>
        <p:spPr>
          <a:xfrm>
            <a:off x="8847791" y="2870751"/>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lang="en-US" sz="1600" dirty="0">
                <a:solidFill>
                  <a:schemeClr val="bg1"/>
                </a:solidFill>
                <a:cs typeface="Segoe UI Light" panose="020B0502040204020203" pitchFamily="34" charset="0"/>
              </a:rPr>
              <a:t>Availability</a:t>
            </a:r>
            <a:endParaRPr kumimoji="0" lang="en-US" sz="1600" b="0" i="0" u="none" strike="noStrike" kern="1200" cap="none" spc="0" normalizeH="0" baseline="0" noProof="0" dirty="0">
              <a:ln>
                <a:noFill/>
              </a:ln>
              <a:solidFill>
                <a:schemeClr val="bg1"/>
              </a:solidFill>
              <a:effectLst/>
              <a:uLnTx/>
              <a:uFillTx/>
              <a:cs typeface="Segoe UI Light" panose="020B0502040204020203" pitchFamily="34" charset="0"/>
            </a:endParaRPr>
          </a:p>
        </p:txBody>
      </p:sp>
      <p:sp>
        <p:nvSpPr>
          <p:cNvPr id="49" name="Text Placeholder 18">
            <a:extLst>
              <a:ext uri="{FF2B5EF4-FFF2-40B4-BE49-F238E27FC236}">
                <a16:creationId xmlns:a16="http://schemas.microsoft.com/office/drawing/2014/main" id="{DD84B381-32C7-483A-B2DA-DAFCDAFDE45B}"/>
              </a:ext>
            </a:extLst>
          </p:cNvPr>
          <p:cNvSpPr txBox="1">
            <a:spLocks/>
          </p:cNvSpPr>
          <p:nvPr/>
        </p:nvSpPr>
        <p:spPr>
          <a:xfrm>
            <a:off x="8847791" y="3879991"/>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kumimoji="0" lang="en-US" sz="1600" b="0" i="0" u="none" strike="noStrike" kern="1200" cap="none" spc="0" normalizeH="0" baseline="0" noProof="0" dirty="0">
                <a:ln>
                  <a:noFill/>
                </a:ln>
                <a:solidFill>
                  <a:schemeClr val="bg1"/>
                </a:solidFill>
                <a:effectLst/>
                <a:uLnTx/>
                <a:uFillTx/>
                <a:ea typeface="+mn-ea"/>
                <a:cs typeface="Segoe UI Light" panose="020B0502040204020203" pitchFamily="34" charset="0"/>
              </a:rPr>
              <a:t>Security and compliance</a:t>
            </a:r>
          </a:p>
        </p:txBody>
      </p:sp>
      <p:sp>
        <p:nvSpPr>
          <p:cNvPr id="50" name="Text Placeholder 18">
            <a:extLst>
              <a:ext uri="{FF2B5EF4-FFF2-40B4-BE49-F238E27FC236}">
                <a16:creationId xmlns:a16="http://schemas.microsoft.com/office/drawing/2014/main" id="{6E725D92-8050-4CDA-A390-EE6D5A30729E}"/>
              </a:ext>
            </a:extLst>
          </p:cNvPr>
          <p:cNvSpPr txBox="1">
            <a:spLocks/>
          </p:cNvSpPr>
          <p:nvPr/>
        </p:nvSpPr>
        <p:spPr>
          <a:xfrm>
            <a:off x="8847791" y="4836878"/>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defRPr/>
            </a:pPr>
            <a:r>
              <a:rPr lang="en-US" sz="1600" dirty="0">
                <a:solidFill>
                  <a:schemeClr val="bg1"/>
                </a:solidFill>
                <a:cs typeface="Segoe UI Light" panose="020B0502040204020203" pitchFamily="34" charset="0"/>
              </a:rPr>
              <a:t>Capacity optimization</a:t>
            </a:r>
            <a:endParaRPr kumimoji="0" lang="en-US" sz="1600" b="0" i="0" u="none" strike="noStrike" kern="1200" cap="none" spc="0" normalizeH="0" baseline="0" noProof="0" dirty="0">
              <a:ln>
                <a:noFill/>
              </a:ln>
              <a:solidFill>
                <a:schemeClr val="bg1"/>
              </a:solidFill>
              <a:effectLst/>
              <a:uLnTx/>
              <a:uFillTx/>
              <a:cs typeface="Segoe UI Light" panose="020B0502040204020203" pitchFamily="34" charset="0"/>
            </a:endParaRPr>
          </a:p>
        </p:txBody>
      </p:sp>
      <p:grpSp>
        <p:nvGrpSpPr>
          <p:cNvPr id="51" name="Group 50">
            <a:extLst>
              <a:ext uri="{FF2B5EF4-FFF2-40B4-BE49-F238E27FC236}">
                <a16:creationId xmlns:a16="http://schemas.microsoft.com/office/drawing/2014/main" id="{021F0CC2-FE52-44A6-80C2-E35B951A55CE}"/>
              </a:ext>
              <a:ext uri="{C183D7F6-B498-43B3-948B-1728B52AA6E4}">
                <adec:decorative xmlns:adec="http://schemas.microsoft.com/office/drawing/2017/decorative" val="1"/>
              </a:ext>
            </a:extLst>
          </p:cNvPr>
          <p:cNvGrpSpPr/>
          <p:nvPr/>
        </p:nvGrpSpPr>
        <p:grpSpPr>
          <a:xfrm>
            <a:off x="8069263" y="1797209"/>
            <a:ext cx="534318" cy="534314"/>
            <a:chOff x="1152525" y="2665413"/>
            <a:chExt cx="684213" cy="684212"/>
          </a:xfrm>
        </p:grpSpPr>
        <p:sp>
          <p:nvSpPr>
            <p:cNvPr id="62" name="Freeform 5">
              <a:extLst>
                <a:ext uri="{FF2B5EF4-FFF2-40B4-BE49-F238E27FC236}">
                  <a16:creationId xmlns:a16="http://schemas.microsoft.com/office/drawing/2014/main" id="{6C7A4E71-FCEE-4089-928B-1E491F91C901}"/>
                </a:ext>
              </a:extLst>
            </p:cNvPr>
            <p:cNvSpPr>
              <a:spLocks/>
            </p:cNvSpPr>
            <p:nvPr/>
          </p:nvSpPr>
          <p:spPr bwMode="auto">
            <a:xfrm>
              <a:off x="1152525" y="3025775"/>
              <a:ext cx="323850" cy="323850"/>
            </a:xfrm>
            <a:custGeom>
              <a:avLst/>
              <a:gdLst>
                <a:gd name="T0" fmla="*/ 204 w 204"/>
                <a:gd name="T1" fmla="*/ 204 h 204"/>
                <a:gd name="T2" fmla="*/ 0 w 204"/>
                <a:gd name="T3" fmla="*/ 204 h 204"/>
                <a:gd name="T4" fmla="*/ 0 w 204"/>
                <a:gd name="T5" fmla="*/ 0 h 204"/>
                <a:gd name="T6" fmla="*/ 204 w 204"/>
                <a:gd name="T7" fmla="*/ 0 h 204"/>
                <a:gd name="T8" fmla="*/ 204 w 204"/>
                <a:gd name="T9" fmla="*/ 204 h 204"/>
                <a:gd name="T10" fmla="*/ 204 w 204"/>
                <a:gd name="T11" fmla="*/ 204 h 204"/>
              </a:gdLst>
              <a:ahLst/>
              <a:cxnLst>
                <a:cxn ang="0">
                  <a:pos x="T0" y="T1"/>
                </a:cxn>
                <a:cxn ang="0">
                  <a:pos x="T2" y="T3"/>
                </a:cxn>
                <a:cxn ang="0">
                  <a:pos x="T4" y="T5"/>
                </a:cxn>
                <a:cxn ang="0">
                  <a:pos x="T6" y="T7"/>
                </a:cxn>
                <a:cxn ang="0">
                  <a:pos x="T8" y="T9"/>
                </a:cxn>
                <a:cxn ang="0">
                  <a:pos x="T10" y="T11"/>
                </a:cxn>
              </a:cxnLst>
              <a:rect l="0" t="0" r="r" b="b"/>
              <a:pathLst>
                <a:path w="204" h="204">
                  <a:moveTo>
                    <a:pt x="204" y="204"/>
                  </a:moveTo>
                  <a:lnTo>
                    <a:pt x="0" y="204"/>
                  </a:lnTo>
                  <a:lnTo>
                    <a:pt x="0" y="0"/>
                  </a:lnTo>
                  <a:lnTo>
                    <a:pt x="204" y="0"/>
                  </a:lnTo>
                  <a:lnTo>
                    <a:pt x="204" y="204"/>
                  </a:lnTo>
                  <a:lnTo>
                    <a:pt x="204" y="2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a:extLst>
                <a:ext uri="{FF2B5EF4-FFF2-40B4-BE49-F238E27FC236}">
                  <a16:creationId xmlns:a16="http://schemas.microsoft.com/office/drawing/2014/main" id="{2F89C229-8985-441E-8228-39BA85031CEC}"/>
                </a:ext>
              </a:extLst>
            </p:cNvPr>
            <p:cNvSpPr>
              <a:spLocks/>
            </p:cNvSpPr>
            <p:nvPr/>
          </p:nvSpPr>
          <p:spPr bwMode="auto">
            <a:xfrm>
              <a:off x="1152525" y="2665413"/>
              <a:ext cx="684213" cy="682625"/>
            </a:xfrm>
            <a:custGeom>
              <a:avLst/>
              <a:gdLst>
                <a:gd name="T0" fmla="*/ 431 w 431"/>
                <a:gd name="T1" fmla="*/ 0 h 430"/>
                <a:gd name="T2" fmla="*/ 431 w 431"/>
                <a:gd name="T3" fmla="*/ 0 h 430"/>
                <a:gd name="T4" fmla="*/ 431 w 431"/>
                <a:gd name="T5" fmla="*/ 0 h 430"/>
                <a:gd name="T6" fmla="*/ 227 w 431"/>
                <a:gd name="T7" fmla="*/ 0 h 430"/>
                <a:gd name="T8" fmla="*/ 227 w 431"/>
                <a:gd name="T9" fmla="*/ 0 h 430"/>
                <a:gd name="T10" fmla="*/ 0 w 431"/>
                <a:gd name="T11" fmla="*/ 0 h 430"/>
                <a:gd name="T12" fmla="*/ 0 w 431"/>
                <a:gd name="T13" fmla="*/ 204 h 430"/>
                <a:gd name="T14" fmla="*/ 227 w 431"/>
                <a:gd name="T15" fmla="*/ 204 h 430"/>
                <a:gd name="T16" fmla="*/ 227 w 431"/>
                <a:gd name="T17" fmla="*/ 430 h 430"/>
                <a:gd name="T18" fmla="*/ 431 w 431"/>
                <a:gd name="T19" fmla="*/ 430 h 430"/>
                <a:gd name="T20" fmla="*/ 431 w 431"/>
                <a:gd name="T21" fmla="*/ 204 h 430"/>
                <a:gd name="T22" fmla="*/ 431 w 431"/>
                <a:gd name="T23" fmla="*/ 204 h 430"/>
                <a:gd name="T24" fmla="*/ 431 w 431"/>
                <a:gd name="T25" fmla="*/ 0 h 430"/>
                <a:gd name="T26" fmla="*/ 431 w 431"/>
                <a:gd name="T2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430">
                  <a:moveTo>
                    <a:pt x="431" y="0"/>
                  </a:moveTo>
                  <a:lnTo>
                    <a:pt x="431" y="0"/>
                  </a:lnTo>
                  <a:lnTo>
                    <a:pt x="431" y="0"/>
                  </a:lnTo>
                  <a:lnTo>
                    <a:pt x="227" y="0"/>
                  </a:lnTo>
                  <a:lnTo>
                    <a:pt x="227" y="0"/>
                  </a:lnTo>
                  <a:lnTo>
                    <a:pt x="0" y="0"/>
                  </a:lnTo>
                  <a:lnTo>
                    <a:pt x="0" y="204"/>
                  </a:lnTo>
                  <a:lnTo>
                    <a:pt x="227" y="204"/>
                  </a:lnTo>
                  <a:lnTo>
                    <a:pt x="227" y="430"/>
                  </a:lnTo>
                  <a:lnTo>
                    <a:pt x="431" y="430"/>
                  </a:lnTo>
                  <a:lnTo>
                    <a:pt x="431" y="204"/>
                  </a:lnTo>
                  <a:lnTo>
                    <a:pt x="431" y="204"/>
                  </a:lnTo>
                  <a:lnTo>
                    <a:pt x="431" y="0"/>
                  </a:lnTo>
                  <a:lnTo>
                    <a:pt x="4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A7011F72-2FF7-4B09-BF4A-781318625E46}"/>
              </a:ext>
              <a:ext uri="{C183D7F6-B498-43B3-948B-1728B52AA6E4}">
                <adec:decorative xmlns:adec="http://schemas.microsoft.com/office/drawing/2017/decorative" val="1"/>
              </a:ext>
            </a:extLst>
          </p:cNvPr>
          <p:cNvGrpSpPr/>
          <p:nvPr/>
        </p:nvGrpSpPr>
        <p:grpSpPr>
          <a:xfrm>
            <a:off x="8028263" y="2731872"/>
            <a:ext cx="613740" cy="613736"/>
            <a:chOff x="8435699" y="2631288"/>
            <a:chExt cx="613740" cy="613736"/>
          </a:xfrm>
        </p:grpSpPr>
        <p:sp>
          <p:nvSpPr>
            <p:cNvPr id="68" name="Oval 80">
              <a:extLst>
                <a:ext uri="{FF2B5EF4-FFF2-40B4-BE49-F238E27FC236}">
                  <a16:creationId xmlns:a16="http://schemas.microsoft.com/office/drawing/2014/main" id="{7FF392A2-9B8C-4D81-B602-F88DE17BC906}"/>
                </a:ext>
              </a:extLst>
            </p:cNvPr>
            <p:cNvSpPr>
              <a:spLocks noChangeArrowheads="1"/>
            </p:cNvSpPr>
            <p:nvPr/>
          </p:nvSpPr>
          <p:spPr bwMode="auto">
            <a:xfrm>
              <a:off x="843569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81">
              <a:extLst>
                <a:ext uri="{FF2B5EF4-FFF2-40B4-BE49-F238E27FC236}">
                  <a16:creationId xmlns:a16="http://schemas.microsoft.com/office/drawing/2014/main" id="{DC857861-7E59-4B54-AC3C-1D8306C59613}"/>
                </a:ext>
              </a:extLst>
            </p:cNvPr>
            <p:cNvSpPr>
              <a:spLocks noChangeArrowheads="1"/>
            </p:cNvSpPr>
            <p:nvPr/>
          </p:nvSpPr>
          <p:spPr bwMode="auto">
            <a:xfrm>
              <a:off x="8536270" y="2631288"/>
              <a:ext cx="72205"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Oval 82">
              <a:extLst>
                <a:ext uri="{FF2B5EF4-FFF2-40B4-BE49-F238E27FC236}">
                  <a16:creationId xmlns:a16="http://schemas.microsoft.com/office/drawing/2014/main" id="{0060B02D-D1F8-4793-8E5D-B79D5ACA8E37}"/>
                </a:ext>
              </a:extLst>
            </p:cNvPr>
            <p:cNvSpPr>
              <a:spLocks noChangeArrowheads="1"/>
            </p:cNvSpPr>
            <p:nvPr/>
          </p:nvSpPr>
          <p:spPr bwMode="auto">
            <a:xfrm>
              <a:off x="8641998"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4" name="Oval 83">
              <a:extLst>
                <a:ext uri="{FF2B5EF4-FFF2-40B4-BE49-F238E27FC236}">
                  <a16:creationId xmlns:a16="http://schemas.microsoft.com/office/drawing/2014/main" id="{D22C085D-E297-4040-A268-05D9D1623D3A}"/>
                </a:ext>
              </a:extLst>
            </p:cNvPr>
            <p:cNvSpPr>
              <a:spLocks noChangeArrowheads="1"/>
            </p:cNvSpPr>
            <p:nvPr/>
          </p:nvSpPr>
          <p:spPr bwMode="auto">
            <a:xfrm>
              <a:off x="874256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84">
              <a:extLst>
                <a:ext uri="{FF2B5EF4-FFF2-40B4-BE49-F238E27FC236}">
                  <a16:creationId xmlns:a16="http://schemas.microsoft.com/office/drawing/2014/main" id="{5F39EC1E-D20A-449B-ABCB-CF573E8ECCB5}"/>
                </a:ext>
              </a:extLst>
            </p:cNvPr>
            <p:cNvSpPr>
              <a:spLocks noChangeArrowheads="1"/>
            </p:cNvSpPr>
            <p:nvPr/>
          </p:nvSpPr>
          <p:spPr bwMode="auto">
            <a:xfrm>
              <a:off x="884313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6" name="Oval 85">
              <a:extLst>
                <a:ext uri="{FF2B5EF4-FFF2-40B4-BE49-F238E27FC236}">
                  <a16:creationId xmlns:a16="http://schemas.microsoft.com/office/drawing/2014/main" id="{303C903D-918C-4C54-976B-0C657B015511}"/>
                </a:ext>
              </a:extLst>
            </p:cNvPr>
            <p:cNvSpPr>
              <a:spLocks noChangeArrowheads="1"/>
            </p:cNvSpPr>
            <p:nvPr/>
          </p:nvSpPr>
          <p:spPr bwMode="auto">
            <a:xfrm>
              <a:off x="8948868"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86">
              <a:extLst>
                <a:ext uri="{FF2B5EF4-FFF2-40B4-BE49-F238E27FC236}">
                  <a16:creationId xmlns:a16="http://schemas.microsoft.com/office/drawing/2014/main" id="{3006188D-230F-451E-B6A9-4D2CD9C3AF37}"/>
                </a:ext>
              </a:extLst>
            </p:cNvPr>
            <p:cNvSpPr>
              <a:spLocks noChangeArrowheads="1"/>
            </p:cNvSpPr>
            <p:nvPr/>
          </p:nvSpPr>
          <p:spPr bwMode="auto">
            <a:xfrm>
              <a:off x="8435699" y="273185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0" name="Oval 87">
              <a:extLst>
                <a:ext uri="{FF2B5EF4-FFF2-40B4-BE49-F238E27FC236}">
                  <a16:creationId xmlns:a16="http://schemas.microsoft.com/office/drawing/2014/main" id="{18290001-C5A5-4000-9DC4-9C5B423D431A}"/>
                </a:ext>
              </a:extLst>
            </p:cNvPr>
            <p:cNvSpPr>
              <a:spLocks noChangeArrowheads="1"/>
            </p:cNvSpPr>
            <p:nvPr/>
          </p:nvSpPr>
          <p:spPr bwMode="auto">
            <a:xfrm>
              <a:off x="8948868" y="273185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1" name="Oval 88">
              <a:extLst>
                <a:ext uri="{FF2B5EF4-FFF2-40B4-BE49-F238E27FC236}">
                  <a16:creationId xmlns:a16="http://schemas.microsoft.com/office/drawing/2014/main" id="{8FA2364E-30E5-497D-BDC8-07955AB2C065}"/>
                </a:ext>
              </a:extLst>
            </p:cNvPr>
            <p:cNvSpPr>
              <a:spLocks noChangeArrowheads="1"/>
            </p:cNvSpPr>
            <p:nvPr/>
          </p:nvSpPr>
          <p:spPr bwMode="auto">
            <a:xfrm>
              <a:off x="8435699"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2" name="Oval 89">
              <a:extLst>
                <a:ext uri="{FF2B5EF4-FFF2-40B4-BE49-F238E27FC236}">
                  <a16:creationId xmlns:a16="http://schemas.microsoft.com/office/drawing/2014/main" id="{1ED7F959-4B69-4967-AD2D-984D0499362D}"/>
                </a:ext>
              </a:extLst>
            </p:cNvPr>
            <p:cNvSpPr>
              <a:spLocks noChangeArrowheads="1"/>
            </p:cNvSpPr>
            <p:nvPr/>
          </p:nvSpPr>
          <p:spPr bwMode="auto">
            <a:xfrm>
              <a:off x="8641998"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90">
              <a:extLst>
                <a:ext uri="{FF2B5EF4-FFF2-40B4-BE49-F238E27FC236}">
                  <a16:creationId xmlns:a16="http://schemas.microsoft.com/office/drawing/2014/main" id="{099D1980-FF7B-4D5D-AEAA-46B811365CC3}"/>
                </a:ext>
              </a:extLst>
            </p:cNvPr>
            <p:cNvSpPr>
              <a:spLocks noChangeArrowheads="1"/>
            </p:cNvSpPr>
            <p:nvPr/>
          </p:nvSpPr>
          <p:spPr bwMode="auto">
            <a:xfrm>
              <a:off x="8742569"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4" name="Oval 91">
              <a:extLst>
                <a:ext uri="{FF2B5EF4-FFF2-40B4-BE49-F238E27FC236}">
                  <a16:creationId xmlns:a16="http://schemas.microsoft.com/office/drawing/2014/main" id="{E8160660-182C-4BAC-857D-41FE4BE93226}"/>
                </a:ext>
              </a:extLst>
            </p:cNvPr>
            <p:cNvSpPr>
              <a:spLocks noChangeArrowheads="1"/>
            </p:cNvSpPr>
            <p:nvPr/>
          </p:nvSpPr>
          <p:spPr bwMode="auto">
            <a:xfrm>
              <a:off x="8948868"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92">
              <a:extLst>
                <a:ext uri="{FF2B5EF4-FFF2-40B4-BE49-F238E27FC236}">
                  <a16:creationId xmlns:a16="http://schemas.microsoft.com/office/drawing/2014/main" id="{9C8B1753-AB97-48BF-AA28-B2269795D143}"/>
                </a:ext>
              </a:extLst>
            </p:cNvPr>
            <p:cNvSpPr>
              <a:spLocks noChangeArrowheads="1"/>
            </p:cNvSpPr>
            <p:nvPr/>
          </p:nvSpPr>
          <p:spPr bwMode="auto">
            <a:xfrm>
              <a:off x="8435699" y="2938156"/>
              <a:ext cx="69626"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6" name="Oval 93">
              <a:extLst>
                <a:ext uri="{FF2B5EF4-FFF2-40B4-BE49-F238E27FC236}">
                  <a16:creationId xmlns:a16="http://schemas.microsoft.com/office/drawing/2014/main" id="{7CE17C93-761B-41C5-ADE5-23077D5C879B}"/>
                </a:ext>
              </a:extLst>
            </p:cNvPr>
            <p:cNvSpPr>
              <a:spLocks noChangeArrowheads="1"/>
            </p:cNvSpPr>
            <p:nvPr/>
          </p:nvSpPr>
          <p:spPr bwMode="auto">
            <a:xfrm>
              <a:off x="8641998" y="293815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94">
              <a:extLst>
                <a:ext uri="{FF2B5EF4-FFF2-40B4-BE49-F238E27FC236}">
                  <a16:creationId xmlns:a16="http://schemas.microsoft.com/office/drawing/2014/main" id="{3AC1CCC7-6D86-4FE2-8C47-69118D6803C7}"/>
                </a:ext>
              </a:extLst>
            </p:cNvPr>
            <p:cNvSpPr>
              <a:spLocks noChangeArrowheads="1"/>
            </p:cNvSpPr>
            <p:nvPr/>
          </p:nvSpPr>
          <p:spPr bwMode="auto">
            <a:xfrm>
              <a:off x="8435699" y="3038726"/>
              <a:ext cx="69626" cy="7220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8" name="Oval 95">
              <a:extLst>
                <a:ext uri="{FF2B5EF4-FFF2-40B4-BE49-F238E27FC236}">
                  <a16:creationId xmlns:a16="http://schemas.microsoft.com/office/drawing/2014/main" id="{03348DE7-7AC4-45F3-B087-6F4760A779BB}"/>
                </a:ext>
              </a:extLst>
            </p:cNvPr>
            <p:cNvSpPr>
              <a:spLocks noChangeArrowheads="1"/>
            </p:cNvSpPr>
            <p:nvPr/>
          </p:nvSpPr>
          <p:spPr bwMode="auto">
            <a:xfrm>
              <a:off x="8435699" y="3144453"/>
              <a:ext cx="69626"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9" name="Oval 96">
              <a:extLst>
                <a:ext uri="{FF2B5EF4-FFF2-40B4-BE49-F238E27FC236}">
                  <a16:creationId xmlns:a16="http://schemas.microsoft.com/office/drawing/2014/main" id="{BF0895A8-FD81-44FB-822B-5F722BE6F047}"/>
                </a:ext>
              </a:extLst>
            </p:cNvPr>
            <p:cNvSpPr>
              <a:spLocks noChangeArrowheads="1"/>
            </p:cNvSpPr>
            <p:nvPr/>
          </p:nvSpPr>
          <p:spPr bwMode="auto">
            <a:xfrm>
              <a:off x="8541427" y="3144453"/>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Oval 97">
              <a:extLst>
                <a:ext uri="{FF2B5EF4-FFF2-40B4-BE49-F238E27FC236}">
                  <a16:creationId xmlns:a16="http://schemas.microsoft.com/office/drawing/2014/main" id="{D9F4E0B8-CA96-46A6-B3BD-F1B4B29598E4}"/>
                </a:ext>
              </a:extLst>
            </p:cNvPr>
            <p:cNvSpPr>
              <a:spLocks noChangeArrowheads="1"/>
            </p:cNvSpPr>
            <p:nvPr/>
          </p:nvSpPr>
          <p:spPr bwMode="auto">
            <a:xfrm>
              <a:off x="8641998" y="3144453"/>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98">
              <a:extLst>
                <a:ext uri="{FF2B5EF4-FFF2-40B4-BE49-F238E27FC236}">
                  <a16:creationId xmlns:a16="http://schemas.microsoft.com/office/drawing/2014/main" id="{376CD754-AE41-4A8A-BB5F-3928C3317B04}"/>
                </a:ext>
              </a:extLst>
            </p:cNvPr>
            <p:cNvSpPr>
              <a:spLocks noEditPoints="1"/>
            </p:cNvSpPr>
            <p:nvPr/>
          </p:nvSpPr>
          <p:spPr bwMode="auto">
            <a:xfrm>
              <a:off x="8742569" y="2938156"/>
              <a:ext cx="306870" cy="306868"/>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99">
              <a:extLst>
                <a:ext uri="{FF2B5EF4-FFF2-40B4-BE49-F238E27FC236}">
                  <a16:creationId xmlns:a16="http://schemas.microsoft.com/office/drawing/2014/main" id="{A6D15EA8-DA72-42E6-84EA-DD24675DBCA8}"/>
                </a:ext>
              </a:extLst>
            </p:cNvPr>
            <p:cNvSpPr>
              <a:spLocks/>
            </p:cNvSpPr>
            <p:nvPr/>
          </p:nvSpPr>
          <p:spPr bwMode="auto">
            <a:xfrm>
              <a:off x="8541427" y="2731858"/>
              <a:ext cx="134094" cy="139251"/>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0">
              <a:extLst>
                <a:ext uri="{FF2B5EF4-FFF2-40B4-BE49-F238E27FC236}">
                  <a16:creationId xmlns:a16="http://schemas.microsoft.com/office/drawing/2014/main" id="{EDBB94F1-7DAB-40EE-AE18-0CDB566AEFCD}"/>
                </a:ext>
              </a:extLst>
            </p:cNvPr>
            <p:cNvSpPr>
              <a:spLocks/>
            </p:cNvSpPr>
            <p:nvPr/>
          </p:nvSpPr>
          <p:spPr bwMode="auto">
            <a:xfrm>
              <a:off x="8536270" y="2971679"/>
              <a:ext cx="139252" cy="139251"/>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101">
              <a:extLst>
                <a:ext uri="{FF2B5EF4-FFF2-40B4-BE49-F238E27FC236}">
                  <a16:creationId xmlns:a16="http://schemas.microsoft.com/office/drawing/2014/main" id="{7C26C3D5-CE92-4E79-974E-37BDC82A9CCD}"/>
                </a:ext>
              </a:extLst>
            </p:cNvPr>
            <p:cNvSpPr>
              <a:spLocks/>
            </p:cNvSpPr>
            <p:nvPr/>
          </p:nvSpPr>
          <p:spPr bwMode="auto">
            <a:xfrm>
              <a:off x="8776092" y="2731858"/>
              <a:ext cx="134094" cy="139251"/>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66181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1+#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additive="base">
                                        <p:cTn id="20" dur="500" fill="hold"/>
                                        <p:tgtEl>
                                          <p:spTgt spid="64"/>
                                        </p:tgtEl>
                                        <p:attrNameLst>
                                          <p:attrName>ppt_x</p:attrName>
                                        </p:attrNameLst>
                                      </p:cBhvr>
                                      <p:tavLst>
                                        <p:tav tm="0">
                                          <p:val>
                                            <p:strVal val="1+#ppt_w/2"/>
                                          </p:val>
                                        </p:tav>
                                        <p:tav tm="100000">
                                          <p:val>
                                            <p:strVal val="#ppt_x"/>
                                          </p:val>
                                        </p:tav>
                                      </p:tavLst>
                                    </p:anim>
                                    <p:anim calcmode="lin" valueType="num">
                                      <p:cBhvr additive="base">
                                        <p:cTn id="21" dur="500" fill="hold"/>
                                        <p:tgtEl>
                                          <p:spTgt spid="64"/>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1+#ppt_w/2"/>
                                          </p:val>
                                        </p:tav>
                                        <p:tav tm="100000">
                                          <p:val>
                                            <p:strVal val="#ppt_x"/>
                                          </p:val>
                                        </p:tav>
                                      </p:tavLst>
                                    </p:anim>
                                    <p:anim calcmode="lin" valueType="num">
                                      <p:cBhvr additive="base">
                                        <p:cTn id="26" dur="500" fill="hold"/>
                                        <p:tgtEl>
                                          <p:spTgt spid="4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1+#ppt_w/2"/>
                                          </p:val>
                                        </p:tav>
                                        <p:tav tm="100000">
                                          <p:val>
                                            <p:strVal val="#ppt_x"/>
                                          </p:val>
                                        </p:tav>
                                      </p:tavLst>
                                    </p:anim>
                                    <p:anim calcmode="lin" valueType="num">
                                      <p:cBhvr additive="base">
                                        <p:cTn id="30" dur="500" fill="hold"/>
                                        <p:tgtEl>
                                          <p:spTgt spid="4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1+#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fill="hold"/>
                                        <p:tgtEl>
                                          <p:spTgt spid="50"/>
                                        </p:tgtEl>
                                        <p:attrNameLst>
                                          <p:attrName>ppt_x</p:attrName>
                                        </p:attrNameLst>
                                      </p:cBhvr>
                                      <p:tavLst>
                                        <p:tav tm="0">
                                          <p:val>
                                            <p:strVal val="1+#ppt_w/2"/>
                                          </p:val>
                                        </p:tav>
                                        <p:tav tm="100000">
                                          <p:val>
                                            <p:strVal val="#ppt_x"/>
                                          </p:val>
                                        </p:tav>
                                      </p:tavLst>
                                    </p:anim>
                                    <p:anim calcmode="lin" valueType="num">
                                      <p:cBhvr additive="base">
                                        <p:cTn id="39"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noFill/>
        </p:spPr>
        <p:txBody>
          <a:bodyPr/>
          <a:lstStyle/>
          <a:p>
            <a:r>
              <a:rPr lang="en-US" sz="4000" dirty="0">
                <a:latin typeface="Segoe UI Semibold" panose="020B0702040204020203" pitchFamily="34" charset="0"/>
                <a:cs typeface="Segoe UI Semibold" panose="020B0702040204020203" pitchFamily="34" charset="0"/>
              </a:rPr>
              <a:t>Microsoft Cloud Adoption Framework</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for </a:t>
            </a:r>
            <a:r>
              <a:rPr lang="en-US" sz="4000" dirty="0">
                <a:solidFill>
                  <a:schemeClr val="accent5"/>
                </a:solidFill>
                <a:latin typeface="Segoe UI Semibold" panose="020B0702040204020203" pitchFamily="34" charset="0"/>
                <a:cs typeface="Segoe UI Semibold" panose="020B0702040204020203" pitchFamily="34" charset="0"/>
              </a:rPr>
              <a:t>Azure</a:t>
            </a:r>
            <a:r>
              <a:rPr lang="en-US" sz="4000" dirty="0">
                <a:latin typeface="Segoe UI Semibold" panose="020B0702040204020203" pitchFamily="34" charset="0"/>
                <a:cs typeface="Segoe UI Semibold" panose="020B0702040204020203" pitchFamily="34" charset="0"/>
              </a:rPr>
              <a:t> </a:t>
            </a:r>
            <a:r>
              <a:rPr lang="en-US" sz="4000" dirty="0">
                <a:latin typeface="Segoe UI Light" panose="020B0502040204020203" pitchFamily="34" charset="0"/>
                <a:cs typeface="Segoe UI Light" panose="020B0502040204020203" pitchFamily="34" charset="0"/>
              </a:rPr>
              <a:t>|</a:t>
            </a:r>
            <a:r>
              <a:rPr lang="en-US" sz="4000" dirty="0">
                <a:latin typeface="Segoe UI Semibold" panose="020B0702040204020203" pitchFamily="34" charset="0"/>
                <a:cs typeface="Segoe UI Semibold" panose="020B0702040204020203" pitchFamily="34" charset="0"/>
              </a:rPr>
              <a:t> Overview</a:t>
            </a:r>
          </a:p>
        </p:txBody>
      </p:sp>
    </p:spTree>
    <p:extLst>
      <p:ext uri="{BB962C8B-B14F-4D97-AF65-F5344CB8AC3E}">
        <p14:creationId xmlns:p14="http://schemas.microsoft.com/office/powerpoint/2010/main" val="14781245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0AC7760-2C86-4A91-9B4D-F71792E7FB2E}"/>
              </a:ext>
              <a:ext uri="{C183D7F6-B498-43B3-948B-1728B52AA6E4}">
                <adec:decorative xmlns:adec="http://schemas.microsoft.com/office/drawing/2017/decorative" val="1"/>
              </a:ext>
            </a:extLst>
          </p:cNvPr>
          <p:cNvSpPr/>
          <p:nvPr/>
        </p:nvSpPr>
        <p:spPr>
          <a:xfrm>
            <a:off x="3807996" y="2163671"/>
            <a:ext cx="8036169" cy="362173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26">
            <a:extLst>
              <a:ext uri="{FF2B5EF4-FFF2-40B4-BE49-F238E27FC236}">
                <a16:creationId xmlns:a16="http://schemas.microsoft.com/office/drawing/2014/main" id="{4441EECA-DA81-4CF4-A7F9-25A5CF1E5118}"/>
              </a:ext>
            </a:extLst>
          </p:cNvPr>
          <p:cNvSpPr>
            <a:spLocks noGrp="1"/>
          </p:cNvSpPr>
          <p:nvPr>
            <p:ph type="title"/>
          </p:nvPr>
        </p:nvSpPr>
        <p:spPr>
          <a:xfrm>
            <a:off x="455996" y="620429"/>
            <a:ext cx="11306469" cy="403137"/>
          </a:xfrm>
        </p:spPr>
        <p:txBody>
          <a:bodyPr/>
          <a:lstStyle/>
          <a:p>
            <a:r>
              <a:rPr lang="en-US" dirty="0"/>
              <a:t>Basic differences between on-premises and cloud</a:t>
            </a:r>
          </a:p>
        </p:txBody>
      </p:sp>
      <p:sp>
        <p:nvSpPr>
          <p:cNvPr id="39" name="Rectangle 38">
            <a:extLst>
              <a:ext uri="{FF2B5EF4-FFF2-40B4-BE49-F238E27FC236}">
                <a16:creationId xmlns:a16="http://schemas.microsoft.com/office/drawing/2014/main" id="{ABC73B88-3EF7-4F84-B08A-1E71FC2A6A7D}"/>
              </a:ext>
              <a:ext uri="{C183D7F6-B498-43B3-948B-1728B52AA6E4}">
                <adec:decorative xmlns:adec="http://schemas.microsoft.com/office/drawing/2017/decorative" val="1"/>
              </a:ext>
            </a:extLst>
          </p:cNvPr>
          <p:cNvSpPr/>
          <p:nvPr/>
        </p:nvSpPr>
        <p:spPr bwMode="auto">
          <a:xfrm>
            <a:off x="427821" y="2201863"/>
            <a:ext cx="3116365" cy="4343400"/>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DCAFE36-7E08-491F-87CD-2991CA1FC49A}"/>
              </a:ext>
              <a:ext uri="{C183D7F6-B498-43B3-948B-1728B52AA6E4}">
                <adec:decorative xmlns:adec="http://schemas.microsoft.com/office/drawing/2017/decorative" val="1"/>
              </a:ext>
            </a:extLst>
          </p:cNvPr>
          <p:cNvSpPr/>
          <p:nvPr/>
        </p:nvSpPr>
        <p:spPr bwMode="auto">
          <a:xfrm>
            <a:off x="3544186" y="2201863"/>
            <a:ext cx="8465252" cy="434340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CC28B765-0C6A-44BD-9735-A0906F97F8DB}"/>
              </a:ext>
            </a:extLst>
          </p:cNvPr>
          <p:cNvSpPr txBox="1"/>
          <p:nvPr/>
        </p:nvSpPr>
        <p:spPr>
          <a:xfrm>
            <a:off x="1447330" y="2594703"/>
            <a:ext cx="2599912" cy="369332"/>
          </a:xfrm>
          <a:prstGeom prst="rect">
            <a:avLst/>
          </a:prstGeom>
          <a:noFill/>
        </p:spPr>
        <p:txBody>
          <a:bodyPr wrap="square" lIns="0">
            <a:spAutoFit/>
          </a:bodyPr>
          <a:lstStyle/>
          <a:p>
            <a:pPr marL="0" lvl="1">
              <a:lnSpc>
                <a:spcPct val="90000"/>
              </a:lnSpc>
              <a:spcAft>
                <a:spcPts val="600"/>
              </a:spcAft>
            </a:pPr>
            <a:r>
              <a:rPr lang="en-US" sz="2000" dirty="0">
                <a:solidFill>
                  <a:schemeClr val="bg1"/>
                </a:solidFill>
                <a:latin typeface="+mj-lt"/>
              </a:rPr>
              <a:t>On-premises</a:t>
            </a:r>
          </a:p>
        </p:txBody>
      </p:sp>
      <p:sp>
        <p:nvSpPr>
          <p:cNvPr id="28" name="TextBox 27">
            <a:extLst>
              <a:ext uri="{FF2B5EF4-FFF2-40B4-BE49-F238E27FC236}">
                <a16:creationId xmlns:a16="http://schemas.microsoft.com/office/drawing/2014/main" id="{1758F722-6E65-4064-90CA-4D00771537EB}"/>
              </a:ext>
            </a:extLst>
          </p:cNvPr>
          <p:cNvSpPr txBox="1"/>
          <p:nvPr/>
        </p:nvSpPr>
        <p:spPr>
          <a:xfrm>
            <a:off x="686287" y="3395226"/>
            <a:ext cx="2548627" cy="747897"/>
          </a:xfrm>
          <a:prstGeom prst="rect">
            <a:avLst/>
          </a:prstGeom>
          <a:noFill/>
        </p:spPr>
        <p:txBody>
          <a:bodyPr wrap="square" lIns="0" tIns="0" rIns="0" bIns="0">
            <a:noAutofit/>
          </a:bodyPr>
          <a:lstStyle/>
          <a:p>
            <a:pPr marL="0" lvl="1">
              <a:lnSpc>
                <a:spcPct val="90000"/>
              </a:lnSpc>
              <a:spcAft>
                <a:spcPts val="600"/>
              </a:spcAft>
            </a:pPr>
            <a:r>
              <a:rPr lang="en-US" dirty="0">
                <a:solidFill>
                  <a:schemeClr val="bg1"/>
                </a:solidFill>
              </a:rPr>
              <a:t>You buy servers typically for worst case, highest levels of usage</a:t>
            </a:r>
          </a:p>
        </p:txBody>
      </p:sp>
      <p:sp>
        <p:nvSpPr>
          <p:cNvPr id="42" name="TextBox 41">
            <a:extLst>
              <a:ext uri="{FF2B5EF4-FFF2-40B4-BE49-F238E27FC236}">
                <a16:creationId xmlns:a16="http://schemas.microsoft.com/office/drawing/2014/main" id="{4CA10789-E2D3-4ED3-8FB6-A54BD2FC3C48}"/>
              </a:ext>
            </a:extLst>
          </p:cNvPr>
          <p:cNvSpPr txBox="1"/>
          <p:nvPr/>
        </p:nvSpPr>
        <p:spPr>
          <a:xfrm>
            <a:off x="4744639" y="2594703"/>
            <a:ext cx="1252125" cy="369332"/>
          </a:xfrm>
          <a:prstGeom prst="rect">
            <a:avLst/>
          </a:prstGeom>
          <a:noFill/>
        </p:spPr>
        <p:txBody>
          <a:bodyPr wrap="square" rtlCol="0">
            <a:spAutoFit/>
          </a:bodyPr>
          <a:lstStyle/>
          <a:p>
            <a:pPr marL="0" lvl="1">
              <a:lnSpc>
                <a:spcPct val="90000"/>
              </a:lnSpc>
              <a:spcAft>
                <a:spcPts val="600"/>
              </a:spcAft>
            </a:pPr>
            <a:r>
              <a:rPr lang="en-US" sz="2000" dirty="0">
                <a:solidFill>
                  <a:schemeClr val="tx2"/>
                </a:solidFill>
                <a:latin typeface="+mj-lt"/>
              </a:rPr>
              <a:t>Cloud</a:t>
            </a:r>
          </a:p>
        </p:txBody>
      </p:sp>
      <p:grpSp>
        <p:nvGrpSpPr>
          <p:cNvPr id="43" name="Group 42">
            <a:extLst>
              <a:ext uri="{FF2B5EF4-FFF2-40B4-BE49-F238E27FC236}">
                <a16:creationId xmlns:a16="http://schemas.microsoft.com/office/drawing/2014/main" id="{773453A4-3A79-481B-B35B-F0D2CBA7CC1C}"/>
              </a:ext>
              <a:ext uri="{C183D7F6-B498-43B3-948B-1728B52AA6E4}">
                <adec:decorative xmlns:adec="http://schemas.microsoft.com/office/drawing/2017/decorative" val="1"/>
              </a:ext>
            </a:extLst>
          </p:cNvPr>
          <p:cNvGrpSpPr/>
          <p:nvPr/>
        </p:nvGrpSpPr>
        <p:grpSpPr>
          <a:xfrm>
            <a:off x="3874129" y="2511496"/>
            <a:ext cx="748480" cy="431715"/>
            <a:chOff x="6313882" y="1370180"/>
            <a:chExt cx="443543" cy="261457"/>
          </a:xfrm>
        </p:grpSpPr>
        <p:sp>
          <p:nvSpPr>
            <p:cNvPr id="44" name="Freeform 907">
              <a:extLst>
                <a:ext uri="{FF2B5EF4-FFF2-40B4-BE49-F238E27FC236}">
                  <a16:creationId xmlns:a16="http://schemas.microsoft.com/office/drawing/2014/main" id="{EFF1660A-BD4F-43D0-B47B-33BC3AEEF1B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5" name="Freeform 908">
              <a:extLst>
                <a:ext uri="{FF2B5EF4-FFF2-40B4-BE49-F238E27FC236}">
                  <a16:creationId xmlns:a16="http://schemas.microsoft.com/office/drawing/2014/main" id="{C81B2E59-84C6-4E65-B54A-8C139A56878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6" name="Oval 909">
              <a:extLst>
                <a:ext uri="{FF2B5EF4-FFF2-40B4-BE49-F238E27FC236}">
                  <a16:creationId xmlns:a16="http://schemas.microsoft.com/office/drawing/2014/main" id="{208B8E36-F221-49BA-8385-DC10FE66389B}"/>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7" name="Freeform 910">
              <a:extLst>
                <a:ext uri="{FF2B5EF4-FFF2-40B4-BE49-F238E27FC236}">
                  <a16:creationId xmlns:a16="http://schemas.microsoft.com/office/drawing/2014/main" id="{E343A0F9-7705-4331-9803-78EE86743F74}"/>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8" name="Freeform 911">
              <a:extLst>
                <a:ext uri="{FF2B5EF4-FFF2-40B4-BE49-F238E27FC236}">
                  <a16:creationId xmlns:a16="http://schemas.microsoft.com/office/drawing/2014/main" id="{72055F9E-504A-4FE1-95B0-3F6C7B77BD4C}"/>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grpSp>
      <p:grpSp>
        <p:nvGrpSpPr>
          <p:cNvPr id="49" name="server 2">
            <a:extLst>
              <a:ext uri="{FF2B5EF4-FFF2-40B4-BE49-F238E27FC236}">
                <a16:creationId xmlns:a16="http://schemas.microsoft.com/office/drawing/2014/main" id="{14CF241F-0F81-40DD-8A88-B0321BE8A1F0}"/>
              </a:ext>
              <a:ext uri="{C183D7F6-B498-43B3-948B-1728B52AA6E4}">
                <adec:decorative xmlns:adec="http://schemas.microsoft.com/office/drawing/2017/decorative" val="1"/>
              </a:ext>
            </a:extLst>
          </p:cNvPr>
          <p:cNvGrpSpPr>
            <a:grpSpLocks noChangeAspect="1"/>
          </p:cNvGrpSpPr>
          <p:nvPr/>
        </p:nvGrpSpPr>
        <p:grpSpPr bwMode="auto">
          <a:xfrm>
            <a:off x="686287" y="2499802"/>
            <a:ext cx="511115" cy="455102"/>
            <a:chOff x="1608" y="1359"/>
            <a:chExt cx="292" cy="260"/>
          </a:xfrm>
        </p:grpSpPr>
        <p:sp>
          <p:nvSpPr>
            <p:cNvPr id="50" name="AutoShape 11">
              <a:extLst>
                <a:ext uri="{FF2B5EF4-FFF2-40B4-BE49-F238E27FC236}">
                  <a16:creationId xmlns:a16="http://schemas.microsoft.com/office/drawing/2014/main" id="{B7179B60-563F-4A7B-BC3C-B7D1C2560103}"/>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Rectangle 13">
              <a:extLst>
                <a:ext uri="{FF2B5EF4-FFF2-40B4-BE49-F238E27FC236}">
                  <a16:creationId xmlns:a16="http://schemas.microsoft.com/office/drawing/2014/main" id="{FDDA8F14-16FC-47F9-8075-2EDB146989D2}"/>
                </a:ext>
              </a:extLst>
            </p:cNvPr>
            <p:cNvSpPr>
              <a:spLocks noChangeArrowheads="1"/>
            </p:cNvSpPr>
            <p:nvPr/>
          </p:nvSpPr>
          <p:spPr bwMode="auto">
            <a:xfrm>
              <a:off x="1608"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Rectangle 14">
              <a:extLst>
                <a:ext uri="{FF2B5EF4-FFF2-40B4-BE49-F238E27FC236}">
                  <a16:creationId xmlns:a16="http://schemas.microsoft.com/office/drawing/2014/main" id="{50F7083B-1421-46DC-9E15-949F574EC4D8}"/>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Rectangle 15">
              <a:extLst>
                <a:ext uri="{FF2B5EF4-FFF2-40B4-BE49-F238E27FC236}">
                  <a16:creationId xmlns:a16="http://schemas.microsoft.com/office/drawing/2014/main" id="{FC7101A6-1423-4B20-A3D4-27EED083838C}"/>
                </a:ext>
              </a:extLst>
            </p:cNvPr>
            <p:cNvSpPr>
              <a:spLocks noChangeArrowheads="1"/>
            </p:cNvSpPr>
            <p:nvPr/>
          </p:nvSpPr>
          <p:spPr bwMode="auto">
            <a:xfrm>
              <a:off x="1683" y="1359"/>
              <a:ext cx="65"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Rectangle 16">
              <a:extLst>
                <a:ext uri="{FF2B5EF4-FFF2-40B4-BE49-F238E27FC236}">
                  <a16:creationId xmlns:a16="http://schemas.microsoft.com/office/drawing/2014/main" id="{39FC280E-0DA8-41A0-95FF-20BFEB51A1B2}"/>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Rectangle 17">
              <a:extLst>
                <a:ext uri="{FF2B5EF4-FFF2-40B4-BE49-F238E27FC236}">
                  <a16:creationId xmlns:a16="http://schemas.microsoft.com/office/drawing/2014/main" id="{A42B7785-E48C-4E84-8D16-C4253DC50420}"/>
                </a:ext>
              </a:extLst>
            </p:cNvPr>
            <p:cNvSpPr>
              <a:spLocks noChangeArrowheads="1"/>
            </p:cNvSpPr>
            <p:nvPr/>
          </p:nvSpPr>
          <p:spPr bwMode="auto">
            <a:xfrm>
              <a:off x="1760"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Rectangle 18">
              <a:extLst>
                <a:ext uri="{FF2B5EF4-FFF2-40B4-BE49-F238E27FC236}">
                  <a16:creationId xmlns:a16="http://schemas.microsoft.com/office/drawing/2014/main" id="{544F7417-0B97-40D9-9681-9F3EF22AB0A7}"/>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Rectangle 19">
              <a:extLst>
                <a:ext uri="{FF2B5EF4-FFF2-40B4-BE49-F238E27FC236}">
                  <a16:creationId xmlns:a16="http://schemas.microsoft.com/office/drawing/2014/main" id="{7B4B7F7B-90A2-4766-9F49-846DBE7EC3EC}"/>
                </a:ext>
              </a:extLst>
            </p:cNvPr>
            <p:cNvSpPr>
              <a:spLocks noChangeArrowheads="1"/>
            </p:cNvSpPr>
            <p:nvPr/>
          </p:nvSpPr>
          <p:spPr bwMode="auto">
            <a:xfrm>
              <a:off x="1835"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Rectangle 20">
              <a:extLst>
                <a:ext uri="{FF2B5EF4-FFF2-40B4-BE49-F238E27FC236}">
                  <a16:creationId xmlns:a16="http://schemas.microsoft.com/office/drawing/2014/main" id="{00DE3093-5306-4B5D-A7C8-0057C9891B3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Rectangle 21">
              <a:extLst>
                <a:ext uri="{FF2B5EF4-FFF2-40B4-BE49-F238E27FC236}">
                  <a16:creationId xmlns:a16="http://schemas.microsoft.com/office/drawing/2014/main" id="{D797DAFE-BDE2-4831-8AC2-B12CDA67C8F7}"/>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Rectangle 22">
              <a:extLst>
                <a:ext uri="{FF2B5EF4-FFF2-40B4-BE49-F238E27FC236}">
                  <a16:creationId xmlns:a16="http://schemas.microsoft.com/office/drawing/2014/main" id="{22E7CD0A-1A00-4132-A5EA-E10BFC7DBF7D}"/>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Rectangle 23">
              <a:extLst>
                <a:ext uri="{FF2B5EF4-FFF2-40B4-BE49-F238E27FC236}">
                  <a16:creationId xmlns:a16="http://schemas.microsoft.com/office/drawing/2014/main" id="{75766E2B-0892-4298-8CB1-A1CCBCCC1123}"/>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Rectangle 24">
              <a:extLst>
                <a:ext uri="{FF2B5EF4-FFF2-40B4-BE49-F238E27FC236}">
                  <a16:creationId xmlns:a16="http://schemas.microsoft.com/office/drawing/2014/main" id="{63FBC789-695E-471F-9C1F-11CEDACC23A5}"/>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36" name="TextBox 35">
            <a:extLst>
              <a:ext uri="{FF2B5EF4-FFF2-40B4-BE49-F238E27FC236}">
                <a16:creationId xmlns:a16="http://schemas.microsoft.com/office/drawing/2014/main" id="{241A2CBB-D160-4520-B5DE-7BE384800610}"/>
              </a:ext>
            </a:extLst>
          </p:cNvPr>
          <p:cNvSpPr txBox="1"/>
          <p:nvPr/>
        </p:nvSpPr>
        <p:spPr>
          <a:xfrm>
            <a:off x="3824805" y="3395226"/>
            <a:ext cx="6038354" cy="249299"/>
          </a:xfrm>
          <a:prstGeom prst="rect">
            <a:avLst/>
          </a:prstGeom>
          <a:noFill/>
        </p:spPr>
        <p:txBody>
          <a:bodyPr wrap="square" lIns="0" tIns="0" rIns="0" bIns="0" rtlCol="0">
            <a:noAutofit/>
          </a:bodyPr>
          <a:lstStyle/>
          <a:p>
            <a:pPr marL="0" lvl="1">
              <a:lnSpc>
                <a:spcPct val="90000"/>
              </a:lnSpc>
              <a:spcAft>
                <a:spcPts val="600"/>
              </a:spcAft>
            </a:pPr>
            <a:r>
              <a:rPr lang="en-US" dirty="0"/>
              <a:t>Cloud shifts model towards dynamic allocation of capacity</a:t>
            </a:r>
          </a:p>
        </p:txBody>
      </p:sp>
      <p:sp>
        <p:nvSpPr>
          <p:cNvPr id="6" name="TextBox 5">
            <a:extLst>
              <a:ext uri="{FF2B5EF4-FFF2-40B4-BE49-F238E27FC236}">
                <a16:creationId xmlns:a16="http://schemas.microsoft.com/office/drawing/2014/main" id="{83307800-A444-4176-B69C-DD757CA3F069}"/>
              </a:ext>
            </a:extLst>
          </p:cNvPr>
          <p:cNvSpPr txBox="1"/>
          <p:nvPr/>
        </p:nvSpPr>
        <p:spPr>
          <a:xfrm>
            <a:off x="3824805" y="3964788"/>
            <a:ext cx="1841988" cy="276999"/>
          </a:xfrm>
          <a:prstGeom prst="rect">
            <a:avLst/>
          </a:prstGeom>
          <a:noFill/>
        </p:spPr>
        <p:txBody>
          <a:bodyPr wrap="square" lIns="0" tIns="0" rIns="0" bIns="0" rtlCol="0">
            <a:noAutofit/>
          </a:bodyPr>
          <a:lstStyle/>
          <a:p>
            <a:pPr algn="l"/>
            <a:r>
              <a:rPr lang="en-US" kern="0" dirty="0">
                <a:latin typeface="Segoe UI Semibold" panose="020B0702040204020203" pitchFamily="34" charset="0"/>
                <a:cs typeface="Segoe UI Semibold" panose="020B0702040204020203" pitchFamily="34" charset="0"/>
              </a:rPr>
              <a:t>IaaS</a:t>
            </a:r>
          </a:p>
        </p:txBody>
      </p:sp>
      <p:sp>
        <p:nvSpPr>
          <p:cNvPr id="30" name="TextBox 29">
            <a:extLst>
              <a:ext uri="{FF2B5EF4-FFF2-40B4-BE49-F238E27FC236}">
                <a16:creationId xmlns:a16="http://schemas.microsoft.com/office/drawing/2014/main" id="{28582D29-4633-48C6-B38C-4CBA67C06C0F}"/>
              </a:ext>
            </a:extLst>
          </p:cNvPr>
          <p:cNvSpPr txBox="1"/>
          <p:nvPr/>
        </p:nvSpPr>
        <p:spPr>
          <a:xfrm>
            <a:off x="3824805" y="4442946"/>
            <a:ext cx="2026488" cy="1015663"/>
          </a:xfrm>
          <a:prstGeom prst="rect">
            <a:avLst/>
          </a:prstGeom>
          <a:noFill/>
        </p:spPr>
        <p:txBody>
          <a:bodyPr wrap="square" lIns="0" tIns="0" rIns="0" bIns="0">
            <a:noAutofit/>
          </a:bodyPr>
          <a:lstStyle/>
          <a:p>
            <a:pPr marL="0" lvl="3">
              <a:spcAft>
                <a:spcPts val="1200"/>
              </a:spcAft>
            </a:pPr>
            <a:r>
              <a:rPr lang="en-US" sz="1400" dirty="0"/>
              <a:t>Virtual machines</a:t>
            </a:r>
          </a:p>
          <a:p>
            <a:pPr marL="0" lvl="3">
              <a:spcAft>
                <a:spcPts val="1200"/>
              </a:spcAft>
            </a:pPr>
            <a:r>
              <a:rPr lang="en-US" sz="1400" dirty="0"/>
              <a:t>Storage offerings – managed disks, blob storage</a:t>
            </a:r>
          </a:p>
        </p:txBody>
      </p:sp>
      <p:sp>
        <p:nvSpPr>
          <p:cNvPr id="4" name="TextBox 3">
            <a:extLst>
              <a:ext uri="{FF2B5EF4-FFF2-40B4-BE49-F238E27FC236}">
                <a16:creationId xmlns:a16="http://schemas.microsoft.com/office/drawing/2014/main" id="{B27EDD30-FC08-42D7-A45C-1720E50F0AFF}"/>
              </a:ext>
            </a:extLst>
          </p:cNvPr>
          <p:cNvSpPr txBox="1"/>
          <p:nvPr/>
        </p:nvSpPr>
        <p:spPr>
          <a:xfrm>
            <a:off x="6532602" y="3964788"/>
            <a:ext cx="1841988" cy="276999"/>
          </a:xfrm>
          <a:prstGeom prst="rect">
            <a:avLst/>
          </a:prstGeom>
          <a:noFill/>
        </p:spPr>
        <p:txBody>
          <a:bodyPr wrap="square" lIns="0" tIns="0" rIns="0" bIns="0" rtlCol="0">
            <a:noAutofit/>
          </a:bodyPr>
          <a:lstStyle/>
          <a:p>
            <a:pPr algn="l"/>
            <a:r>
              <a:rPr lang="en-US" kern="0" dirty="0">
                <a:latin typeface="Segoe UI Semibold" panose="020B0702040204020203" pitchFamily="34" charset="0"/>
                <a:cs typeface="Segoe UI Semibold" panose="020B0702040204020203" pitchFamily="34" charset="0"/>
              </a:rPr>
              <a:t>PaaS</a:t>
            </a:r>
          </a:p>
        </p:txBody>
      </p:sp>
      <p:sp>
        <p:nvSpPr>
          <p:cNvPr id="32" name="TextBox 31">
            <a:extLst>
              <a:ext uri="{FF2B5EF4-FFF2-40B4-BE49-F238E27FC236}">
                <a16:creationId xmlns:a16="http://schemas.microsoft.com/office/drawing/2014/main" id="{CA26C981-A451-476E-B5AD-496AA0EE8701}"/>
              </a:ext>
            </a:extLst>
          </p:cNvPr>
          <p:cNvSpPr txBox="1"/>
          <p:nvPr/>
        </p:nvSpPr>
        <p:spPr>
          <a:xfrm>
            <a:off x="6532602" y="4441200"/>
            <a:ext cx="2026487" cy="1169551"/>
          </a:xfrm>
          <a:prstGeom prst="rect">
            <a:avLst/>
          </a:prstGeom>
          <a:noFill/>
        </p:spPr>
        <p:txBody>
          <a:bodyPr wrap="square" lIns="0" tIns="0" rIns="0" bIns="0">
            <a:noAutofit/>
          </a:bodyPr>
          <a:lstStyle/>
          <a:p>
            <a:pPr marL="0" lvl="3">
              <a:spcAft>
                <a:spcPts val="1200"/>
              </a:spcAft>
            </a:pPr>
            <a:r>
              <a:rPr lang="en-US" sz="1400" dirty="0"/>
              <a:t>Containerization and workload portability</a:t>
            </a:r>
          </a:p>
          <a:p>
            <a:pPr marL="0" lvl="3">
              <a:spcAft>
                <a:spcPts val="1200"/>
              </a:spcAft>
            </a:pPr>
            <a:r>
              <a:rPr lang="en-US" sz="1400" dirty="0"/>
              <a:t>Databases</a:t>
            </a:r>
          </a:p>
          <a:p>
            <a:pPr marL="0" lvl="3">
              <a:spcAft>
                <a:spcPts val="1200"/>
              </a:spcAft>
            </a:pPr>
            <a:r>
              <a:rPr lang="en-US" sz="1400" dirty="0"/>
              <a:t>Analytics</a:t>
            </a:r>
          </a:p>
        </p:txBody>
      </p:sp>
      <p:sp>
        <p:nvSpPr>
          <p:cNvPr id="5" name="TextBox 4">
            <a:extLst>
              <a:ext uri="{FF2B5EF4-FFF2-40B4-BE49-F238E27FC236}">
                <a16:creationId xmlns:a16="http://schemas.microsoft.com/office/drawing/2014/main" id="{83B93CF3-F228-4EEB-AE41-E6E596673F64}"/>
              </a:ext>
            </a:extLst>
          </p:cNvPr>
          <p:cNvSpPr txBox="1"/>
          <p:nvPr/>
        </p:nvSpPr>
        <p:spPr>
          <a:xfrm>
            <a:off x="9240400" y="3964788"/>
            <a:ext cx="1841988" cy="276999"/>
          </a:xfrm>
          <a:prstGeom prst="rect">
            <a:avLst/>
          </a:prstGeom>
          <a:noFill/>
        </p:spPr>
        <p:txBody>
          <a:bodyPr wrap="square" lIns="0" tIns="0" rIns="0" bIns="0" rtlCol="0">
            <a:noAutofit/>
          </a:bodyPr>
          <a:lstStyle/>
          <a:p>
            <a:pPr algn="l"/>
            <a:r>
              <a:rPr lang="en-US" kern="0" dirty="0">
                <a:latin typeface="Segoe UI Semibold" panose="020B0702040204020203" pitchFamily="34" charset="0"/>
                <a:cs typeface="Segoe UI Semibold" panose="020B0702040204020203" pitchFamily="34" charset="0"/>
              </a:rPr>
              <a:t>SaaS</a:t>
            </a:r>
          </a:p>
        </p:txBody>
      </p:sp>
      <p:sp>
        <p:nvSpPr>
          <p:cNvPr id="34" name="TextBox 33">
            <a:extLst>
              <a:ext uri="{FF2B5EF4-FFF2-40B4-BE49-F238E27FC236}">
                <a16:creationId xmlns:a16="http://schemas.microsoft.com/office/drawing/2014/main" id="{540B82B7-E122-4188-95F3-50EFAB47F3BE}"/>
              </a:ext>
            </a:extLst>
          </p:cNvPr>
          <p:cNvSpPr txBox="1"/>
          <p:nvPr/>
        </p:nvSpPr>
        <p:spPr>
          <a:xfrm>
            <a:off x="9240400" y="4469497"/>
            <a:ext cx="2308472" cy="646331"/>
          </a:xfrm>
          <a:prstGeom prst="rect">
            <a:avLst/>
          </a:prstGeom>
          <a:noFill/>
        </p:spPr>
        <p:txBody>
          <a:bodyPr wrap="square" lIns="0" tIns="0" rIns="0" bIns="0">
            <a:noAutofit/>
          </a:bodyPr>
          <a:lstStyle/>
          <a:p>
            <a:pPr marL="0" lvl="3">
              <a:spcAft>
                <a:spcPts val="1200"/>
              </a:spcAft>
            </a:pPr>
            <a:r>
              <a:rPr lang="en-US" sz="1400" dirty="0"/>
              <a:t>Shifts on-premises infrastructure to direct SaaS offerings (O365 or other cloud SaaS offerings)</a:t>
            </a:r>
          </a:p>
        </p:txBody>
      </p:sp>
    </p:spTree>
    <p:extLst>
      <p:ext uri="{BB962C8B-B14F-4D97-AF65-F5344CB8AC3E}">
        <p14:creationId xmlns:p14="http://schemas.microsoft.com/office/powerpoint/2010/main" val="3277143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64" presetClass="path" presetSubtype="0" decel="100000" fill="hold" grpId="1" nodeType="withEffect">
                                  <p:stCondLst>
                                    <p:cond delay="0"/>
                                  </p:stCondLst>
                                  <p:childTnLst>
                                    <p:animMotion origin="layout" path="M -1.45833E-6 0.06922 L -1.45833E-6 -3.7037E-6 " pathEditMode="relative" rAng="0" ptsTypes="AA">
                                      <p:cBhvr>
                                        <p:cTn id="9" dur="500" fill="hold"/>
                                        <p:tgtEl>
                                          <p:spTgt spid="39"/>
                                        </p:tgtEl>
                                        <p:attrNameLst>
                                          <p:attrName>ppt_x</p:attrName>
                                          <p:attrName>ppt_y</p:attrName>
                                        </p:attrNameLst>
                                      </p:cBhvr>
                                      <p:rCtr x="0" y="-3472"/>
                                    </p:animMotion>
                                  </p:childTnLst>
                                </p:cTn>
                              </p:par>
                              <p:par>
                                <p:cTn id="10" presetID="10"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64" presetClass="path" presetSubtype="0" decel="100000" fill="hold" nodeType="withEffect">
                                  <p:stCondLst>
                                    <p:cond delay="0"/>
                                  </p:stCondLst>
                                  <p:childTnLst>
                                    <p:animMotion origin="layout" path="M -1.45833E-6 0.06922 L -1.45833E-6 -3.7037E-6 " pathEditMode="relative" rAng="0" ptsTypes="AA">
                                      <p:cBhvr>
                                        <p:cTn id="14" dur="500" fill="hold"/>
                                        <p:tgtEl>
                                          <p:spTgt spid="49"/>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41"/>
                                        </p:tgtEl>
                                        <p:attrNameLst>
                                          <p:attrName>ppt_x</p:attrName>
                                          <p:attrName>ppt_y</p:attrName>
                                        </p:attrNameLst>
                                      </p:cBhvr>
                                      <p:rCtr x="0" y="-3472"/>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64" presetClass="path" presetSubtype="0" decel="100000" fill="hold" grpId="1" nodeType="withEffect">
                                  <p:stCondLst>
                                    <p:cond delay="0"/>
                                  </p:stCondLst>
                                  <p:childTnLst>
                                    <p:animMotion origin="layout" path="M -1.45833E-6 0.06922 L -1.45833E-6 -3.7037E-6 " pathEditMode="relative" rAng="0" ptsTypes="AA">
                                      <p:cBhvr>
                                        <p:cTn id="24" dur="500" fill="hold"/>
                                        <p:tgtEl>
                                          <p:spTgt spid="28"/>
                                        </p:tgtEl>
                                        <p:attrNameLst>
                                          <p:attrName>ppt_x</p:attrName>
                                          <p:attrName>ppt_y</p:attrName>
                                        </p:attrNameLst>
                                      </p:cBhvr>
                                      <p:rCtr x="0" y="-3472"/>
                                    </p:animMotion>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64" presetClass="path" presetSubtype="0" decel="100000" fill="hold" nodeType="withEffect">
                                  <p:stCondLst>
                                    <p:cond delay="0"/>
                                  </p:stCondLst>
                                  <p:childTnLst>
                                    <p:animMotion origin="layout" path="M -1.45833E-6 0.06922 L -1.45833E-6 -3.7037E-6 " pathEditMode="relative" rAng="0" ptsTypes="AA">
                                      <p:cBhvr>
                                        <p:cTn id="30" dur="500" fill="hold"/>
                                        <p:tgtEl>
                                          <p:spTgt spid="43"/>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64" presetClass="path" presetSubtype="0" decel="100000" fill="hold" grpId="1" nodeType="withEffect">
                                  <p:stCondLst>
                                    <p:cond delay="0"/>
                                  </p:stCondLst>
                                  <p:childTnLst>
                                    <p:animMotion origin="layout" path="M -1.45833E-6 0.06922 L -1.45833E-6 -3.7037E-6 " pathEditMode="relative" rAng="0" ptsTypes="AA">
                                      <p:cBhvr>
                                        <p:cTn id="35" dur="500" fill="hold"/>
                                        <p:tgtEl>
                                          <p:spTgt spid="42"/>
                                        </p:tgtEl>
                                        <p:attrNameLst>
                                          <p:attrName>ppt_x</p:attrName>
                                          <p:attrName>ppt_y</p:attrName>
                                        </p:attrNameLst>
                                      </p:cBhvr>
                                      <p:rCtr x="0" y="-3472"/>
                                    </p:animMotion>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64" presetClass="path" presetSubtype="0" decel="100000" fill="hold" grpId="1" nodeType="withEffect">
                                  <p:stCondLst>
                                    <p:cond delay="0"/>
                                  </p:stCondLst>
                                  <p:childTnLst>
                                    <p:animMotion origin="layout" path="M -1.45833E-6 0.06922 L -1.45833E-6 -3.7037E-6 " pathEditMode="relative" rAng="0" ptsTypes="AA">
                                      <p:cBhvr>
                                        <p:cTn id="40" dur="500" fill="hold"/>
                                        <p:tgtEl>
                                          <p:spTgt spid="40"/>
                                        </p:tgtEl>
                                        <p:attrNameLst>
                                          <p:attrName>ppt_x</p:attrName>
                                          <p:attrName>ppt_y</p:attrName>
                                        </p:attrNameLst>
                                      </p:cBhvr>
                                      <p:rCtr x="0" y="-3472"/>
                                    </p:animMotion>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64" presetClass="path" presetSubtype="0" decel="100000" fill="hold" grpId="1" nodeType="withEffect">
                                  <p:stCondLst>
                                    <p:cond delay="0"/>
                                  </p:stCondLst>
                                  <p:childTnLst>
                                    <p:animMotion origin="layout" path="M -1.45833E-6 0.06922 L -1.45833E-6 -3.7037E-6 " pathEditMode="relative" rAng="0" ptsTypes="AA">
                                      <p:cBhvr>
                                        <p:cTn id="45" dur="500" fill="hold"/>
                                        <p:tgtEl>
                                          <p:spTgt spid="36"/>
                                        </p:tgtEl>
                                        <p:attrNameLst>
                                          <p:attrName>ppt_x</p:attrName>
                                          <p:attrName>ppt_y</p:attrName>
                                        </p:attrNameLst>
                                      </p:cBhvr>
                                      <p:rCtr x="0" y="-3472"/>
                                    </p:animMotion>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64" presetClass="path" presetSubtype="0" decel="100000" fill="hold" grpId="1" nodeType="withEffect">
                                  <p:stCondLst>
                                    <p:cond delay="0"/>
                                  </p:stCondLst>
                                  <p:childTnLst>
                                    <p:animMotion origin="layout" path="M -1.45833E-6 0.06922 L -1.45833E-6 -3.7037E-6 " pathEditMode="relative" rAng="0" ptsTypes="AA">
                                      <p:cBhvr>
                                        <p:cTn id="51" dur="500" fill="hold"/>
                                        <p:tgtEl>
                                          <p:spTgt spid="6"/>
                                        </p:tgtEl>
                                        <p:attrNameLst>
                                          <p:attrName>ppt_x</p:attrName>
                                          <p:attrName>ppt_y</p:attrName>
                                        </p:attrNameLst>
                                      </p:cBhvr>
                                      <p:rCtr x="0" y="-3472"/>
                                    </p:animMotion>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64" presetClass="path" presetSubtype="0" decel="100000" fill="hold" grpId="1" nodeType="withEffect">
                                  <p:stCondLst>
                                    <p:cond delay="0"/>
                                  </p:stCondLst>
                                  <p:childTnLst>
                                    <p:animMotion origin="layout" path="M -1.45833E-6 0.06922 L -1.45833E-6 -3.7037E-6 " pathEditMode="relative" rAng="0" ptsTypes="AA">
                                      <p:cBhvr>
                                        <p:cTn id="56" dur="500" fill="hold"/>
                                        <p:tgtEl>
                                          <p:spTgt spid="30"/>
                                        </p:tgtEl>
                                        <p:attrNameLst>
                                          <p:attrName>ppt_x</p:attrName>
                                          <p:attrName>ppt_y</p:attrName>
                                        </p:attrNameLst>
                                      </p:cBhvr>
                                      <p:rCtr x="0" y="-3472"/>
                                    </p:animMotion>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par>
                                <p:cTn id="61" presetID="64" presetClass="path" presetSubtype="0" decel="100000" fill="hold" grpId="1" nodeType="withEffect">
                                  <p:stCondLst>
                                    <p:cond delay="0"/>
                                  </p:stCondLst>
                                  <p:childTnLst>
                                    <p:animMotion origin="layout" path="M -1.45833E-6 0.06922 L -1.45833E-6 -3.7037E-6 " pathEditMode="relative" rAng="0" ptsTypes="AA">
                                      <p:cBhvr>
                                        <p:cTn id="62" dur="500" fill="hold"/>
                                        <p:tgtEl>
                                          <p:spTgt spid="4"/>
                                        </p:tgtEl>
                                        <p:attrNameLst>
                                          <p:attrName>ppt_x</p:attrName>
                                          <p:attrName>ppt_y</p:attrName>
                                        </p:attrNameLst>
                                      </p:cBhvr>
                                      <p:rCtr x="0" y="-3472"/>
                                    </p:animMotion>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64" presetClass="path" presetSubtype="0" decel="100000" fill="hold" grpId="1" nodeType="withEffect">
                                  <p:stCondLst>
                                    <p:cond delay="0"/>
                                  </p:stCondLst>
                                  <p:childTnLst>
                                    <p:animMotion origin="layout" path="M -1.45833E-6 0.06922 L -1.45833E-6 -3.7037E-6 " pathEditMode="relative" rAng="0" ptsTypes="AA">
                                      <p:cBhvr>
                                        <p:cTn id="67" dur="500" fill="hold"/>
                                        <p:tgtEl>
                                          <p:spTgt spid="32"/>
                                        </p:tgtEl>
                                        <p:attrNameLst>
                                          <p:attrName>ppt_x</p:attrName>
                                          <p:attrName>ppt_y</p:attrName>
                                        </p:attrNameLst>
                                      </p:cBhvr>
                                      <p:rCtr x="0" y="-3472"/>
                                    </p:animMotion>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64" presetClass="path" presetSubtype="0" decel="100000" fill="hold" grpId="1" nodeType="withEffect">
                                  <p:stCondLst>
                                    <p:cond delay="0"/>
                                  </p:stCondLst>
                                  <p:childTnLst>
                                    <p:animMotion origin="layout" path="M -1.45833E-6 0.06922 L -1.45833E-6 -3.7037E-6 " pathEditMode="relative" rAng="0" ptsTypes="AA">
                                      <p:cBhvr>
                                        <p:cTn id="73" dur="500" fill="hold"/>
                                        <p:tgtEl>
                                          <p:spTgt spid="5"/>
                                        </p:tgtEl>
                                        <p:attrNameLst>
                                          <p:attrName>ppt_x</p:attrName>
                                          <p:attrName>ppt_y</p:attrName>
                                        </p:attrNameLst>
                                      </p:cBhvr>
                                      <p:rCtr x="0" y="-3472"/>
                                    </p:animMotion>
                                  </p:childTnLst>
                                </p:cTn>
                              </p:par>
                              <p:par>
                                <p:cTn id="74" presetID="10"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64" presetClass="path" presetSubtype="0" decel="100000" fill="hold" grpId="1" nodeType="withEffect">
                                  <p:stCondLst>
                                    <p:cond delay="0"/>
                                  </p:stCondLst>
                                  <p:childTnLst>
                                    <p:animMotion origin="layout" path="M -1.45833E-6 0.06922 L -1.45833E-6 -3.7037E-6 " pathEditMode="relative" rAng="0" ptsTypes="AA">
                                      <p:cBhvr>
                                        <p:cTn id="78" dur="500" fill="hold"/>
                                        <p:tgtEl>
                                          <p:spTgt spid="34"/>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1" grpId="0"/>
      <p:bldP spid="41" grpId="1"/>
      <p:bldP spid="28" grpId="0"/>
      <p:bldP spid="28" grpId="1"/>
      <p:bldP spid="42" grpId="0"/>
      <p:bldP spid="42" grpId="1"/>
      <p:bldP spid="36" grpId="0"/>
      <p:bldP spid="36" grpId="1"/>
      <p:bldP spid="6" grpId="0"/>
      <p:bldP spid="6" grpId="1"/>
      <p:bldP spid="30" grpId="0"/>
      <p:bldP spid="30" grpId="1"/>
      <p:bldP spid="4" grpId="0"/>
      <p:bldP spid="4" grpId="1"/>
      <p:bldP spid="32" grpId="0"/>
      <p:bldP spid="32" grpId="1"/>
      <p:bldP spid="5" grpId="0"/>
      <p:bldP spid="5" grpId="1"/>
      <p:bldP spid="34" grpId="0"/>
      <p:bldP spid="3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637E-C717-41F2-BA99-24C97DE045B2}"/>
              </a:ext>
            </a:extLst>
          </p:cNvPr>
          <p:cNvSpPr>
            <a:spLocks noGrp="1"/>
          </p:cNvSpPr>
          <p:nvPr>
            <p:ph type="title"/>
          </p:nvPr>
        </p:nvSpPr>
        <p:spPr>
          <a:xfrm>
            <a:off x="455613" y="620713"/>
            <a:ext cx="11306175" cy="403225"/>
          </a:xfrm>
        </p:spPr>
        <p:txBody>
          <a:bodyPr>
            <a:normAutofit/>
          </a:bodyPr>
          <a:lstStyle/>
          <a:p>
            <a:r>
              <a:rPr lang="en-US" dirty="0"/>
              <a:t>How your current workloads translate to the cloud</a:t>
            </a:r>
          </a:p>
        </p:txBody>
      </p:sp>
      <p:sp>
        <p:nvSpPr>
          <p:cNvPr id="3" name="TextBox 2">
            <a:extLst>
              <a:ext uri="{FF2B5EF4-FFF2-40B4-BE49-F238E27FC236}">
                <a16:creationId xmlns:a16="http://schemas.microsoft.com/office/drawing/2014/main" id="{EE572B07-3CC8-420D-9FBB-7E20696E4CBF}"/>
              </a:ext>
            </a:extLst>
          </p:cNvPr>
          <p:cNvSpPr txBox="1"/>
          <p:nvPr/>
        </p:nvSpPr>
        <p:spPr>
          <a:xfrm>
            <a:off x="455613" y="1718762"/>
            <a:ext cx="8790549" cy="1206484"/>
          </a:xfrm>
          <a:prstGeom prst="rect">
            <a:avLst/>
          </a:prstGeom>
          <a:noFill/>
        </p:spPr>
        <p:txBody>
          <a:bodyPr wrap="square" lIns="0" rtlCol="0">
            <a:spAutoFit/>
          </a:bodyPr>
          <a:lstStyle/>
          <a:p>
            <a:pPr>
              <a:spcAft>
                <a:spcPts val="1200"/>
              </a:spcAft>
            </a:pPr>
            <a:r>
              <a:rPr lang="en-US" sz="2000" dirty="0">
                <a:solidFill>
                  <a:schemeClr val="tx2"/>
                </a:solidFill>
                <a:latin typeface="+mj-lt"/>
              </a:rPr>
              <a:t>Spin up or deprovision resources to build your budgetary allocation</a:t>
            </a:r>
          </a:p>
          <a:p>
            <a:pPr marL="0" lvl="1">
              <a:lnSpc>
                <a:spcPct val="90000"/>
              </a:lnSpc>
              <a:spcAft>
                <a:spcPts val="1200"/>
              </a:spcAft>
            </a:pPr>
            <a:r>
              <a:rPr lang="en-US" dirty="0"/>
              <a:t>Deploy and deprovision quickly—fail fast</a:t>
            </a:r>
          </a:p>
          <a:p>
            <a:pPr marL="0" lvl="1">
              <a:lnSpc>
                <a:spcPct val="90000"/>
              </a:lnSpc>
              <a:spcAft>
                <a:spcPts val="1200"/>
              </a:spcAft>
            </a:pPr>
            <a:r>
              <a:rPr lang="en-US" dirty="0"/>
              <a:t>Leverage modular components across multiple applications</a:t>
            </a:r>
          </a:p>
        </p:txBody>
      </p:sp>
      <p:sp>
        <p:nvSpPr>
          <p:cNvPr id="8" name="TextBox 7">
            <a:extLst>
              <a:ext uri="{FF2B5EF4-FFF2-40B4-BE49-F238E27FC236}">
                <a16:creationId xmlns:a16="http://schemas.microsoft.com/office/drawing/2014/main" id="{34E4B2B0-F899-485A-8FD9-A73737EA2F80}"/>
              </a:ext>
            </a:extLst>
          </p:cNvPr>
          <p:cNvSpPr txBox="1"/>
          <p:nvPr/>
        </p:nvSpPr>
        <p:spPr>
          <a:xfrm>
            <a:off x="455613" y="3796628"/>
            <a:ext cx="8425668" cy="2012859"/>
          </a:xfrm>
          <a:prstGeom prst="rect">
            <a:avLst/>
          </a:prstGeom>
          <a:noFill/>
        </p:spPr>
        <p:txBody>
          <a:bodyPr wrap="square" lIns="0" rtlCol="0">
            <a:spAutoFit/>
          </a:bodyPr>
          <a:lstStyle/>
          <a:p>
            <a:pPr marL="0" lvl="1">
              <a:spcAft>
                <a:spcPts val="1200"/>
              </a:spcAft>
            </a:pPr>
            <a:r>
              <a:rPr lang="en-US" sz="2000" dirty="0">
                <a:solidFill>
                  <a:schemeClr val="tx2"/>
                </a:solidFill>
                <a:latin typeface="+mj-lt"/>
              </a:rPr>
              <a:t>Further optimize your investment with cloud billing models and offers</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Dedicated Host</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Reservations</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spot pricing</a:t>
            </a:r>
            <a:endParaRPr lang="en-US" sz="2000" dirty="0">
              <a:solidFill>
                <a:schemeClr val="tx2"/>
              </a:solidFill>
              <a:latin typeface="+mj-lt"/>
            </a:endParaRPr>
          </a:p>
        </p:txBody>
      </p:sp>
      <p:cxnSp>
        <p:nvCxnSpPr>
          <p:cNvPr id="10" name="Straight Connector 9">
            <a:extLst>
              <a:ext uri="{FF2B5EF4-FFF2-40B4-BE49-F238E27FC236}">
                <a16:creationId xmlns:a16="http://schemas.microsoft.com/office/drawing/2014/main" id="{1FEFEBD3-3615-4A7F-9F28-DBFA4164116A}"/>
              </a:ext>
              <a:ext uri="{C183D7F6-B498-43B3-948B-1728B52AA6E4}">
                <adec:decorative xmlns:adec="http://schemas.microsoft.com/office/drawing/2017/decorative" val="1"/>
              </a:ext>
            </a:extLst>
          </p:cNvPr>
          <p:cNvCxnSpPr>
            <a:cxnSpLocks/>
          </p:cNvCxnSpPr>
          <p:nvPr/>
        </p:nvCxnSpPr>
        <p:spPr>
          <a:xfrm>
            <a:off x="427038" y="3371779"/>
            <a:ext cx="8131746"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49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4" presetClass="path" presetSubtype="0" decel="100000" fill="hold" grpId="1" nodeType="withEffect">
                                  <p:stCondLst>
                                    <p:cond delay="0"/>
                                  </p:stCondLst>
                                  <p:childTnLst>
                                    <p:animMotion origin="layout" path="M -1.45833E-6 0.06922 L -1.45833E-6 -3.7037E-6 " pathEditMode="relative" rAng="0" ptsTypes="AA">
                                      <p:cBhvr>
                                        <p:cTn id="9" dur="500" fill="hold"/>
                                        <p:tgtEl>
                                          <p:spTgt spid="3"/>
                                        </p:tgtEl>
                                        <p:attrNameLst>
                                          <p:attrName>ppt_x</p:attrName>
                                          <p:attrName>ppt_y</p:attrName>
                                        </p:attrNameLst>
                                      </p:cBhvr>
                                      <p:rCtr x="0" y="-3472"/>
                                    </p:animMotion>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outVertical)">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8"/>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03E716-E76C-4204-8034-B40961712149}"/>
              </a:ext>
              <a:ext uri="{C183D7F6-B498-43B3-948B-1728B52AA6E4}">
                <adec:decorative xmlns:adec="http://schemas.microsoft.com/office/drawing/2017/decorative" val="1"/>
              </a:ext>
            </a:extLst>
          </p:cNvPr>
          <p:cNvSpPr/>
          <p:nvPr/>
        </p:nvSpPr>
        <p:spPr bwMode="auto">
          <a:xfrm>
            <a:off x="4270248" y="2517867"/>
            <a:ext cx="3346704" cy="402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015BFA0-18C7-461F-99E1-81EC1EE7CFCA}"/>
              </a:ext>
              <a:ext uri="{C183D7F6-B498-43B3-948B-1728B52AA6E4}">
                <adec:decorative xmlns:adec="http://schemas.microsoft.com/office/drawing/2017/decorative" val="1"/>
              </a:ext>
            </a:extLst>
          </p:cNvPr>
          <p:cNvSpPr/>
          <p:nvPr/>
        </p:nvSpPr>
        <p:spPr bwMode="auto">
          <a:xfrm>
            <a:off x="7707263" y="2517867"/>
            <a:ext cx="3346704" cy="402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FB3C12B-2DE3-4E37-B7C0-CA5D0FFD69E3}"/>
              </a:ext>
              <a:ext uri="{C183D7F6-B498-43B3-948B-1728B52AA6E4}">
                <adec:decorative xmlns:adec="http://schemas.microsoft.com/office/drawing/2017/decorative" val="1"/>
              </a:ext>
            </a:extLst>
          </p:cNvPr>
          <p:cNvSpPr/>
          <p:nvPr/>
        </p:nvSpPr>
        <p:spPr bwMode="auto">
          <a:xfrm>
            <a:off x="4270248" y="1965960"/>
            <a:ext cx="3346704" cy="5552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29F06AD2-AF3E-47CE-B34C-9E3F8BAB8452}"/>
              </a:ext>
              <a:ext uri="{C183D7F6-B498-43B3-948B-1728B52AA6E4}">
                <adec:decorative xmlns:adec="http://schemas.microsoft.com/office/drawing/2017/decorative" val="1"/>
              </a:ext>
            </a:extLst>
          </p:cNvPr>
          <p:cNvSpPr/>
          <p:nvPr/>
        </p:nvSpPr>
        <p:spPr bwMode="auto">
          <a:xfrm>
            <a:off x="7707263" y="1965960"/>
            <a:ext cx="3346704" cy="5552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55996" y="620429"/>
            <a:ext cx="11306469" cy="403137"/>
          </a:xfrm>
        </p:spPr>
        <p:txBody>
          <a:bodyPr>
            <a:noAutofit/>
          </a:bodyPr>
          <a:lstStyle/>
          <a:p>
            <a:r>
              <a:rPr lang="en-US" dirty="0"/>
              <a:t>Scalability and time to deploy in the cloud significantly improve</a:t>
            </a:r>
          </a:p>
        </p:txBody>
      </p:sp>
      <p:sp>
        <p:nvSpPr>
          <p:cNvPr id="12" name="TextBox 11"/>
          <p:cNvSpPr txBox="1"/>
          <p:nvPr/>
        </p:nvSpPr>
        <p:spPr>
          <a:xfrm>
            <a:off x="4492283" y="2088025"/>
            <a:ext cx="2191982" cy="307777"/>
          </a:xfrm>
          <a:prstGeom prst="rect">
            <a:avLst/>
          </a:prstGeom>
          <a:noFill/>
        </p:spPr>
        <p:txBody>
          <a:bodyPr wrap="square" lIns="0" tIns="0" rIns="0" bIns="0" rtlCol="0" anchor="t" anchorCtr="0">
            <a:spAutoFit/>
          </a:bodyPr>
          <a:lstStyle/>
          <a:p>
            <a:pPr fontAlgn="base">
              <a:spcBef>
                <a:spcPct val="0"/>
              </a:spcBef>
              <a:spcAft>
                <a:spcPct val="0"/>
              </a:spcAft>
            </a:pPr>
            <a:r>
              <a:rPr lang="en-US" sz="2000" b="1" dirty="0">
                <a:solidFill>
                  <a:schemeClr val="tx2"/>
                </a:solidFill>
                <a:latin typeface="Segoe UI Semibold" panose="020B0702040204020203" pitchFamily="34" charset="0"/>
                <a:cs typeface="Segoe UI Semibold" panose="020B0702040204020203" pitchFamily="34" charset="0"/>
              </a:rPr>
              <a:t>Traditional IT</a:t>
            </a:r>
          </a:p>
        </p:txBody>
      </p:sp>
      <p:sp>
        <p:nvSpPr>
          <p:cNvPr id="13" name="TextBox 12"/>
          <p:cNvSpPr txBox="1"/>
          <p:nvPr/>
        </p:nvSpPr>
        <p:spPr>
          <a:xfrm>
            <a:off x="7921830" y="2088025"/>
            <a:ext cx="2316097" cy="307777"/>
          </a:xfrm>
          <a:prstGeom prst="rect">
            <a:avLst/>
          </a:prstGeom>
          <a:noFill/>
        </p:spPr>
        <p:txBody>
          <a:bodyPr wrap="square" lIns="0" tIns="0" rIns="0" bIns="0" rtlCol="0" anchor="t" anchorCtr="0">
            <a:spAutoFit/>
          </a:bodyPr>
          <a:lstStyle/>
          <a:p>
            <a:pPr fontAlgn="base">
              <a:spcBef>
                <a:spcPct val="0"/>
              </a:spcBef>
              <a:spcAft>
                <a:spcPct val="0"/>
              </a:spcAft>
            </a:pPr>
            <a:r>
              <a:rPr lang="en-US" sz="2000" b="1" dirty="0">
                <a:solidFill>
                  <a:schemeClr val="tx2"/>
                </a:solidFill>
                <a:latin typeface="Segoe UI Semibold" panose="020B0702040204020203" pitchFamily="34" charset="0"/>
                <a:cs typeface="Segoe UI Semibold" panose="020B0702040204020203" pitchFamily="34" charset="0"/>
              </a:rPr>
              <a:t>Cloud-supported</a:t>
            </a:r>
          </a:p>
        </p:txBody>
      </p:sp>
      <p:sp>
        <p:nvSpPr>
          <p:cNvPr id="21" name="Rectangle 20"/>
          <p:cNvSpPr/>
          <p:nvPr/>
        </p:nvSpPr>
        <p:spPr bwMode="auto">
          <a:xfrm>
            <a:off x="2179844" y="3091339"/>
            <a:ext cx="1920367"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defTabSz="913748" fontAlgn="base">
              <a:spcBef>
                <a:spcPct val="0"/>
              </a:spcBef>
              <a:spcAft>
                <a:spcPct val="0"/>
              </a:spcAft>
            </a:pPr>
            <a:r>
              <a:rPr lang="en-US" dirty="0">
                <a:solidFill>
                  <a:schemeClr val="tx1"/>
                </a:solidFill>
                <a:latin typeface="+mj-lt"/>
                <a:ea typeface="Segoe UI" panose="020B0502040204020203" pitchFamily="34" charset="0"/>
                <a:cs typeface="Segoe UI" panose="020B0502040204020203" pitchFamily="34" charset="0"/>
              </a:rPr>
              <a:t>Time to provision</a:t>
            </a:r>
          </a:p>
        </p:txBody>
      </p:sp>
      <p:sp>
        <p:nvSpPr>
          <p:cNvPr id="32" name="TextBox 31"/>
          <p:cNvSpPr txBox="1"/>
          <p:nvPr/>
        </p:nvSpPr>
        <p:spPr>
          <a:xfrm>
            <a:off x="4492282" y="3100573"/>
            <a:ext cx="2150765" cy="443198"/>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Weeks/months to </a:t>
            </a:r>
            <a:br>
              <a:rPr lang="en-US" sz="1600" dirty="0"/>
            </a:br>
            <a:r>
              <a:rPr lang="en-US" sz="1600" dirty="0"/>
              <a:t>provision resources </a:t>
            </a:r>
          </a:p>
        </p:txBody>
      </p:sp>
      <p:sp>
        <p:nvSpPr>
          <p:cNvPr id="33" name="TextBox 32"/>
          <p:cNvSpPr txBox="1"/>
          <p:nvPr/>
        </p:nvSpPr>
        <p:spPr>
          <a:xfrm>
            <a:off x="7921830" y="3100573"/>
            <a:ext cx="3370551" cy="443198"/>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Minutes/hours to provision </a:t>
            </a:r>
            <a:br>
              <a:rPr lang="en-US" sz="1600" dirty="0"/>
            </a:br>
            <a:r>
              <a:rPr lang="en-US" sz="1600" dirty="0"/>
              <a:t>resources via self-service access</a:t>
            </a:r>
          </a:p>
        </p:txBody>
      </p:sp>
      <p:sp>
        <p:nvSpPr>
          <p:cNvPr id="22" name="Rectangle 21"/>
          <p:cNvSpPr/>
          <p:nvPr/>
        </p:nvSpPr>
        <p:spPr bwMode="auto">
          <a:xfrm>
            <a:off x="2179844" y="4435127"/>
            <a:ext cx="1801495"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defTabSz="913748" fontAlgn="base">
              <a:spcBef>
                <a:spcPct val="0"/>
              </a:spcBef>
              <a:spcAft>
                <a:spcPct val="0"/>
              </a:spcAft>
            </a:pPr>
            <a:r>
              <a:rPr lang="en-US" dirty="0">
                <a:solidFill>
                  <a:schemeClr val="tx1"/>
                </a:solidFill>
                <a:latin typeface="+mj-lt"/>
                <a:ea typeface="Segoe UI" panose="020B0502040204020203" pitchFamily="34" charset="0"/>
                <a:cs typeface="Segoe UI" panose="020B0502040204020203" pitchFamily="34" charset="0"/>
              </a:rPr>
              <a:t>Hardware usage</a:t>
            </a:r>
          </a:p>
        </p:txBody>
      </p:sp>
      <p:sp>
        <p:nvSpPr>
          <p:cNvPr id="29" name="TextBox 28"/>
          <p:cNvSpPr txBox="1"/>
          <p:nvPr/>
        </p:nvSpPr>
        <p:spPr>
          <a:xfrm>
            <a:off x="4492282" y="4555161"/>
            <a:ext cx="2043781" cy="221599"/>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1 CPU for 100 hours</a:t>
            </a:r>
          </a:p>
        </p:txBody>
      </p:sp>
      <p:sp>
        <p:nvSpPr>
          <p:cNvPr id="34" name="TextBox 33"/>
          <p:cNvSpPr txBox="1"/>
          <p:nvPr/>
        </p:nvSpPr>
        <p:spPr>
          <a:xfrm>
            <a:off x="7921830" y="4555161"/>
            <a:ext cx="2159505" cy="221599"/>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100 CPUs for 1 hour</a:t>
            </a:r>
          </a:p>
        </p:txBody>
      </p:sp>
      <p:sp>
        <p:nvSpPr>
          <p:cNvPr id="25" name="Rectangle 24"/>
          <p:cNvSpPr/>
          <p:nvPr/>
        </p:nvSpPr>
        <p:spPr bwMode="auto">
          <a:xfrm>
            <a:off x="2179844" y="5673132"/>
            <a:ext cx="1286305"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defTabSz="913748" fontAlgn="base">
              <a:spcBef>
                <a:spcPct val="0"/>
              </a:spcBef>
              <a:spcAft>
                <a:spcPct val="0"/>
              </a:spcAft>
            </a:pPr>
            <a:r>
              <a:rPr lang="en-US" dirty="0">
                <a:solidFill>
                  <a:schemeClr val="tx1"/>
                </a:solidFill>
                <a:latin typeface="+mj-lt"/>
                <a:ea typeface="Segoe UI" panose="020B0502040204020203" pitchFamily="34" charset="0"/>
                <a:cs typeface="Segoe UI" panose="020B0502040204020203" pitchFamily="34" charset="0"/>
              </a:rPr>
              <a:t>Location</a:t>
            </a:r>
            <a:endParaRPr lang="en-US" sz="1600" dirty="0">
              <a:solidFill>
                <a:schemeClr val="tx1"/>
              </a:solidFill>
              <a:latin typeface="+mj-lt"/>
              <a:ea typeface="Segoe UI" panose="020B0502040204020203" pitchFamily="34" charset="0"/>
              <a:cs typeface="Segoe UI" panose="020B0502040204020203" pitchFamily="34" charset="0"/>
            </a:endParaRPr>
          </a:p>
        </p:txBody>
      </p:sp>
      <p:sp>
        <p:nvSpPr>
          <p:cNvPr id="36" name="TextBox 35"/>
          <p:cNvSpPr txBox="1"/>
          <p:nvPr/>
        </p:nvSpPr>
        <p:spPr>
          <a:xfrm>
            <a:off x="4492282" y="5793165"/>
            <a:ext cx="1828282" cy="221599"/>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Location-dependent</a:t>
            </a:r>
          </a:p>
        </p:txBody>
      </p:sp>
      <p:sp>
        <p:nvSpPr>
          <p:cNvPr id="38" name="TextBox 37"/>
          <p:cNvSpPr txBox="1"/>
          <p:nvPr/>
        </p:nvSpPr>
        <p:spPr>
          <a:xfrm>
            <a:off x="7921829" y="5793165"/>
            <a:ext cx="2710793" cy="221599"/>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sz="1600" dirty="0"/>
              <a:t>Accessible everywhere</a:t>
            </a:r>
          </a:p>
        </p:txBody>
      </p:sp>
      <p:pic>
        <p:nvPicPr>
          <p:cNvPr id="61" name="Picture 60">
            <a:extLst>
              <a:ext uri="{FF2B5EF4-FFF2-40B4-BE49-F238E27FC236}">
                <a16:creationId xmlns:a16="http://schemas.microsoft.com/office/drawing/2014/main" id="{3838DB52-5A69-475A-9EA6-77A3A85E317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57007" y="5671195"/>
            <a:ext cx="465539" cy="465539"/>
          </a:xfrm>
          <a:prstGeom prst="rect">
            <a:avLst/>
          </a:prstGeom>
        </p:spPr>
      </p:pic>
      <p:pic>
        <p:nvPicPr>
          <p:cNvPr id="63" name="Picture 62">
            <a:extLst>
              <a:ext uri="{FF2B5EF4-FFF2-40B4-BE49-F238E27FC236}">
                <a16:creationId xmlns:a16="http://schemas.microsoft.com/office/drawing/2014/main" id="{F50C0F29-4183-4088-8249-A1F2EE77E34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57007" y="3089403"/>
            <a:ext cx="465538" cy="465538"/>
          </a:xfrm>
          <a:prstGeom prst="rect">
            <a:avLst/>
          </a:prstGeom>
        </p:spPr>
      </p:pic>
      <p:sp>
        <p:nvSpPr>
          <p:cNvPr id="64" name="chip">
            <a:extLst>
              <a:ext uri="{FF2B5EF4-FFF2-40B4-BE49-F238E27FC236}">
                <a16:creationId xmlns:a16="http://schemas.microsoft.com/office/drawing/2014/main" id="{9D4383BE-B0D9-4C8A-B399-958EBD64C981}"/>
              </a:ext>
              <a:ext uri="{C183D7F6-B498-43B3-948B-1728B52AA6E4}">
                <adec:decorative xmlns:adec="http://schemas.microsoft.com/office/drawing/2017/decorative" val="1"/>
              </a:ext>
            </a:extLst>
          </p:cNvPr>
          <p:cNvSpPr>
            <a:spLocks noChangeAspect="1" noEditPoints="1"/>
          </p:cNvSpPr>
          <p:nvPr/>
        </p:nvSpPr>
        <p:spPr bwMode="auto">
          <a:xfrm>
            <a:off x="1357007" y="4428474"/>
            <a:ext cx="465538" cy="47497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accent5"/>
          </a:solidFill>
          <a:ln w="381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cxnSp>
        <p:nvCxnSpPr>
          <p:cNvPr id="66" name="Straight Connector 65">
            <a:extLst>
              <a:ext uri="{FF2B5EF4-FFF2-40B4-BE49-F238E27FC236}">
                <a16:creationId xmlns:a16="http://schemas.microsoft.com/office/drawing/2014/main" id="{50F1A31B-8494-4940-8EA6-84E864BD38DD}"/>
              </a:ext>
              <a:ext uri="{C183D7F6-B498-43B3-948B-1728B52AA6E4}">
                <adec:decorative xmlns:adec="http://schemas.microsoft.com/office/drawing/2017/decorative" val="1"/>
              </a:ext>
            </a:extLst>
          </p:cNvPr>
          <p:cNvCxnSpPr>
            <a:cxnSpLocks/>
          </p:cNvCxnSpPr>
          <p:nvPr/>
        </p:nvCxnSpPr>
        <p:spPr>
          <a:xfrm>
            <a:off x="1278263" y="3994066"/>
            <a:ext cx="9784080"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94F15B8-1E52-4AE6-887B-F822FBD733D4}"/>
              </a:ext>
              <a:ext uri="{C183D7F6-B498-43B3-948B-1728B52AA6E4}">
                <adec:decorative xmlns:adec="http://schemas.microsoft.com/office/drawing/2017/decorative" val="1"/>
              </a:ext>
            </a:extLst>
          </p:cNvPr>
          <p:cNvCxnSpPr>
            <a:cxnSpLocks/>
          </p:cNvCxnSpPr>
          <p:nvPr/>
        </p:nvCxnSpPr>
        <p:spPr>
          <a:xfrm>
            <a:off x="1278263" y="5337854"/>
            <a:ext cx="9784080"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9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2" presetClass="entr" presetSubtype="4" decel="10000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750" fill="hold"/>
                                        <p:tgtEl>
                                          <p:spTgt spid="13"/>
                                        </p:tgtEl>
                                        <p:attrNameLst>
                                          <p:attrName>ppt_x</p:attrName>
                                        </p:attrNameLst>
                                      </p:cBhvr>
                                      <p:tavLst>
                                        <p:tav tm="0">
                                          <p:val>
                                            <p:strVal val="#ppt_x"/>
                                          </p:val>
                                        </p:tav>
                                        <p:tav tm="100000">
                                          <p:val>
                                            <p:strVal val="#ppt_x"/>
                                          </p:val>
                                        </p:tav>
                                      </p:tavLst>
                                    </p:anim>
                                    <p:anim calcmode="lin" valueType="num">
                                      <p:cBhvr additive="base">
                                        <p:cTn id="21" dur="750" fill="hold"/>
                                        <p:tgtEl>
                                          <p:spTgt spid="13"/>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750"/>
                            </p:stCondLst>
                            <p:childTnLst>
                              <p:par>
                                <p:cTn id="26" presetID="2" presetClass="entr" presetSubtype="4" decel="10000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750" fill="hold"/>
                                        <p:tgtEl>
                                          <p:spTgt spid="21"/>
                                        </p:tgtEl>
                                        <p:attrNameLst>
                                          <p:attrName>ppt_x</p:attrName>
                                        </p:attrNameLst>
                                      </p:cBhvr>
                                      <p:tavLst>
                                        <p:tav tm="0">
                                          <p:val>
                                            <p:strVal val="#ppt_x"/>
                                          </p:val>
                                        </p:tav>
                                        <p:tav tm="100000">
                                          <p:val>
                                            <p:strVal val="#ppt_x"/>
                                          </p:val>
                                        </p:tav>
                                      </p:tavLst>
                                    </p:anim>
                                    <p:anim calcmode="lin" valueType="num">
                                      <p:cBhvr additive="base">
                                        <p:cTn id="29" dur="75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750" fill="hold"/>
                                        <p:tgtEl>
                                          <p:spTgt spid="32"/>
                                        </p:tgtEl>
                                        <p:attrNameLst>
                                          <p:attrName>ppt_x</p:attrName>
                                        </p:attrNameLst>
                                      </p:cBhvr>
                                      <p:tavLst>
                                        <p:tav tm="0">
                                          <p:val>
                                            <p:strVal val="#ppt_x"/>
                                          </p:val>
                                        </p:tav>
                                        <p:tav tm="100000">
                                          <p:val>
                                            <p:strVal val="#ppt_x"/>
                                          </p:val>
                                        </p:tav>
                                      </p:tavLst>
                                    </p:anim>
                                    <p:anim calcmode="lin" valueType="num">
                                      <p:cBhvr additive="base">
                                        <p:cTn id="33" dur="75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750" fill="hold"/>
                                        <p:tgtEl>
                                          <p:spTgt spid="33"/>
                                        </p:tgtEl>
                                        <p:attrNameLst>
                                          <p:attrName>ppt_x</p:attrName>
                                        </p:attrNameLst>
                                      </p:cBhvr>
                                      <p:tavLst>
                                        <p:tav tm="0">
                                          <p:val>
                                            <p:strVal val="#ppt_x"/>
                                          </p:val>
                                        </p:tav>
                                        <p:tav tm="100000">
                                          <p:val>
                                            <p:strVal val="#ppt_x"/>
                                          </p:val>
                                        </p:tav>
                                      </p:tavLst>
                                    </p:anim>
                                    <p:anim calcmode="lin" valueType="num">
                                      <p:cBhvr additive="base">
                                        <p:cTn id="37" dur="75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additive="base">
                                        <p:cTn id="40" dur="750" fill="hold"/>
                                        <p:tgtEl>
                                          <p:spTgt spid="63"/>
                                        </p:tgtEl>
                                        <p:attrNameLst>
                                          <p:attrName>ppt_x</p:attrName>
                                        </p:attrNameLst>
                                      </p:cBhvr>
                                      <p:tavLst>
                                        <p:tav tm="0">
                                          <p:val>
                                            <p:strVal val="#ppt_x"/>
                                          </p:val>
                                        </p:tav>
                                        <p:tav tm="100000">
                                          <p:val>
                                            <p:strVal val="#ppt_x"/>
                                          </p:val>
                                        </p:tav>
                                      </p:tavLst>
                                    </p:anim>
                                    <p:anim calcmode="lin" valueType="num">
                                      <p:cBhvr additive="base">
                                        <p:cTn id="41" dur="750" fill="hold"/>
                                        <p:tgtEl>
                                          <p:spTgt spid="63"/>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16" presetClass="entr" presetSubtype="37" fill="hold"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barn(outVertical)">
                                      <p:cBhvr>
                                        <p:cTn id="45" dur="500"/>
                                        <p:tgtEl>
                                          <p:spTgt spid="66"/>
                                        </p:tgtEl>
                                      </p:cBhvr>
                                    </p:animEffect>
                                  </p:childTnLst>
                                </p:cTn>
                              </p:par>
                              <p:par>
                                <p:cTn id="46" presetID="2" presetClass="entr" presetSubtype="4" decel="10000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750" fill="hold"/>
                                        <p:tgtEl>
                                          <p:spTgt spid="22"/>
                                        </p:tgtEl>
                                        <p:attrNameLst>
                                          <p:attrName>ppt_x</p:attrName>
                                        </p:attrNameLst>
                                      </p:cBhvr>
                                      <p:tavLst>
                                        <p:tav tm="0">
                                          <p:val>
                                            <p:strVal val="#ppt_x"/>
                                          </p:val>
                                        </p:tav>
                                        <p:tav tm="100000">
                                          <p:val>
                                            <p:strVal val="#ppt_x"/>
                                          </p:val>
                                        </p:tav>
                                      </p:tavLst>
                                    </p:anim>
                                    <p:anim calcmode="lin" valueType="num">
                                      <p:cBhvr additive="base">
                                        <p:cTn id="49" dur="750" fill="hold"/>
                                        <p:tgtEl>
                                          <p:spTgt spid="22"/>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750" fill="hold"/>
                                        <p:tgtEl>
                                          <p:spTgt spid="29"/>
                                        </p:tgtEl>
                                        <p:attrNameLst>
                                          <p:attrName>ppt_x</p:attrName>
                                        </p:attrNameLst>
                                      </p:cBhvr>
                                      <p:tavLst>
                                        <p:tav tm="0">
                                          <p:val>
                                            <p:strVal val="#ppt_x"/>
                                          </p:val>
                                        </p:tav>
                                        <p:tav tm="100000">
                                          <p:val>
                                            <p:strVal val="#ppt_x"/>
                                          </p:val>
                                        </p:tav>
                                      </p:tavLst>
                                    </p:anim>
                                    <p:anim calcmode="lin" valueType="num">
                                      <p:cBhvr additive="base">
                                        <p:cTn id="53" dur="750" fill="hold"/>
                                        <p:tgtEl>
                                          <p:spTgt spid="29"/>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additive="base">
                                        <p:cTn id="56" dur="750" fill="hold"/>
                                        <p:tgtEl>
                                          <p:spTgt spid="34"/>
                                        </p:tgtEl>
                                        <p:attrNameLst>
                                          <p:attrName>ppt_x</p:attrName>
                                        </p:attrNameLst>
                                      </p:cBhvr>
                                      <p:tavLst>
                                        <p:tav tm="0">
                                          <p:val>
                                            <p:strVal val="#ppt_x"/>
                                          </p:val>
                                        </p:tav>
                                        <p:tav tm="100000">
                                          <p:val>
                                            <p:strVal val="#ppt_x"/>
                                          </p:val>
                                        </p:tav>
                                      </p:tavLst>
                                    </p:anim>
                                    <p:anim calcmode="lin" valueType="num">
                                      <p:cBhvr additive="base">
                                        <p:cTn id="57" dur="750" fill="hold"/>
                                        <p:tgtEl>
                                          <p:spTgt spid="34"/>
                                        </p:tgtEl>
                                        <p:attrNameLst>
                                          <p:attrName>ppt_y</p:attrName>
                                        </p:attrNameLst>
                                      </p:cBhvr>
                                      <p:tavLst>
                                        <p:tav tm="0">
                                          <p:val>
                                            <p:strVal val="1+#ppt_h/2"/>
                                          </p:val>
                                        </p:tav>
                                        <p:tav tm="100000">
                                          <p:val>
                                            <p:strVal val="#ppt_y"/>
                                          </p:val>
                                        </p:tav>
                                      </p:tavLst>
                                    </p:anim>
                                  </p:childTnLst>
                                </p:cTn>
                              </p:par>
                              <p:par>
                                <p:cTn id="58" presetID="2" presetClass="entr" presetSubtype="4" decel="100000"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 calcmode="lin" valueType="num">
                                      <p:cBhvr additive="base">
                                        <p:cTn id="60" dur="750" fill="hold"/>
                                        <p:tgtEl>
                                          <p:spTgt spid="64"/>
                                        </p:tgtEl>
                                        <p:attrNameLst>
                                          <p:attrName>ppt_x</p:attrName>
                                        </p:attrNameLst>
                                      </p:cBhvr>
                                      <p:tavLst>
                                        <p:tav tm="0">
                                          <p:val>
                                            <p:strVal val="#ppt_x"/>
                                          </p:val>
                                        </p:tav>
                                        <p:tav tm="100000">
                                          <p:val>
                                            <p:strVal val="#ppt_x"/>
                                          </p:val>
                                        </p:tav>
                                      </p:tavLst>
                                    </p:anim>
                                    <p:anim calcmode="lin" valueType="num">
                                      <p:cBhvr additive="base">
                                        <p:cTn id="61" dur="750" fill="hold"/>
                                        <p:tgtEl>
                                          <p:spTgt spid="64"/>
                                        </p:tgtEl>
                                        <p:attrNameLst>
                                          <p:attrName>ppt_y</p:attrName>
                                        </p:attrNameLst>
                                      </p:cBhvr>
                                      <p:tavLst>
                                        <p:tav tm="0">
                                          <p:val>
                                            <p:strVal val="1+#ppt_h/2"/>
                                          </p:val>
                                        </p:tav>
                                        <p:tav tm="100000">
                                          <p:val>
                                            <p:strVal val="#ppt_y"/>
                                          </p:val>
                                        </p:tav>
                                      </p:tavLst>
                                    </p:anim>
                                  </p:childTnLst>
                                </p:cTn>
                              </p:par>
                            </p:childTnLst>
                          </p:cTn>
                        </p:par>
                        <p:par>
                          <p:cTn id="62" fill="hold">
                            <p:stCondLst>
                              <p:cond delay="2250"/>
                            </p:stCondLst>
                            <p:childTnLst>
                              <p:par>
                                <p:cTn id="63" presetID="16" presetClass="entr" presetSubtype="37" fill="hold" nodeType="after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barn(outVertical)">
                                      <p:cBhvr>
                                        <p:cTn id="65" dur="500"/>
                                        <p:tgtEl>
                                          <p:spTgt spid="67"/>
                                        </p:tgtEl>
                                      </p:cBhvr>
                                    </p:animEffect>
                                  </p:childTnLst>
                                </p:cTn>
                              </p:par>
                              <p:par>
                                <p:cTn id="66" presetID="2" presetClass="entr" presetSubtype="4" decel="10000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750" fill="hold"/>
                                        <p:tgtEl>
                                          <p:spTgt spid="25"/>
                                        </p:tgtEl>
                                        <p:attrNameLst>
                                          <p:attrName>ppt_x</p:attrName>
                                        </p:attrNameLst>
                                      </p:cBhvr>
                                      <p:tavLst>
                                        <p:tav tm="0">
                                          <p:val>
                                            <p:strVal val="#ppt_x"/>
                                          </p:val>
                                        </p:tav>
                                        <p:tav tm="100000">
                                          <p:val>
                                            <p:strVal val="#ppt_x"/>
                                          </p:val>
                                        </p:tav>
                                      </p:tavLst>
                                    </p:anim>
                                    <p:anim calcmode="lin" valueType="num">
                                      <p:cBhvr additive="base">
                                        <p:cTn id="69" dur="750" fill="hold"/>
                                        <p:tgtEl>
                                          <p:spTgt spid="25"/>
                                        </p:tgtEl>
                                        <p:attrNameLst>
                                          <p:attrName>ppt_y</p:attrName>
                                        </p:attrNameLst>
                                      </p:cBhvr>
                                      <p:tavLst>
                                        <p:tav tm="0">
                                          <p:val>
                                            <p:strVal val="1+#ppt_h/2"/>
                                          </p:val>
                                        </p:tav>
                                        <p:tav tm="100000">
                                          <p:val>
                                            <p:strVal val="#ppt_y"/>
                                          </p:val>
                                        </p:tav>
                                      </p:tavLst>
                                    </p:anim>
                                  </p:childTnLst>
                                </p:cTn>
                              </p:par>
                              <p:par>
                                <p:cTn id="70" presetID="2" presetClass="entr" presetSubtype="4" decel="10000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750" fill="hold"/>
                                        <p:tgtEl>
                                          <p:spTgt spid="36"/>
                                        </p:tgtEl>
                                        <p:attrNameLst>
                                          <p:attrName>ppt_x</p:attrName>
                                        </p:attrNameLst>
                                      </p:cBhvr>
                                      <p:tavLst>
                                        <p:tav tm="0">
                                          <p:val>
                                            <p:strVal val="#ppt_x"/>
                                          </p:val>
                                        </p:tav>
                                        <p:tav tm="100000">
                                          <p:val>
                                            <p:strVal val="#ppt_x"/>
                                          </p:val>
                                        </p:tav>
                                      </p:tavLst>
                                    </p:anim>
                                    <p:anim calcmode="lin" valueType="num">
                                      <p:cBhvr additive="base">
                                        <p:cTn id="73" dur="750" fill="hold"/>
                                        <p:tgtEl>
                                          <p:spTgt spid="36"/>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additive="base">
                                        <p:cTn id="76" dur="750" fill="hold"/>
                                        <p:tgtEl>
                                          <p:spTgt spid="38"/>
                                        </p:tgtEl>
                                        <p:attrNameLst>
                                          <p:attrName>ppt_x</p:attrName>
                                        </p:attrNameLst>
                                      </p:cBhvr>
                                      <p:tavLst>
                                        <p:tav tm="0">
                                          <p:val>
                                            <p:strVal val="#ppt_x"/>
                                          </p:val>
                                        </p:tav>
                                        <p:tav tm="100000">
                                          <p:val>
                                            <p:strVal val="#ppt_x"/>
                                          </p:val>
                                        </p:tav>
                                      </p:tavLst>
                                    </p:anim>
                                    <p:anim calcmode="lin" valueType="num">
                                      <p:cBhvr additive="base">
                                        <p:cTn id="77" dur="750" fill="hold"/>
                                        <p:tgtEl>
                                          <p:spTgt spid="38"/>
                                        </p:tgtEl>
                                        <p:attrNameLst>
                                          <p:attrName>ppt_y</p:attrName>
                                        </p:attrNameLst>
                                      </p:cBhvr>
                                      <p:tavLst>
                                        <p:tav tm="0">
                                          <p:val>
                                            <p:strVal val="1+#ppt_h/2"/>
                                          </p:val>
                                        </p:tav>
                                        <p:tav tm="100000">
                                          <p:val>
                                            <p:strVal val="#ppt_y"/>
                                          </p:val>
                                        </p:tav>
                                      </p:tavLst>
                                    </p:anim>
                                  </p:childTnLst>
                                </p:cTn>
                              </p:par>
                              <p:par>
                                <p:cTn id="78" presetID="2" presetClass="entr" presetSubtype="4" decel="100000" fill="hold" nodeType="withEffect">
                                  <p:stCondLst>
                                    <p:cond delay="0"/>
                                  </p:stCondLst>
                                  <p:childTnLst>
                                    <p:set>
                                      <p:cBhvr>
                                        <p:cTn id="79" dur="1" fill="hold">
                                          <p:stCondLst>
                                            <p:cond delay="0"/>
                                          </p:stCondLst>
                                        </p:cTn>
                                        <p:tgtEl>
                                          <p:spTgt spid="61"/>
                                        </p:tgtEl>
                                        <p:attrNameLst>
                                          <p:attrName>style.visibility</p:attrName>
                                        </p:attrNameLst>
                                      </p:cBhvr>
                                      <p:to>
                                        <p:strVal val="visible"/>
                                      </p:to>
                                    </p:set>
                                    <p:anim calcmode="lin" valueType="num">
                                      <p:cBhvr additive="base">
                                        <p:cTn id="80" dur="750" fill="hold"/>
                                        <p:tgtEl>
                                          <p:spTgt spid="61"/>
                                        </p:tgtEl>
                                        <p:attrNameLst>
                                          <p:attrName>ppt_x</p:attrName>
                                        </p:attrNameLst>
                                      </p:cBhvr>
                                      <p:tavLst>
                                        <p:tav tm="0">
                                          <p:val>
                                            <p:strVal val="#ppt_x"/>
                                          </p:val>
                                        </p:tav>
                                        <p:tav tm="100000">
                                          <p:val>
                                            <p:strVal val="#ppt_x"/>
                                          </p:val>
                                        </p:tav>
                                      </p:tavLst>
                                    </p:anim>
                                    <p:anim calcmode="lin" valueType="num">
                                      <p:cBhvr additive="base">
                                        <p:cTn id="81" dur="75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 grpId="0" animBg="1"/>
      <p:bldP spid="24" grpId="0" animBg="1"/>
      <p:bldP spid="12" grpId="0"/>
      <p:bldP spid="13" grpId="0"/>
      <p:bldP spid="21" grpId="0"/>
      <p:bldP spid="32" grpId="0"/>
      <p:bldP spid="33" grpId="0"/>
      <p:bldP spid="22" grpId="0"/>
      <p:bldP spid="29" grpId="0"/>
      <p:bldP spid="34" grpId="0"/>
      <p:bldP spid="25" grpId="0"/>
      <p:bldP spid="36" grpId="0"/>
      <p:bldP spid="38" grpId="0"/>
      <p:bldP spid="6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tx2"/>
                </a:solidFill>
                <a:latin typeface="Segoe UI Semibold (headings)"/>
              </a:rPr>
              <a:t>Optimize </a:t>
            </a:r>
            <a:r>
              <a:rPr lang="en-US" dirty="0">
                <a:latin typeface="Segoe UI Semibold (headings)"/>
              </a:rPr>
              <a:t>your capacity usage—in a </a:t>
            </a:r>
            <a:r>
              <a:rPr lang="en-US" dirty="0">
                <a:solidFill>
                  <a:schemeClr val="tx2"/>
                </a:solidFill>
                <a:latin typeface="Segoe UI Semibold (headings)"/>
              </a:rPr>
              <a:t>cloud-native environment</a:t>
            </a:r>
          </a:p>
        </p:txBody>
      </p:sp>
      <p:sp>
        <p:nvSpPr>
          <p:cNvPr id="72" name="Rectangle 71">
            <a:extLst>
              <a:ext uri="{FF2B5EF4-FFF2-40B4-BE49-F238E27FC236}">
                <a16:creationId xmlns:a16="http://schemas.microsoft.com/office/drawing/2014/main" id="{46B846A4-B743-4746-8C78-58CADC4CF8C3}"/>
              </a:ext>
              <a:ext uri="{C183D7F6-B498-43B3-948B-1728B52AA6E4}">
                <adec:decorative xmlns:adec="http://schemas.microsoft.com/office/drawing/2017/decorative" val="1"/>
              </a:ext>
            </a:extLst>
          </p:cNvPr>
          <p:cNvSpPr/>
          <p:nvPr/>
        </p:nvSpPr>
        <p:spPr>
          <a:xfrm>
            <a:off x="4340937" y="1423560"/>
            <a:ext cx="6387159" cy="307777"/>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100% on-premises capacity</a:t>
            </a:r>
          </a:p>
        </p:txBody>
      </p:sp>
      <p:graphicFrame>
        <p:nvGraphicFramePr>
          <p:cNvPr id="71" name="Chart 70" descr="Chart diagram showing zero to full capacity usage for reserved instances, pay-as-you-go, and right sizing/elimination. 30% average utilization and 70% peak utilization.">
            <a:extLst>
              <a:ext uri="{FF2B5EF4-FFF2-40B4-BE49-F238E27FC236}">
                <a16:creationId xmlns:a16="http://schemas.microsoft.com/office/drawing/2014/main" id="{3994F9D2-DDA5-4CB8-B082-AD7B638347D9}"/>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999540735"/>
              </p:ext>
            </p:extLst>
          </p:nvPr>
        </p:nvGraphicFramePr>
        <p:xfrm>
          <a:off x="4486060" y="1511300"/>
          <a:ext cx="6952556"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74" name="Rectangle 73">
            <a:extLst>
              <a:ext uri="{FF2B5EF4-FFF2-40B4-BE49-F238E27FC236}">
                <a16:creationId xmlns:a16="http://schemas.microsoft.com/office/drawing/2014/main" id="{CAD63604-97EC-4D37-B947-08140989B980}"/>
              </a:ext>
              <a:ext uri="{C183D7F6-B498-43B3-948B-1728B52AA6E4}">
                <adec:decorative xmlns:adec="http://schemas.microsoft.com/office/drawing/2017/decorative" val="1"/>
              </a:ext>
            </a:extLst>
          </p:cNvPr>
          <p:cNvSpPr/>
          <p:nvPr/>
        </p:nvSpPr>
        <p:spPr>
          <a:xfrm>
            <a:off x="6771238" y="5707894"/>
            <a:ext cx="3171120"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chemeClr val="bg1"/>
                </a:solidFill>
                <a:cs typeface="Segoe UI" panose="020B0502040204020203" pitchFamily="34" charset="0"/>
              </a:rPr>
              <a:t>Reserved instances</a:t>
            </a:r>
          </a:p>
        </p:txBody>
      </p:sp>
      <p:cxnSp>
        <p:nvCxnSpPr>
          <p:cNvPr id="76" name="Straight Connector 75">
            <a:extLst>
              <a:ext uri="{FF2B5EF4-FFF2-40B4-BE49-F238E27FC236}">
                <a16:creationId xmlns:a16="http://schemas.microsoft.com/office/drawing/2014/main" id="{2DF3C15D-A4F1-4ACD-AF26-D02FF607E6FB}"/>
              </a:ext>
              <a:ext uri="{C183D7F6-B498-43B3-948B-1728B52AA6E4}">
                <adec:decorative xmlns:adec="http://schemas.microsoft.com/office/drawing/2017/decorative" val="1"/>
              </a:ext>
            </a:extLst>
          </p:cNvPr>
          <p:cNvCxnSpPr>
            <a:cxnSpLocks/>
          </p:cNvCxnSpPr>
          <p:nvPr/>
        </p:nvCxnSpPr>
        <p:spPr>
          <a:xfrm>
            <a:off x="4762842" y="3160840"/>
            <a:ext cx="6387159" cy="0"/>
          </a:xfrm>
          <a:prstGeom prst="line">
            <a:avLst/>
          </a:prstGeom>
          <a:noFill/>
          <a:ln w="19050" cap="flat" cmpd="sng" algn="ctr">
            <a:solidFill>
              <a:srgbClr val="3B3B40"/>
            </a:solidFill>
            <a:prstDash val="dash"/>
            <a:miter lim="800000"/>
          </a:ln>
          <a:effectLst/>
        </p:spPr>
      </p:cxnSp>
      <p:cxnSp>
        <p:nvCxnSpPr>
          <p:cNvPr id="77" name="Straight Connector 76">
            <a:extLst>
              <a:ext uri="{FF2B5EF4-FFF2-40B4-BE49-F238E27FC236}">
                <a16:creationId xmlns:a16="http://schemas.microsoft.com/office/drawing/2014/main" id="{C1F383BF-947D-425E-8885-40BB9BA128F1}"/>
              </a:ext>
              <a:ext uri="{C183D7F6-B498-43B3-948B-1728B52AA6E4}">
                <adec:decorative xmlns:adec="http://schemas.microsoft.com/office/drawing/2017/decorative" val="1"/>
              </a:ext>
            </a:extLst>
          </p:cNvPr>
          <p:cNvCxnSpPr>
            <a:cxnSpLocks/>
          </p:cNvCxnSpPr>
          <p:nvPr/>
        </p:nvCxnSpPr>
        <p:spPr>
          <a:xfrm flipV="1">
            <a:off x="4762842" y="5086234"/>
            <a:ext cx="6359723" cy="1"/>
          </a:xfrm>
          <a:prstGeom prst="line">
            <a:avLst/>
          </a:prstGeom>
          <a:noFill/>
          <a:ln w="19050" cap="flat" cmpd="sng" algn="ctr">
            <a:solidFill>
              <a:srgbClr val="3B3B40"/>
            </a:solidFill>
            <a:prstDash val="dash"/>
            <a:miter lim="800000"/>
          </a:ln>
          <a:effectLst/>
        </p:spPr>
      </p:cxnSp>
      <p:sp>
        <p:nvSpPr>
          <p:cNvPr id="78" name="Rectangle 77">
            <a:extLst>
              <a:ext uri="{FF2B5EF4-FFF2-40B4-BE49-F238E27FC236}">
                <a16:creationId xmlns:a16="http://schemas.microsoft.com/office/drawing/2014/main" id="{07D352AA-35B7-4643-BB79-CBF8338AD1DD}"/>
              </a:ext>
              <a:ext uri="{C183D7F6-B498-43B3-948B-1728B52AA6E4}">
                <adec:decorative xmlns:adec="http://schemas.microsoft.com/office/drawing/2017/decorative" val="1"/>
              </a:ext>
            </a:extLst>
          </p:cNvPr>
          <p:cNvSpPr/>
          <p:nvPr/>
        </p:nvSpPr>
        <p:spPr>
          <a:xfrm>
            <a:off x="7620396" y="4223428"/>
            <a:ext cx="1472804" cy="307777"/>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cs typeface="Segoe UI" panose="020B0502040204020203" pitchFamily="34" charset="0"/>
              </a:rPr>
              <a:t>Pay-as-you-go</a:t>
            </a:r>
          </a:p>
        </p:txBody>
      </p:sp>
      <p:sp>
        <p:nvSpPr>
          <p:cNvPr id="80" name="Rectangle 79">
            <a:extLst>
              <a:ext uri="{FF2B5EF4-FFF2-40B4-BE49-F238E27FC236}">
                <a16:creationId xmlns:a16="http://schemas.microsoft.com/office/drawing/2014/main" id="{093818E7-9D8F-4D19-8B2F-781E53F2560A}"/>
              </a:ext>
              <a:ext uri="{C183D7F6-B498-43B3-948B-1728B52AA6E4}">
                <adec:decorative xmlns:adec="http://schemas.microsoft.com/office/drawing/2017/decorative" val="1"/>
              </a:ext>
            </a:extLst>
          </p:cNvPr>
          <p:cNvSpPr/>
          <p:nvPr/>
        </p:nvSpPr>
        <p:spPr>
          <a:xfrm>
            <a:off x="6771238" y="2252037"/>
            <a:ext cx="3171120" cy="307777"/>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Segoe UI" panose="020B0502040204020203" pitchFamily="34" charset="0"/>
              </a:rPr>
              <a:t>Right sizing/elimination</a:t>
            </a:r>
          </a:p>
        </p:txBody>
      </p:sp>
      <p:sp>
        <p:nvSpPr>
          <p:cNvPr id="22" name="Rectangle 21">
            <a:extLst>
              <a:ext uri="{FF2B5EF4-FFF2-40B4-BE49-F238E27FC236}">
                <a16:creationId xmlns:a16="http://schemas.microsoft.com/office/drawing/2014/main" id="{C1F55660-C3A8-4789-95B2-E900E21825B6}"/>
              </a:ext>
              <a:ext uri="{C183D7F6-B498-43B3-948B-1728B52AA6E4}">
                <adec:decorative xmlns:adec="http://schemas.microsoft.com/office/drawing/2017/decorative" val="1"/>
              </a:ext>
            </a:extLst>
          </p:cNvPr>
          <p:cNvSpPr/>
          <p:nvPr/>
        </p:nvSpPr>
        <p:spPr>
          <a:xfrm>
            <a:off x="4405112" y="6237486"/>
            <a:ext cx="6387159" cy="307777"/>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0%</a:t>
            </a:r>
          </a:p>
        </p:txBody>
      </p:sp>
      <p:cxnSp>
        <p:nvCxnSpPr>
          <p:cNvPr id="5" name="Straight Arrow Connector 4">
            <a:extLst>
              <a:ext uri="{FF2B5EF4-FFF2-40B4-BE49-F238E27FC236}">
                <a16:creationId xmlns:a16="http://schemas.microsoft.com/office/drawing/2014/main" id="{FAD4A3D4-CB63-4816-B052-4F880B704529}"/>
              </a:ext>
              <a:ext uri="{C183D7F6-B498-43B3-948B-1728B52AA6E4}">
                <adec:decorative xmlns:adec="http://schemas.microsoft.com/office/drawing/2017/decorative" val="1"/>
              </a:ext>
            </a:extLst>
          </p:cNvPr>
          <p:cNvCxnSpPr>
            <a:cxnSpLocks/>
          </p:cNvCxnSpPr>
          <p:nvPr/>
        </p:nvCxnSpPr>
        <p:spPr>
          <a:xfrm>
            <a:off x="4579585" y="1844045"/>
            <a:ext cx="0" cy="4334987"/>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8AC797E-F08F-4AEC-BFF0-5A6A28375971}"/>
              </a:ext>
              <a:ext uri="{C183D7F6-B498-43B3-948B-1728B52AA6E4}">
                <adec:decorative xmlns:adec="http://schemas.microsoft.com/office/drawing/2017/decorative" val="1"/>
              </a:ext>
            </a:extLst>
          </p:cNvPr>
          <p:cNvSpPr/>
          <p:nvPr/>
        </p:nvSpPr>
        <p:spPr bwMode="auto">
          <a:xfrm>
            <a:off x="8990282" y="4959225"/>
            <a:ext cx="1847850" cy="252107"/>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5CF6554A-F8FB-4EA6-896C-33698E2D9DEA}"/>
              </a:ext>
              <a:ext uri="{C183D7F6-B498-43B3-948B-1728B52AA6E4}">
                <adec:decorative xmlns:adec="http://schemas.microsoft.com/office/drawing/2017/decorative" val="1"/>
              </a:ext>
            </a:extLst>
          </p:cNvPr>
          <p:cNvSpPr/>
          <p:nvPr/>
        </p:nvSpPr>
        <p:spPr>
          <a:xfrm>
            <a:off x="8686800" y="4928960"/>
            <a:ext cx="2454815"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30% avg. utilization</a:t>
            </a:r>
          </a:p>
        </p:txBody>
      </p:sp>
      <p:sp>
        <p:nvSpPr>
          <p:cNvPr id="28" name="Rectangle 27">
            <a:extLst>
              <a:ext uri="{FF2B5EF4-FFF2-40B4-BE49-F238E27FC236}">
                <a16:creationId xmlns:a16="http://schemas.microsoft.com/office/drawing/2014/main" id="{F8CEB048-2C45-4AB9-9FD5-468FF978CA83}"/>
              </a:ext>
              <a:ext uri="{C183D7F6-B498-43B3-948B-1728B52AA6E4}">
                <adec:decorative xmlns:adec="http://schemas.microsoft.com/office/drawing/2017/decorative" val="1"/>
              </a:ext>
            </a:extLst>
          </p:cNvPr>
          <p:cNvSpPr/>
          <p:nvPr/>
        </p:nvSpPr>
        <p:spPr bwMode="auto">
          <a:xfrm>
            <a:off x="8990282" y="3027517"/>
            <a:ext cx="1847850" cy="252107"/>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09270A65-09B3-4A9F-8B74-111368836175}"/>
              </a:ext>
              <a:ext uri="{C183D7F6-B498-43B3-948B-1728B52AA6E4}">
                <adec:decorative xmlns:adec="http://schemas.microsoft.com/office/drawing/2017/decorative" val="1"/>
              </a:ext>
            </a:extLst>
          </p:cNvPr>
          <p:cNvSpPr/>
          <p:nvPr/>
        </p:nvSpPr>
        <p:spPr>
          <a:xfrm>
            <a:off x="8990283" y="2987901"/>
            <a:ext cx="1847850" cy="307777"/>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70% peak utilization</a:t>
            </a:r>
          </a:p>
        </p:txBody>
      </p:sp>
      <p:grpSp>
        <p:nvGrpSpPr>
          <p:cNvPr id="19" name="Group 18" descr="Unused capacity.&#10;Extra usage (rarely, if ever used).&#10;Immediate savings.&#10;&#10;">
            <a:extLst>
              <a:ext uri="{FF2B5EF4-FFF2-40B4-BE49-F238E27FC236}">
                <a16:creationId xmlns:a16="http://schemas.microsoft.com/office/drawing/2014/main" id="{2819B850-3F2C-4FAB-8DBB-EA3C7E053A50}"/>
              </a:ext>
            </a:extLst>
          </p:cNvPr>
          <p:cNvGrpSpPr/>
          <p:nvPr/>
        </p:nvGrpSpPr>
        <p:grpSpPr>
          <a:xfrm>
            <a:off x="421672" y="1910264"/>
            <a:ext cx="3739166" cy="1588746"/>
            <a:chOff x="421672" y="1910264"/>
            <a:chExt cx="3739166" cy="1588746"/>
          </a:xfrm>
        </p:grpSpPr>
        <p:sp>
          <p:nvSpPr>
            <p:cNvPr id="43" name="Rectangle 42">
              <a:extLst>
                <a:ext uri="{FF2B5EF4-FFF2-40B4-BE49-F238E27FC236}">
                  <a16:creationId xmlns:a16="http://schemas.microsoft.com/office/drawing/2014/main" id="{6A1521D9-0398-44E5-914A-C323E902ECC9}"/>
                </a:ext>
              </a:extLst>
            </p:cNvPr>
            <p:cNvSpPr/>
            <p:nvPr/>
          </p:nvSpPr>
          <p:spPr bwMode="auto">
            <a:xfrm>
              <a:off x="427038" y="1910264"/>
              <a:ext cx="3733800" cy="15887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5020976D-62CE-4633-BB20-31C27B4BC220}"/>
                </a:ext>
              </a:extLst>
            </p:cNvPr>
            <p:cNvSpPr/>
            <p:nvPr/>
          </p:nvSpPr>
          <p:spPr>
            <a:xfrm>
              <a:off x="595535" y="2396086"/>
              <a:ext cx="2924681" cy="75032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Extra usage </a:t>
              </a:r>
              <a:r>
                <a:rPr lang="en-US" sz="1600" kern="0" dirty="0">
                  <a:solidFill>
                    <a:prstClr val="black"/>
                  </a:solidFill>
                  <a:latin typeface="Segoe UI"/>
                  <a:cs typeface="Segoe UI Semibold" panose="020B0702040204020203" pitchFamily="34" charset="0"/>
                </a:rPr>
                <a:t>(</a:t>
              </a: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rarely, if ever used)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t>Immediate savings</a:t>
              </a:r>
            </a:p>
          </p:txBody>
        </p:sp>
        <p:sp>
          <p:nvSpPr>
            <p:cNvPr id="38" name="Rectangle 37">
              <a:extLst>
                <a:ext uri="{FF2B5EF4-FFF2-40B4-BE49-F238E27FC236}">
                  <a16:creationId xmlns:a16="http://schemas.microsoft.com/office/drawing/2014/main" id="{FA68912E-DF82-4C7F-B517-95A9F307F41D}"/>
                </a:ext>
              </a:extLst>
            </p:cNvPr>
            <p:cNvSpPr/>
            <p:nvPr/>
          </p:nvSpPr>
          <p:spPr bwMode="auto">
            <a:xfrm>
              <a:off x="421672" y="1910264"/>
              <a:ext cx="3739166" cy="403137"/>
            </a:xfrm>
            <a:prstGeom prst="rect">
              <a:avLst/>
            </a:prstGeom>
            <a:solidFill>
              <a:srgbClr val="EBE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BEDDA18F-C611-403D-A560-C96B93B96138}"/>
                </a:ext>
              </a:extLst>
            </p:cNvPr>
            <p:cNvSpPr/>
            <p:nvPr/>
          </p:nvSpPr>
          <p:spPr>
            <a:xfrm>
              <a:off x="595535" y="1975010"/>
              <a:ext cx="3085601" cy="25887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lang="en-US" sz="1600" kern="0" dirty="0">
                  <a:latin typeface="+mj-lt"/>
                  <a:cs typeface="Segoe UI Semibold" panose="020B0702040204020203" pitchFamily="34" charset="0"/>
                </a:rPr>
                <a:t>Unused capacity</a:t>
              </a:r>
              <a:endParaRPr kumimoji="0" lang="en-US" sz="1600" b="0" i="0" u="none" strike="noStrike" kern="0" cap="none" spc="0" normalizeH="0" baseline="0" noProof="0" dirty="0">
                <a:ln>
                  <a:noFill/>
                </a:ln>
                <a:effectLst/>
                <a:uLnTx/>
                <a:uFillTx/>
                <a:latin typeface="Segoe UI"/>
                <a:ea typeface="+mn-ea"/>
                <a:cs typeface="Segoe UI Semibold" panose="020B0702040204020203" pitchFamily="34" charset="0"/>
              </a:endParaRPr>
            </a:p>
          </p:txBody>
        </p:sp>
      </p:grpSp>
      <p:grpSp>
        <p:nvGrpSpPr>
          <p:cNvPr id="18" name="Group 17" descr="Fluctuations over base workloads.&#10;Seasonal patterns or occasional bursts.&#10;Hourly pricing for the hours or &#10;days needed.&#10;&#10;">
            <a:extLst>
              <a:ext uri="{FF2B5EF4-FFF2-40B4-BE49-F238E27FC236}">
                <a16:creationId xmlns:a16="http://schemas.microsoft.com/office/drawing/2014/main" id="{4BAB0562-A28B-4674-96FD-0E6C58CF38C3}"/>
              </a:ext>
            </a:extLst>
          </p:cNvPr>
          <p:cNvGrpSpPr/>
          <p:nvPr/>
        </p:nvGrpSpPr>
        <p:grpSpPr>
          <a:xfrm>
            <a:off x="421672" y="3377114"/>
            <a:ext cx="4352488" cy="1588746"/>
            <a:chOff x="421672" y="3377114"/>
            <a:chExt cx="4352488" cy="1588746"/>
          </a:xfrm>
        </p:grpSpPr>
        <p:sp>
          <p:nvSpPr>
            <p:cNvPr id="42" name="Rectangle 41">
              <a:extLst>
                <a:ext uri="{FF2B5EF4-FFF2-40B4-BE49-F238E27FC236}">
                  <a16:creationId xmlns:a16="http://schemas.microsoft.com/office/drawing/2014/main" id="{2789C21D-7E87-4677-BF65-CF0F2D70B01A}"/>
                </a:ext>
              </a:extLst>
            </p:cNvPr>
            <p:cNvSpPr/>
            <p:nvPr/>
          </p:nvSpPr>
          <p:spPr bwMode="auto">
            <a:xfrm>
              <a:off x="427038" y="3377114"/>
              <a:ext cx="3733800" cy="15887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BED32120-DB65-4FA5-9C3B-436B7CC05E7D}"/>
                </a:ext>
              </a:extLst>
            </p:cNvPr>
            <p:cNvSpPr/>
            <p:nvPr/>
          </p:nvSpPr>
          <p:spPr>
            <a:xfrm>
              <a:off x="595535" y="3867617"/>
              <a:ext cx="4178625" cy="645396"/>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Seasonal patterns or occasional bursts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t>Hourly pricing for the hours or </a:t>
              </a:r>
              <a:b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br>
              <a: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t>days needed</a:t>
              </a:r>
            </a:p>
          </p:txBody>
        </p:sp>
        <p:sp>
          <p:nvSpPr>
            <p:cNvPr id="36" name="Rectangle 35">
              <a:extLst>
                <a:ext uri="{FF2B5EF4-FFF2-40B4-BE49-F238E27FC236}">
                  <a16:creationId xmlns:a16="http://schemas.microsoft.com/office/drawing/2014/main" id="{506B7C1B-5AAF-419C-84C4-3B6D95ACD04F}"/>
                </a:ext>
              </a:extLst>
            </p:cNvPr>
            <p:cNvSpPr/>
            <p:nvPr/>
          </p:nvSpPr>
          <p:spPr bwMode="auto">
            <a:xfrm>
              <a:off x="421672" y="3399339"/>
              <a:ext cx="3739166" cy="4031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E0F62E02-4440-4A17-9E33-BA0D1F682F6E}"/>
                </a:ext>
              </a:extLst>
            </p:cNvPr>
            <p:cNvSpPr/>
            <p:nvPr/>
          </p:nvSpPr>
          <p:spPr>
            <a:xfrm>
              <a:off x="595535" y="3470435"/>
              <a:ext cx="3085601" cy="25887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lang="en-US" sz="1600" kern="0" dirty="0">
                  <a:solidFill>
                    <a:prstClr val="black"/>
                  </a:solidFill>
                  <a:latin typeface="+mj-lt"/>
                  <a:cs typeface="Segoe UI Semibold" panose="020B0702040204020203" pitchFamily="34" charset="0"/>
                </a:rPr>
                <a:t>Fluctuations over base workloads</a:t>
              </a:r>
            </a:p>
          </p:txBody>
        </p:sp>
      </p:grpSp>
      <p:grpSp>
        <p:nvGrpSpPr>
          <p:cNvPr id="16" name="Group 15" descr="Base workloads.&#10;Steady state.&#10;(typically covers all day, everyday use)&#10;Use reserved instances.&#10;&#10;">
            <a:extLst>
              <a:ext uri="{FF2B5EF4-FFF2-40B4-BE49-F238E27FC236}">
                <a16:creationId xmlns:a16="http://schemas.microsoft.com/office/drawing/2014/main" id="{A8B38055-108C-4458-A028-DD49DE40E89A}"/>
              </a:ext>
            </a:extLst>
          </p:cNvPr>
          <p:cNvGrpSpPr/>
          <p:nvPr/>
        </p:nvGrpSpPr>
        <p:grpSpPr>
          <a:xfrm>
            <a:off x="421672" y="4888414"/>
            <a:ext cx="3739166" cy="1969586"/>
            <a:chOff x="421672" y="4888414"/>
            <a:chExt cx="3739166" cy="1969586"/>
          </a:xfrm>
        </p:grpSpPr>
        <p:sp>
          <p:nvSpPr>
            <p:cNvPr id="15" name="Rectangle 14">
              <a:extLst>
                <a:ext uri="{FF2B5EF4-FFF2-40B4-BE49-F238E27FC236}">
                  <a16:creationId xmlns:a16="http://schemas.microsoft.com/office/drawing/2014/main" id="{D5971C3C-4D6F-471A-A771-48A11494C594}"/>
                </a:ext>
              </a:extLst>
            </p:cNvPr>
            <p:cNvSpPr/>
            <p:nvPr/>
          </p:nvSpPr>
          <p:spPr bwMode="auto">
            <a:xfrm>
              <a:off x="427038" y="4888414"/>
              <a:ext cx="3733800" cy="1969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5B96B28-EA3B-4397-90ED-EA799F31990B}"/>
                </a:ext>
              </a:extLst>
            </p:cNvPr>
            <p:cNvSpPr/>
            <p:nvPr/>
          </p:nvSpPr>
          <p:spPr bwMode="auto">
            <a:xfrm>
              <a:off x="421672" y="4888414"/>
              <a:ext cx="3739166" cy="4031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0233DF11-49E0-46C1-8EE4-0E8E0F07BA58}"/>
                </a:ext>
              </a:extLst>
            </p:cNvPr>
            <p:cNvSpPr/>
            <p:nvPr/>
          </p:nvSpPr>
          <p:spPr>
            <a:xfrm>
              <a:off x="595535" y="4965860"/>
              <a:ext cx="3085601" cy="25887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lang="en-US" sz="1600" kern="0" dirty="0">
                  <a:solidFill>
                    <a:schemeClr val="bg1"/>
                  </a:solidFill>
                  <a:latin typeface="+mj-lt"/>
                  <a:cs typeface="Segoe UI Semibold" panose="020B0702040204020203" pitchFamily="34" charset="0"/>
                </a:rPr>
                <a:t>Base workloads</a:t>
              </a:r>
              <a:endParaRPr kumimoji="0" lang="en-US" sz="1600" b="0" i="0" u="none" strike="noStrike" kern="0" cap="none" spc="0" normalizeH="0" baseline="0" noProof="0" dirty="0">
                <a:ln>
                  <a:noFill/>
                </a:ln>
                <a:solidFill>
                  <a:schemeClr val="bg1"/>
                </a:solidFill>
                <a:effectLst/>
                <a:uLnTx/>
                <a:uFillTx/>
                <a:latin typeface="Segoe UI"/>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067BB6F2-9DBF-4AEF-934E-09545AAEBC06}"/>
                </a:ext>
              </a:extLst>
            </p:cNvPr>
            <p:cNvSpPr/>
            <p:nvPr/>
          </p:nvSpPr>
          <p:spPr>
            <a:xfrm>
              <a:off x="595535" y="5340230"/>
              <a:ext cx="3488063" cy="957838"/>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lang="en-US" sz="1600" kern="0" dirty="0">
                  <a:solidFill>
                    <a:prstClr val="black"/>
                  </a:solidFill>
                  <a:latin typeface="Segoe UI"/>
                  <a:cs typeface="Segoe UI Semibold" panose="020B0702040204020203" pitchFamily="34" charset="0"/>
                </a:rPr>
                <a:t>Steady</a:t>
              </a: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 state </a:t>
              </a:r>
              <a:b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b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(typically covers all day, everyday use)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Segoe UI Semibold" panose="020B0702040204020203" pitchFamily="34" charset="0"/>
                </a:rPr>
                <a:t>Use reserved instances</a:t>
              </a:r>
            </a:p>
          </p:txBody>
        </p:sp>
      </p:grpSp>
    </p:spTree>
    <p:extLst>
      <p:ext uri="{BB962C8B-B14F-4D97-AF65-F5344CB8AC3E}">
        <p14:creationId xmlns:p14="http://schemas.microsoft.com/office/powerpoint/2010/main" val="278103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0" presetClass="entr" presetSubtype="0" fill="hold" grpId="0" nodeType="withEffect">
                                  <p:stCondLst>
                                    <p:cond delay="2750"/>
                                  </p:stCondLst>
                                  <p:childTnLst>
                                    <p:set>
                                      <p:cBhvr>
                                        <p:cTn id="17" dur="1" fill="hold">
                                          <p:stCondLst>
                                            <p:cond delay="0"/>
                                          </p:stCondLst>
                                        </p:cTn>
                                        <p:tgtEl>
                                          <p:spTgt spid="71">
                                            <p:graphicEl>
                                              <a:chart seriesIdx="-3" categoryIdx="-3" bldStep="gridLegend"/>
                                            </p:graphicEl>
                                          </p:spTgt>
                                        </p:tgtEl>
                                        <p:attrNameLst>
                                          <p:attrName>style.visibility</p:attrName>
                                        </p:attrNameLst>
                                      </p:cBhvr>
                                      <p:to>
                                        <p:strVal val="visible"/>
                                      </p:to>
                                    </p:set>
                                    <p:animEffect transition="in" filter="fade">
                                      <p:cBhvr>
                                        <p:cTn id="18" dur="500"/>
                                        <p:tgtEl>
                                          <p:spTgt spid="71">
                                            <p:graphicEl>
                                              <a:chart seriesIdx="-3" categoryIdx="-3" bldStep="gridLegend"/>
                                            </p:graphicEl>
                                          </p:spTgt>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71">
                                            <p:graphicEl>
                                              <a:chart seriesIdx="0" categoryIdx="-4" bldStep="series"/>
                                            </p:graphicEl>
                                          </p:spTgt>
                                        </p:tgtEl>
                                        <p:attrNameLst>
                                          <p:attrName>style.visibility</p:attrName>
                                        </p:attrNameLst>
                                      </p:cBhvr>
                                      <p:to>
                                        <p:strVal val="visible"/>
                                      </p:to>
                                    </p:set>
                                    <p:animEffect transition="in" filter="fade">
                                      <p:cBhvr>
                                        <p:cTn id="21" dur="500"/>
                                        <p:tgtEl>
                                          <p:spTgt spid="71">
                                            <p:graphicEl>
                                              <a:chart seriesIdx="0" categoryIdx="-4" bldStep="series"/>
                                            </p:graphic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71">
                                            <p:graphicEl>
                                              <a:chart seriesIdx="1" categoryIdx="-4" bldStep="series"/>
                                            </p:graphicEl>
                                          </p:spTgt>
                                        </p:tgtEl>
                                        <p:attrNameLst>
                                          <p:attrName>style.visibility</p:attrName>
                                        </p:attrNameLst>
                                      </p:cBhvr>
                                      <p:to>
                                        <p:strVal val="visible"/>
                                      </p:to>
                                    </p:set>
                                    <p:animEffect transition="in" filter="fade">
                                      <p:cBhvr>
                                        <p:cTn id="24" dur="500"/>
                                        <p:tgtEl>
                                          <p:spTgt spid="71">
                                            <p:graphicEl>
                                              <a:chart seriesIdx="1" categoryIdx="-4" bldStep="series"/>
                                            </p:graphicEl>
                                          </p:spTgt>
                                        </p:tgtEl>
                                      </p:cBhvr>
                                    </p:animEffect>
                                  </p:childTnLst>
                                </p:cTn>
                              </p:par>
                              <p:par>
                                <p:cTn id="25" presetID="2" presetClass="entr" presetSubtype="4" fill="hold" nodeType="withEffect">
                                  <p:stCondLst>
                                    <p:cond delay="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25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par>
                                <p:cTn id="32" presetID="16" presetClass="entr" presetSubtype="37" fill="hold" nodeType="withEffect">
                                  <p:stCondLst>
                                    <p:cond delay="750"/>
                                  </p:stCondLst>
                                  <p:childTnLst>
                                    <p:set>
                                      <p:cBhvr>
                                        <p:cTn id="33" dur="1" fill="hold">
                                          <p:stCondLst>
                                            <p:cond delay="0"/>
                                          </p:stCondLst>
                                        </p:cTn>
                                        <p:tgtEl>
                                          <p:spTgt spid="77"/>
                                        </p:tgtEl>
                                        <p:attrNameLst>
                                          <p:attrName>style.visibility</p:attrName>
                                        </p:attrNameLst>
                                      </p:cBhvr>
                                      <p:to>
                                        <p:strVal val="visible"/>
                                      </p:to>
                                    </p:set>
                                    <p:animEffect transition="in" filter="barn(outVertical)">
                                      <p:cBhvr>
                                        <p:cTn id="34" dur="500"/>
                                        <p:tgtEl>
                                          <p:spTgt spid="77"/>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2" presetClass="entr" presetSubtype="4" fill="hold" nodeType="withEffect">
                                  <p:stCondLst>
                                    <p:cond delay="150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par>
                                <p:cTn id="48" presetID="16" presetClass="entr" presetSubtype="37" fill="hold" nodeType="withEffect">
                                  <p:stCondLst>
                                    <p:cond delay="2000"/>
                                  </p:stCondLst>
                                  <p:childTnLst>
                                    <p:set>
                                      <p:cBhvr>
                                        <p:cTn id="49" dur="1" fill="hold">
                                          <p:stCondLst>
                                            <p:cond delay="0"/>
                                          </p:stCondLst>
                                        </p:cTn>
                                        <p:tgtEl>
                                          <p:spTgt spid="76"/>
                                        </p:tgtEl>
                                        <p:attrNameLst>
                                          <p:attrName>style.visibility</p:attrName>
                                        </p:attrNameLst>
                                      </p:cBhvr>
                                      <p:to>
                                        <p:strVal val="visible"/>
                                      </p:to>
                                    </p:set>
                                    <p:animEffect transition="in" filter="barn(outVertical)">
                                      <p:cBhvr>
                                        <p:cTn id="50" dur="500"/>
                                        <p:tgtEl>
                                          <p:spTgt spid="76"/>
                                        </p:tgtEl>
                                      </p:cBhvr>
                                    </p:animEffect>
                                  </p:childTnLst>
                                </p:cTn>
                              </p:par>
                              <p:par>
                                <p:cTn id="51" presetID="10" presetClass="entr" presetSubtype="0" fill="hold" grpId="0" nodeType="withEffect">
                                  <p:stCondLst>
                                    <p:cond delay="20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200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275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2" presetClass="entr" presetSubtype="4" fill="hold" nodeType="withEffect">
                                  <p:stCondLst>
                                    <p:cond delay="275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ppt_x"/>
                                          </p:val>
                                        </p:tav>
                                        <p:tav tm="100000">
                                          <p:val>
                                            <p:strVal val="#ppt_x"/>
                                          </p:val>
                                        </p:tav>
                                      </p:tavLst>
                                    </p:anim>
                                    <p:anim calcmode="lin" valueType="num">
                                      <p:cBhvr additive="base">
                                        <p:cTn id="6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Graphic spid="71" grpId="0" uiExpand="1">
        <p:bldSub>
          <a:bldChart bld="series"/>
        </p:bldSub>
      </p:bldGraphic>
      <p:bldP spid="74" grpId="0"/>
      <p:bldP spid="78" grpId="0"/>
      <p:bldP spid="80" grpId="0"/>
      <p:bldP spid="22" grpId="0"/>
      <p:bldP spid="6" grpId="0" animBg="1"/>
      <p:bldP spid="75" grpId="0"/>
      <p:bldP spid="28" grpId="0" animBg="1"/>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0AC7760-2C86-4A91-9B4D-F71792E7FB2E}"/>
              </a:ext>
              <a:ext uri="{C183D7F6-B498-43B3-948B-1728B52AA6E4}">
                <adec:decorative xmlns:adec="http://schemas.microsoft.com/office/drawing/2017/decorative" val="1"/>
              </a:ext>
            </a:extLst>
          </p:cNvPr>
          <p:cNvSpPr/>
          <p:nvPr/>
        </p:nvSpPr>
        <p:spPr>
          <a:xfrm>
            <a:off x="3807996" y="2163671"/>
            <a:ext cx="8036169" cy="362173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26">
            <a:extLst>
              <a:ext uri="{FF2B5EF4-FFF2-40B4-BE49-F238E27FC236}">
                <a16:creationId xmlns:a16="http://schemas.microsoft.com/office/drawing/2014/main" id="{4441EECA-DA81-4CF4-A7F9-25A5CF1E5118}"/>
              </a:ext>
            </a:extLst>
          </p:cNvPr>
          <p:cNvSpPr>
            <a:spLocks noGrp="1"/>
          </p:cNvSpPr>
          <p:nvPr>
            <p:ph type="title"/>
          </p:nvPr>
        </p:nvSpPr>
        <p:spPr>
          <a:xfrm>
            <a:off x="455996" y="620429"/>
            <a:ext cx="11306469" cy="795089"/>
          </a:xfrm>
        </p:spPr>
        <p:txBody>
          <a:bodyPr/>
          <a:lstStyle/>
          <a:p>
            <a:r>
              <a:rPr lang="en-US" dirty="0">
                <a:solidFill>
                  <a:schemeClr val="tx2"/>
                </a:solidFill>
              </a:rPr>
              <a:t>End-to-end </a:t>
            </a:r>
            <a:r>
              <a:rPr lang="en-US" dirty="0"/>
              <a:t>aim of cloud =</a:t>
            </a:r>
            <a:br>
              <a:rPr lang="en-US" dirty="0"/>
            </a:br>
            <a:r>
              <a:rPr lang="en-US" dirty="0">
                <a:solidFill>
                  <a:schemeClr val="tx2"/>
                </a:solidFill>
              </a:rPr>
              <a:t>doing more in your </a:t>
            </a:r>
            <a:r>
              <a:rPr lang="en-US" dirty="0"/>
              <a:t>on-premises or cloud </a:t>
            </a:r>
            <a:r>
              <a:rPr lang="en-US" dirty="0">
                <a:solidFill>
                  <a:schemeClr val="tx2"/>
                </a:solidFill>
              </a:rPr>
              <a:t>environment</a:t>
            </a:r>
          </a:p>
        </p:txBody>
      </p:sp>
      <p:grpSp>
        <p:nvGrpSpPr>
          <p:cNvPr id="37" name="Group 36" descr="Implementation spanning private and public cloud">
            <a:extLst>
              <a:ext uri="{FF2B5EF4-FFF2-40B4-BE49-F238E27FC236}">
                <a16:creationId xmlns:a16="http://schemas.microsoft.com/office/drawing/2014/main" id="{7FC2CC37-4ACB-447D-B242-9122B9785DEE}"/>
              </a:ext>
              <a:ext uri="{C183D7F6-B498-43B3-948B-1728B52AA6E4}">
                <adec:decorative xmlns:adec="http://schemas.microsoft.com/office/drawing/2017/decorative" val="0"/>
              </a:ext>
            </a:extLst>
          </p:cNvPr>
          <p:cNvGrpSpPr/>
          <p:nvPr/>
        </p:nvGrpSpPr>
        <p:grpSpPr>
          <a:xfrm>
            <a:off x="427038" y="1796263"/>
            <a:ext cx="11559320" cy="258141"/>
            <a:chOff x="365125" y="1387139"/>
            <a:chExt cx="11461118" cy="532678"/>
          </a:xfrm>
        </p:grpSpPr>
        <p:grpSp>
          <p:nvGrpSpPr>
            <p:cNvPr id="63" name="Group 62">
              <a:extLst>
                <a:ext uri="{FF2B5EF4-FFF2-40B4-BE49-F238E27FC236}">
                  <a16:creationId xmlns:a16="http://schemas.microsoft.com/office/drawing/2014/main" id="{92F36D73-A373-4E1B-86D2-C0887C0CF91F}"/>
                </a:ext>
              </a:extLst>
            </p:cNvPr>
            <p:cNvGrpSpPr/>
            <p:nvPr/>
          </p:nvGrpSpPr>
          <p:grpSpPr>
            <a:xfrm>
              <a:off x="365125" y="1630652"/>
              <a:ext cx="11461118" cy="289165"/>
              <a:chOff x="701426" y="1454770"/>
              <a:chExt cx="10236650" cy="704683"/>
            </a:xfrm>
          </p:grpSpPr>
          <p:cxnSp>
            <p:nvCxnSpPr>
              <p:cNvPr id="65" name="Straight Connector 64">
                <a:extLst>
                  <a:ext uri="{FF2B5EF4-FFF2-40B4-BE49-F238E27FC236}">
                    <a16:creationId xmlns:a16="http://schemas.microsoft.com/office/drawing/2014/main" id="{92158800-5481-4B3C-9D6F-9A9040476D8F}"/>
                  </a:ext>
                </a:extLst>
              </p:cNvPr>
              <p:cNvCxnSpPr>
                <a:cxnSpLocks/>
              </p:cNvCxnSpPr>
              <p:nvPr/>
            </p:nvCxnSpPr>
            <p:spPr>
              <a:xfrm>
                <a:off x="701426" y="1454770"/>
                <a:ext cx="10236650" cy="0"/>
              </a:xfrm>
              <a:prstGeom prst="line">
                <a:avLst/>
              </a:prstGeom>
              <a:ln w="19050" cap="sq">
                <a:solidFill>
                  <a:srgbClr val="3B3B4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67F4A63-C5F3-4671-825D-FFCFC330DC04}"/>
                  </a:ext>
                </a:extLst>
              </p:cNvPr>
              <p:cNvCxnSpPr>
                <a:cxnSpLocks/>
              </p:cNvCxnSpPr>
              <p:nvPr/>
            </p:nvCxnSpPr>
            <p:spPr>
              <a:xfrm rot="5400000">
                <a:off x="349085" y="1807112"/>
                <a:ext cx="704683" cy="0"/>
              </a:xfrm>
              <a:prstGeom prst="line">
                <a:avLst/>
              </a:prstGeom>
              <a:ln w="19050" cap="sq">
                <a:solidFill>
                  <a:srgbClr val="3B3B4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FFFFDB1-96F7-49B0-AFD5-5934067864C3}"/>
                  </a:ext>
                </a:extLst>
              </p:cNvPr>
              <p:cNvCxnSpPr>
                <a:cxnSpLocks/>
              </p:cNvCxnSpPr>
              <p:nvPr/>
            </p:nvCxnSpPr>
            <p:spPr>
              <a:xfrm rot="5400000">
                <a:off x="10585734" y="1807112"/>
                <a:ext cx="704683" cy="0"/>
              </a:xfrm>
              <a:prstGeom prst="line">
                <a:avLst/>
              </a:prstGeom>
              <a:ln w="19050" cap="sq">
                <a:solidFill>
                  <a:srgbClr val="3B3B40"/>
                </a:solidFill>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FA208B22-CAA6-4193-9032-3629546826D5}"/>
                </a:ext>
              </a:extLst>
            </p:cNvPr>
            <p:cNvSpPr txBox="1"/>
            <p:nvPr/>
          </p:nvSpPr>
          <p:spPr>
            <a:xfrm>
              <a:off x="4983317" y="1387139"/>
              <a:ext cx="2224733" cy="414228"/>
            </a:xfrm>
            <a:prstGeom prst="rect">
              <a:avLst/>
            </a:prstGeom>
            <a:solidFill>
              <a:schemeClr val="bg1"/>
            </a:solidFill>
            <a:ln>
              <a:noFill/>
            </a:ln>
          </p:spPr>
          <p:txBody>
            <a:bodyPr wrap="square" lIns="0" tIns="52711" rIns="0" bIns="52711" rtlCol="0" anchor="ctr">
              <a:spAutoFit/>
            </a:bodyPr>
            <a:lstStyle/>
            <a:p>
              <a:pPr marL="0" marR="0" lvl="0" indent="-151395" algn="ctr" defTabSz="790845" rtl="0" eaLnBrk="1" fontAlgn="base" latinLnBrk="0" hangingPunct="1">
                <a:lnSpc>
                  <a:spcPct val="100000"/>
                </a:lnSpc>
                <a:spcBef>
                  <a:spcPct val="0"/>
                </a:spcBef>
                <a:spcAft>
                  <a:spcPct val="0"/>
                </a:spcAft>
                <a:buClr>
                  <a:srgbClr val="FFFFFF"/>
                </a:buClr>
                <a:buSzPct val="120000"/>
                <a:buFontTx/>
                <a:buNone/>
                <a:tabLst/>
                <a:defRPr/>
              </a:pPr>
              <a:r>
                <a:rPr kumimoji="0" lang="en-US" sz="2000" b="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Implementation</a:t>
              </a:r>
            </a:p>
          </p:txBody>
        </p:sp>
      </p:grpSp>
      <p:sp>
        <p:nvSpPr>
          <p:cNvPr id="39" name="Rectangle 38">
            <a:extLst>
              <a:ext uri="{FF2B5EF4-FFF2-40B4-BE49-F238E27FC236}">
                <a16:creationId xmlns:a16="http://schemas.microsoft.com/office/drawing/2014/main" id="{ABC73B88-3EF7-4F84-B08A-1E71FC2A6A7D}"/>
              </a:ext>
              <a:ext uri="{C183D7F6-B498-43B3-948B-1728B52AA6E4}">
                <adec:decorative xmlns:adec="http://schemas.microsoft.com/office/drawing/2017/decorative" val="1"/>
              </a:ext>
            </a:extLst>
          </p:cNvPr>
          <p:cNvSpPr/>
          <p:nvPr/>
        </p:nvSpPr>
        <p:spPr bwMode="auto">
          <a:xfrm>
            <a:off x="427821" y="2201863"/>
            <a:ext cx="3116365" cy="3788743"/>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DCAFE36-7E08-491F-87CD-2991CA1FC49A}"/>
              </a:ext>
              <a:ext uri="{C183D7F6-B498-43B3-948B-1728B52AA6E4}">
                <adec:decorative xmlns:adec="http://schemas.microsoft.com/office/drawing/2017/decorative" val="1"/>
              </a:ext>
            </a:extLst>
          </p:cNvPr>
          <p:cNvSpPr/>
          <p:nvPr/>
        </p:nvSpPr>
        <p:spPr bwMode="auto">
          <a:xfrm>
            <a:off x="3544186" y="2201863"/>
            <a:ext cx="8465252" cy="3788743"/>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CC28B765-0C6A-44BD-9735-A0906F97F8DB}"/>
              </a:ext>
            </a:extLst>
          </p:cNvPr>
          <p:cNvSpPr txBox="1"/>
          <p:nvPr/>
        </p:nvSpPr>
        <p:spPr>
          <a:xfrm>
            <a:off x="1447330" y="2422095"/>
            <a:ext cx="2599912" cy="646331"/>
          </a:xfrm>
          <a:prstGeom prst="rect">
            <a:avLst/>
          </a:prstGeom>
          <a:noFill/>
        </p:spPr>
        <p:txBody>
          <a:bodyPr wrap="square" lIns="0">
            <a:spAutoFit/>
          </a:bodyPr>
          <a:lstStyle/>
          <a:p>
            <a:pPr marL="0" lvl="1">
              <a:lnSpc>
                <a:spcPct val="90000"/>
              </a:lnSpc>
              <a:spcAft>
                <a:spcPts val="600"/>
              </a:spcAft>
            </a:pPr>
            <a:r>
              <a:rPr lang="en-US" sz="2000" dirty="0">
                <a:solidFill>
                  <a:schemeClr val="bg1"/>
                </a:solidFill>
                <a:latin typeface="+mj-lt"/>
              </a:rPr>
              <a:t>Private cloud:</a:t>
            </a:r>
            <a:br>
              <a:rPr lang="en-US" sz="2000" dirty="0">
                <a:solidFill>
                  <a:schemeClr val="bg1"/>
                </a:solidFill>
                <a:latin typeface="+mj-lt"/>
              </a:rPr>
            </a:br>
            <a:r>
              <a:rPr lang="en-US" sz="2000" dirty="0">
                <a:solidFill>
                  <a:schemeClr val="bg1"/>
                </a:solidFill>
                <a:latin typeface="+mj-lt"/>
              </a:rPr>
              <a:t>on-premises</a:t>
            </a:r>
          </a:p>
        </p:txBody>
      </p:sp>
      <p:sp>
        <p:nvSpPr>
          <p:cNvPr id="28" name="TextBox 27">
            <a:extLst>
              <a:ext uri="{FF2B5EF4-FFF2-40B4-BE49-F238E27FC236}">
                <a16:creationId xmlns:a16="http://schemas.microsoft.com/office/drawing/2014/main" id="{1758F722-6E65-4064-90CA-4D00771537EB}"/>
              </a:ext>
            </a:extLst>
          </p:cNvPr>
          <p:cNvSpPr txBox="1"/>
          <p:nvPr/>
        </p:nvSpPr>
        <p:spPr>
          <a:xfrm>
            <a:off x="686287" y="3395226"/>
            <a:ext cx="2548627" cy="747897"/>
          </a:xfrm>
          <a:prstGeom prst="rect">
            <a:avLst/>
          </a:prstGeom>
          <a:noFill/>
        </p:spPr>
        <p:txBody>
          <a:bodyPr wrap="square" lIns="0" tIns="0" rIns="0" bIns="0">
            <a:noAutofit/>
          </a:bodyPr>
          <a:lstStyle/>
          <a:p>
            <a:pPr marL="0" lvl="1">
              <a:spcAft>
                <a:spcPts val="1200"/>
              </a:spcAft>
            </a:pPr>
            <a:r>
              <a:rPr lang="en-US" dirty="0">
                <a:solidFill>
                  <a:schemeClr val="bg1"/>
                </a:solidFill>
                <a:latin typeface="+mj-lt"/>
              </a:rPr>
              <a:t>Workloads</a:t>
            </a:r>
          </a:p>
          <a:p>
            <a:pPr marL="0" lvl="1">
              <a:spcAft>
                <a:spcPts val="1200"/>
              </a:spcAft>
            </a:pPr>
            <a:endParaRPr lang="en-US" dirty="0">
              <a:solidFill>
                <a:schemeClr val="bg1"/>
              </a:solidFill>
              <a:latin typeface="+mj-lt"/>
            </a:endParaRPr>
          </a:p>
          <a:p>
            <a:pPr marL="0" lvl="1">
              <a:spcAft>
                <a:spcPts val="1200"/>
              </a:spcAft>
            </a:pPr>
            <a:r>
              <a:rPr lang="en-US" dirty="0">
                <a:solidFill>
                  <a:schemeClr val="bg1"/>
                </a:solidFill>
                <a:latin typeface="+mj-lt"/>
              </a:rPr>
              <a:t>Monetize existing gear</a:t>
            </a:r>
            <a:br>
              <a:rPr lang="en-US" dirty="0">
                <a:solidFill>
                  <a:schemeClr val="bg1"/>
                </a:solidFill>
                <a:latin typeface="+mj-lt"/>
              </a:rPr>
            </a:br>
            <a:r>
              <a:rPr lang="en-US" sz="1600" dirty="0">
                <a:solidFill>
                  <a:schemeClr val="bg1"/>
                </a:solidFill>
              </a:rPr>
              <a:t>Retaining non-end-of-life or under-depreciated gear</a:t>
            </a:r>
          </a:p>
          <a:p>
            <a:pPr marL="0" lvl="1">
              <a:lnSpc>
                <a:spcPct val="90000"/>
              </a:lnSpc>
              <a:spcAft>
                <a:spcPts val="600"/>
              </a:spcAft>
            </a:pPr>
            <a:endParaRPr lang="en-US" dirty="0">
              <a:solidFill>
                <a:schemeClr val="bg1"/>
              </a:solidFill>
              <a:latin typeface="+mj-lt"/>
            </a:endParaRPr>
          </a:p>
        </p:txBody>
      </p:sp>
      <p:sp>
        <p:nvSpPr>
          <p:cNvPr id="42" name="TextBox 41">
            <a:extLst>
              <a:ext uri="{FF2B5EF4-FFF2-40B4-BE49-F238E27FC236}">
                <a16:creationId xmlns:a16="http://schemas.microsoft.com/office/drawing/2014/main" id="{4CA10789-E2D3-4ED3-8FB6-A54BD2FC3C48}"/>
              </a:ext>
            </a:extLst>
          </p:cNvPr>
          <p:cNvSpPr txBox="1"/>
          <p:nvPr/>
        </p:nvSpPr>
        <p:spPr>
          <a:xfrm>
            <a:off x="4744639" y="2560594"/>
            <a:ext cx="4367611" cy="369332"/>
          </a:xfrm>
          <a:prstGeom prst="rect">
            <a:avLst/>
          </a:prstGeom>
          <a:noFill/>
        </p:spPr>
        <p:txBody>
          <a:bodyPr wrap="square" rtlCol="0">
            <a:spAutoFit/>
          </a:bodyPr>
          <a:lstStyle/>
          <a:p>
            <a:pPr marL="0" lvl="1">
              <a:lnSpc>
                <a:spcPct val="90000"/>
              </a:lnSpc>
              <a:spcAft>
                <a:spcPts val="600"/>
              </a:spcAft>
            </a:pPr>
            <a:r>
              <a:rPr lang="en-US" sz="2000" dirty="0">
                <a:solidFill>
                  <a:schemeClr val="tx2"/>
                </a:solidFill>
                <a:latin typeface="+mj-lt"/>
              </a:rPr>
              <a:t>Public cloud: off-premises</a:t>
            </a:r>
          </a:p>
        </p:txBody>
      </p:sp>
      <p:grpSp>
        <p:nvGrpSpPr>
          <p:cNvPr id="43" name="Group 42">
            <a:extLst>
              <a:ext uri="{FF2B5EF4-FFF2-40B4-BE49-F238E27FC236}">
                <a16:creationId xmlns:a16="http://schemas.microsoft.com/office/drawing/2014/main" id="{773453A4-3A79-481B-B35B-F0D2CBA7CC1C}"/>
              </a:ext>
              <a:ext uri="{C183D7F6-B498-43B3-948B-1728B52AA6E4}">
                <adec:decorative xmlns:adec="http://schemas.microsoft.com/office/drawing/2017/decorative" val="1"/>
              </a:ext>
            </a:extLst>
          </p:cNvPr>
          <p:cNvGrpSpPr/>
          <p:nvPr/>
        </p:nvGrpSpPr>
        <p:grpSpPr>
          <a:xfrm>
            <a:off x="3874129" y="2511496"/>
            <a:ext cx="748480" cy="431715"/>
            <a:chOff x="6313882" y="1370180"/>
            <a:chExt cx="443543" cy="261457"/>
          </a:xfrm>
        </p:grpSpPr>
        <p:sp>
          <p:nvSpPr>
            <p:cNvPr id="44" name="Freeform 907">
              <a:extLst>
                <a:ext uri="{FF2B5EF4-FFF2-40B4-BE49-F238E27FC236}">
                  <a16:creationId xmlns:a16="http://schemas.microsoft.com/office/drawing/2014/main" id="{EFF1660A-BD4F-43D0-B47B-33BC3AEEF1B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5" name="Freeform 908">
              <a:extLst>
                <a:ext uri="{FF2B5EF4-FFF2-40B4-BE49-F238E27FC236}">
                  <a16:creationId xmlns:a16="http://schemas.microsoft.com/office/drawing/2014/main" id="{C81B2E59-84C6-4E65-B54A-8C139A56878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6" name="Oval 909">
              <a:extLst>
                <a:ext uri="{FF2B5EF4-FFF2-40B4-BE49-F238E27FC236}">
                  <a16:creationId xmlns:a16="http://schemas.microsoft.com/office/drawing/2014/main" id="{208B8E36-F221-49BA-8385-DC10FE66389B}"/>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7" name="Freeform 910">
              <a:extLst>
                <a:ext uri="{FF2B5EF4-FFF2-40B4-BE49-F238E27FC236}">
                  <a16:creationId xmlns:a16="http://schemas.microsoft.com/office/drawing/2014/main" id="{E343A0F9-7705-4331-9803-78EE86743F74}"/>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8" name="Freeform 911">
              <a:extLst>
                <a:ext uri="{FF2B5EF4-FFF2-40B4-BE49-F238E27FC236}">
                  <a16:creationId xmlns:a16="http://schemas.microsoft.com/office/drawing/2014/main" id="{72055F9E-504A-4FE1-95B0-3F6C7B77BD4C}"/>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grpSp>
      <p:grpSp>
        <p:nvGrpSpPr>
          <p:cNvPr id="49" name="server 2">
            <a:extLst>
              <a:ext uri="{FF2B5EF4-FFF2-40B4-BE49-F238E27FC236}">
                <a16:creationId xmlns:a16="http://schemas.microsoft.com/office/drawing/2014/main" id="{14CF241F-0F81-40DD-8A88-B0321BE8A1F0}"/>
              </a:ext>
              <a:ext uri="{C183D7F6-B498-43B3-948B-1728B52AA6E4}">
                <adec:decorative xmlns:adec="http://schemas.microsoft.com/office/drawing/2017/decorative" val="1"/>
              </a:ext>
            </a:extLst>
          </p:cNvPr>
          <p:cNvGrpSpPr>
            <a:grpSpLocks noChangeAspect="1"/>
          </p:cNvGrpSpPr>
          <p:nvPr/>
        </p:nvGrpSpPr>
        <p:grpSpPr bwMode="auto">
          <a:xfrm>
            <a:off x="686287" y="2499802"/>
            <a:ext cx="511115" cy="455102"/>
            <a:chOff x="1608" y="1359"/>
            <a:chExt cx="292" cy="260"/>
          </a:xfrm>
        </p:grpSpPr>
        <p:sp>
          <p:nvSpPr>
            <p:cNvPr id="50" name="AutoShape 11">
              <a:extLst>
                <a:ext uri="{FF2B5EF4-FFF2-40B4-BE49-F238E27FC236}">
                  <a16:creationId xmlns:a16="http://schemas.microsoft.com/office/drawing/2014/main" id="{B7179B60-563F-4A7B-BC3C-B7D1C2560103}"/>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Rectangle 13">
              <a:extLst>
                <a:ext uri="{FF2B5EF4-FFF2-40B4-BE49-F238E27FC236}">
                  <a16:creationId xmlns:a16="http://schemas.microsoft.com/office/drawing/2014/main" id="{FDDA8F14-16FC-47F9-8075-2EDB146989D2}"/>
                </a:ext>
              </a:extLst>
            </p:cNvPr>
            <p:cNvSpPr>
              <a:spLocks noChangeArrowheads="1"/>
            </p:cNvSpPr>
            <p:nvPr/>
          </p:nvSpPr>
          <p:spPr bwMode="auto">
            <a:xfrm>
              <a:off x="1608"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Rectangle 14">
              <a:extLst>
                <a:ext uri="{FF2B5EF4-FFF2-40B4-BE49-F238E27FC236}">
                  <a16:creationId xmlns:a16="http://schemas.microsoft.com/office/drawing/2014/main" id="{50F7083B-1421-46DC-9E15-949F574EC4D8}"/>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Rectangle 15">
              <a:extLst>
                <a:ext uri="{FF2B5EF4-FFF2-40B4-BE49-F238E27FC236}">
                  <a16:creationId xmlns:a16="http://schemas.microsoft.com/office/drawing/2014/main" id="{FC7101A6-1423-4B20-A3D4-27EED083838C}"/>
                </a:ext>
              </a:extLst>
            </p:cNvPr>
            <p:cNvSpPr>
              <a:spLocks noChangeArrowheads="1"/>
            </p:cNvSpPr>
            <p:nvPr/>
          </p:nvSpPr>
          <p:spPr bwMode="auto">
            <a:xfrm>
              <a:off x="1683" y="1359"/>
              <a:ext cx="65"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Rectangle 16">
              <a:extLst>
                <a:ext uri="{FF2B5EF4-FFF2-40B4-BE49-F238E27FC236}">
                  <a16:creationId xmlns:a16="http://schemas.microsoft.com/office/drawing/2014/main" id="{39FC280E-0DA8-41A0-95FF-20BFEB51A1B2}"/>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Rectangle 17">
              <a:extLst>
                <a:ext uri="{FF2B5EF4-FFF2-40B4-BE49-F238E27FC236}">
                  <a16:creationId xmlns:a16="http://schemas.microsoft.com/office/drawing/2014/main" id="{A42B7785-E48C-4E84-8D16-C4253DC50420}"/>
                </a:ext>
              </a:extLst>
            </p:cNvPr>
            <p:cNvSpPr>
              <a:spLocks noChangeArrowheads="1"/>
            </p:cNvSpPr>
            <p:nvPr/>
          </p:nvSpPr>
          <p:spPr bwMode="auto">
            <a:xfrm>
              <a:off x="1760"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Rectangle 18">
              <a:extLst>
                <a:ext uri="{FF2B5EF4-FFF2-40B4-BE49-F238E27FC236}">
                  <a16:creationId xmlns:a16="http://schemas.microsoft.com/office/drawing/2014/main" id="{544F7417-0B97-40D9-9681-9F3EF22AB0A7}"/>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Rectangle 19">
              <a:extLst>
                <a:ext uri="{FF2B5EF4-FFF2-40B4-BE49-F238E27FC236}">
                  <a16:creationId xmlns:a16="http://schemas.microsoft.com/office/drawing/2014/main" id="{7B4B7F7B-90A2-4766-9F49-846DBE7EC3EC}"/>
                </a:ext>
              </a:extLst>
            </p:cNvPr>
            <p:cNvSpPr>
              <a:spLocks noChangeArrowheads="1"/>
            </p:cNvSpPr>
            <p:nvPr/>
          </p:nvSpPr>
          <p:spPr bwMode="auto">
            <a:xfrm>
              <a:off x="1835"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Rectangle 20">
              <a:extLst>
                <a:ext uri="{FF2B5EF4-FFF2-40B4-BE49-F238E27FC236}">
                  <a16:creationId xmlns:a16="http://schemas.microsoft.com/office/drawing/2014/main" id="{00DE3093-5306-4B5D-A7C8-0057C9891B3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Rectangle 21">
              <a:extLst>
                <a:ext uri="{FF2B5EF4-FFF2-40B4-BE49-F238E27FC236}">
                  <a16:creationId xmlns:a16="http://schemas.microsoft.com/office/drawing/2014/main" id="{D797DAFE-BDE2-4831-8AC2-B12CDA67C8F7}"/>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Rectangle 22">
              <a:extLst>
                <a:ext uri="{FF2B5EF4-FFF2-40B4-BE49-F238E27FC236}">
                  <a16:creationId xmlns:a16="http://schemas.microsoft.com/office/drawing/2014/main" id="{22E7CD0A-1A00-4132-A5EA-E10BFC7DBF7D}"/>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Rectangle 23">
              <a:extLst>
                <a:ext uri="{FF2B5EF4-FFF2-40B4-BE49-F238E27FC236}">
                  <a16:creationId xmlns:a16="http://schemas.microsoft.com/office/drawing/2014/main" id="{75766E2B-0892-4298-8CB1-A1CCBCCC1123}"/>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Rectangle 24">
              <a:extLst>
                <a:ext uri="{FF2B5EF4-FFF2-40B4-BE49-F238E27FC236}">
                  <a16:creationId xmlns:a16="http://schemas.microsoft.com/office/drawing/2014/main" id="{63FBC789-695E-471F-9C1F-11CEDACC23A5}"/>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36" name="TextBox 35">
            <a:extLst>
              <a:ext uri="{FF2B5EF4-FFF2-40B4-BE49-F238E27FC236}">
                <a16:creationId xmlns:a16="http://schemas.microsoft.com/office/drawing/2014/main" id="{241A2CBB-D160-4520-B5DE-7BE384800610}"/>
              </a:ext>
            </a:extLst>
          </p:cNvPr>
          <p:cNvSpPr txBox="1"/>
          <p:nvPr/>
        </p:nvSpPr>
        <p:spPr>
          <a:xfrm>
            <a:off x="3824805" y="3395226"/>
            <a:ext cx="1452045" cy="364365"/>
          </a:xfrm>
          <a:prstGeom prst="rect">
            <a:avLst/>
          </a:prstGeom>
          <a:noFill/>
        </p:spPr>
        <p:txBody>
          <a:bodyPr wrap="square" lIns="0" tIns="0" rIns="0" bIns="0" rtlCol="0">
            <a:noAutofit/>
          </a:bodyPr>
          <a:lstStyle/>
          <a:p>
            <a:pPr marL="0" lvl="1">
              <a:lnSpc>
                <a:spcPct val="90000"/>
              </a:lnSpc>
              <a:spcAft>
                <a:spcPts val="600"/>
              </a:spcAft>
            </a:pPr>
            <a:r>
              <a:rPr lang="en-US" dirty="0">
                <a:latin typeface="+mj-lt"/>
              </a:rPr>
              <a:t>Existing</a:t>
            </a:r>
          </a:p>
        </p:txBody>
      </p:sp>
      <p:sp>
        <p:nvSpPr>
          <p:cNvPr id="6" name="TextBox 5">
            <a:extLst>
              <a:ext uri="{FF2B5EF4-FFF2-40B4-BE49-F238E27FC236}">
                <a16:creationId xmlns:a16="http://schemas.microsoft.com/office/drawing/2014/main" id="{83307800-A444-4176-B69C-DD757CA3F069}"/>
              </a:ext>
            </a:extLst>
          </p:cNvPr>
          <p:cNvSpPr txBox="1"/>
          <p:nvPr/>
        </p:nvSpPr>
        <p:spPr>
          <a:xfrm>
            <a:off x="3824805" y="4233630"/>
            <a:ext cx="1841988" cy="276999"/>
          </a:xfrm>
          <a:prstGeom prst="rect">
            <a:avLst/>
          </a:prstGeom>
          <a:noFill/>
        </p:spPr>
        <p:txBody>
          <a:bodyPr wrap="square" lIns="0" tIns="0" rIns="0" bIns="0" rtlCol="0">
            <a:noAutofit/>
          </a:bodyPr>
          <a:lstStyle/>
          <a:p>
            <a:pPr algn="l"/>
            <a:r>
              <a:rPr lang="en-US" kern="0" dirty="0">
                <a:solidFill>
                  <a:schemeClr val="tx2"/>
                </a:solidFill>
                <a:latin typeface="Segoe UI Semibold" panose="020B0702040204020203" pitchFamily="34" charset="0"/>
                <a:cs typeface="Segoe UI Semibold" panose="020B0702040204020203" pitchFamily="34" charset="0"/>
              </a:rPr>
              <a:t>IaaS</a:t>
            </a:r>
          </a:p>
        </p:txBody>
      </p:sp>
      <p:sp>
        <p:nvSpPr>
          <p:cNvPr id="30" name="TextBox 29">
            <a:extLst>
              <a:ext uri="{FF2B5EF4-FFF2-40B4-BE49-F238E27FC236}">
                <a16:creationId xmlns:a16="http://schemas.microsoft.com/office/drawing/2014/main" id="{28582D29-4633-48C6-B38C-4CBA67C06C0F}"/>
              </a:ext>
            </a:extLst>
          </p:cNvPr>
          <p:cNvSpPr txBox="1"/>
          <p:nvPr/>
        </p:nvSpPr>
        <p:spPr>
          <a:xfrm>
            <a:off x="3824805" y="4711788"/>
            <a:ext cx="2293420" cy="1015663"/>
          </a:xfrm>
          <a:prstGeom prst="rect">
            <a:avLst/>
          </a:prstGeom>
          <a:noFill/>
        </p:spPr>
        <p:txBody>
          <a:bodyPr wrap="square" lIns="0" tIns="0" rIns="0" bIns="0">
            <a:noAutofit/>
          </a:bodyPr>
          <a:lstStyle/>
          <a:p>
            <a:pPr lvl="0" defTabSz="790845">
              <a:spcBef>
                <a:spcPts val="600"/>
              </a:spcBef>
              <a:defRPr/>
            </a:pPr>
            <a:r>
              <a:rPr lang="en-US" sz="1600" kern="0" dirty="0"/>
              <a:t>Azure Virtual Machines, Azure VMware Solution, etc.</a:t>
            </a:r>
            <a:endParaRPr lang="en-US" sz="1600" kern="0" dirty="0">
              <a:solidFill>
                <a:srgbClr val="353535"/>
              </a:solidFill>
            </a:endParaRPr>
          </a:p>
        </p:txBody>
      </p:sp>
      <p:sp>
        <p:nvSpPr>
          <p:cNvPr id="69" name="TextBox 68">
            <a:extLst>
              <a:ext uri="{FF2B5EF4-FFF2-40B4-BE49-F238E27FC236}">
                <a16:creationId xmlns:a16="http://schemas.microsoft.com/office/drawing/2014/main" id="{651DBA9C-A07C-47A7-B90F-44AD5816CDC4}"/>
              </a:ext>
            </a:extLst>
          </p:cNvPr>
          <p:cNvSpPr txBox="1"/>
          <p:nvPr/>
        </p:nvSpPr>
        <p:spPr>
          <a:xfrm>
            <a:off x="6532602" y="3395226"/>
            <a:ext cx="1452045" cy="364365"/>
          </a:xfrm>
          <a:prstGeom prst="rect">
            <a:avLst/>
          </a:prstGeom>
          <a:noFill/>
        </p:spPr>
        <p:txBody>
          <a:bodyPr wrap="square" lIns="0" tIns="0" rIns="0" bIns="0" rtlCol="0">
            <a:noAutofit/>
          </a:bodyPr>
          <a:lstStyle/>
          <a:p>
            <a:pPr marL="0" lvl="1">
              <a:lnSpc>
                <a:spcPct val="90000"/>
              </a:lnSpc>
              <a:spcAft>
                <a:spcPts val="600"/>
              </a:spcAft>
            </a:pPr>
            <a:r>
              <a:rPr lang="en-US" dirty="0">
                <a:latin typeface="+mj-lt"/>
              </a:rPr>
              <a:t>Modern apps</a:t>
            </a:r>
          </a:p>
        </p:txBody>
      </p:sp>
      <p:sp>
        <p:nvSpPr>
          <p:cNvPr id="4" name="TextBox 3">
            <a:extLst>
              <a:ext uri="{FF2B5EF4-FFF2-40B4-BE49-F238E27FC236}">
                <a16:creationId xmlns:a16="http://schemas.microsoft.com/office/drawing/2014/main" id="{B27EDD30-FC08-42D7-A45C-1720E50F0AFF}"/>
              </a:ext>
            </a:extLst>
          </p:cNvPr>
          <p:cNvSpPr txBox="1"/>
          <p:nvPr/>
        </p:nvSpPr>
        <p:spPr>
          <a:xfrm>
            <a:off x="6532602" y="4233630"/>
            <a:ext cx="1841988" cy="276999"/>
          </a:xfrm>
          <a:prstGeom prst="rect">
            <a:avLst/>
          </a:prstGeom>
          <a:noFill/>
        </p:spPr>
        <p:txBody>
          <a:bodyPr wrap="square" lIns="0" tIns="0" rIns="0" bIns="0" rtlCol="0">
            <a:noAutofit/>
          </a:bodyPr>
          <a:lstStyle/>
          <a:p>
            <a:pPr algn="l"/>
            <a:r>
              <a:rPr lang="en-US" kern="0" dirty="0">
                <a:solidFill>
                  <a:schemeClr val="tx2"/>
                </a:solidFill>
                <a:latin typeface="Segoe UI Semibold" panose="020B0702040204020203" pitchFamily="34" charset="0"/>
                <a:cs typeface="Segoe UI Semibold" panose="020B0702040204020203" pitchFamily="34" charset="0"/>
              </a:rPr>
              <a:t>PaaS</a:t>
            </a:r>
          </a:p>
        </p:txBody>
      </p:sp>
      <p:sp>
        <p:nvSpPr>
          <p:cNvPr id="32" name="TextBox 31">
            <a:extLst>
              <a:ext uri="{FF2B5EF4-FFF2-40B4-BE49-F238E27FC236}">
                <a16:creationId xmlns:a16="http://schemas.microsoft.com/office/drawing/2014/main" id="{CA26C981-A451-476E-B5AD-496AA0EE8701}"/>
              </a:ext>
            </a:extLst>
          </p:cNvPr>
          <p:cNvSpPr txBox="1"/>
          <p:nvPr/>
        </p:nvSpPr>
        <p:spPr>
          <a:xfrm>
            <a:off x="6532602" y="4711788"/>
            <a:ext cx="2522065" cy="1169551"/>
          </a:xfrm>
          <a:prstGeom prst="rect">
            <a:avLst/>
          </a:prstGeom>
          <a:noFill/>
        </p:spPr>
        <p:txBody>
          <a:bodyPr wrap="square" lIns="0" tIns="0" rIns="0" bIns="0">
            <a:noAutofit/>
          </a:bodyPr>
          <a:lstStyle/>
          <a:p>
            <a:pPr lvl="0" defTabSz="790845">
              <a:spcBef>
                <a:spcPts val="600"/>
              </a:spcBef>
              <a:defRPr/>
            </a:pPr>
            <a:r>
              <a:rPr lang="en-US" sz="1600" kern="0" dirty="0"/>
              <a:t>Azure App Service, </a:t>
            </a:r>
            <a:br>
              <a:rPr lang="en-US" sz="1600" kern="0" dirty="0"/>
            </a:br>
            <a:r>
              <a:rPr lang="en-US" sz="1600" kern="0" dirty="0"/>
              <a:t>Azure Kubernetes Service, etc</a:t>
            </a:r>
            <a:r>
              <a:rPr lang="en-US" sz="1600" kern="0" dirty="0">
                <a:solidFill>
                  <a:srgbClr val="353535"/>
                </a:solidFill>
              </a:rPr>
              <a:t>.</a:t>
            </a:r>
          </a:p>
          <a:p>
            <a:pPr marL="0" lvl="3">
              <a:spcAft>
                <a:spcPts val="1200"/>
              </a:spcAft>
            </a:pPr>
            <a:endParaRPr lang="en-US" sz="1400" dirty="0"/>
          </a:p>
        </p:txBody>
      </p:sp>
      <p:sp>
        <p:nvSpPr>
          <p:cNvPr id="70" name="TextBox 69">
            <a:extLst>
              <a:ext uri="{FF2B5EF4-FFF2-40B4-BE49-F238E27FC236}">
                <a16:creationId xmlns:a16="http://schemas.microsoft.com/office/drawing/2014/main" id="{1DB1D078-32D6-4E6C-A231-95C8B7A28813}"/>
              </a:ext>
            </a:extLst>
          </p:cNvPr>
          <p:cNvSpPr txBox="1"/>
          <p:nvPr/>
        </p:nvSpPr>
        <p:spPr>
          <a:xfrm>
            <a:off x="9240400" y="3395226"/>
            <a:ext cx="1452045" cy="364365"/>
          </a:xfrm>
          <a:prstGeom prst="rect">
            <a:avLst/>
          </a:prstGeom>
          <a:noFill/>
        </p:spPr>
        <p:txBody>
          <a:bodyPr wrap="square" lIns="0" tIns="0" rIns="0" bIns="0" rtlCol="0">
            <a:noAutofit/>
          </a:bodyPr>
          <a:lstStyle/>
          <a:p>
            <a:pPr marL="0" lvl="1">
              <a:lnSpc>
                <a:spcPct val="90000"/>
              </a:lnSpc>
              <a:spcAft>
                <a:spcPts val="600"/>
              </a:spcAft>
            </a:pPr>
            <a:r>
              <a:rPr lang="en-US" dirty="0">
                <a:latin typeface="+mj-lt"/>
              </a:rPr>
              <a:t>Commodity</a:t>
            </a:r>
          </a:p>
        </p:txBody>
      </p:sp>
      <p:sp>
        <p:nvSpPr>
          <p:cNvPr id="5" name="TextBox 4">
            <a:extLst>
              <a:ext uri="{FF2B5EF4-FFF2-40B4-BE49-F238E27FC236}">
                <a16:creationId xmlns:a16="http://schemas.microsoft.com/office/drawing/2014/main" id="{83B93CF3-F228-4EEB-AE41-E6E596673F64}"/>
              </a:ext>
            </a:extLst>
          </p:cNvPr>
          <p:cNvSpPr txBox="1"/>
          <p:nvPr/>
        </p:nvSpPr>
        <p:spPr>
          <a:xfrm>
            <a:off x="9240400" y="4233630"/>
            <a:ext cx="1841988" cy="276999"/>
          </a:xfrm>
          <a:prstGeom prst="rect">
            <a:avLst/>
          </a:prstGeom>
          <a:noFill/>
        </p:spPr>
        <p:txBody>
          <a:bodyPr wrap="square" lIns="0" tIns="0" rIns="0" bIns="0" rtlCol="0">
            <a:noAutofit/>
          </a:bodyPr>
          <a:lstStyle/>
          <a:p>
            <a:pPr algn="l"/>
            <a:r>
              <a:rPr lang="en-US" kern="0" dirty="0">
                <a:solidFill>
                  <a:schemeClr val="tx2"/>
                </a:solidFill>
                <a:latin typeface="Segoe UI Semibold" panose="020B0702040204020203" pitchFamily="34" charset="0"/>
                <a:cs typeface="Segoe UI Semibold" panose="020B0702040204020203" pitchFamily="34" charset="0"/>
              </a:rPr>
              <a:t>SaaS</a:t>
            </a:r>
          </a:p>
        </p:txBody>
      </p:sp>
      <p:sp>
        <p:nvSpPr>
          <p:cNvPr id="34" name="TextBox 33">
            <a:extLst>
              <a:ext uri="{FF2B5EF4-FFF2-40B4-BE49-F238E27FC236}">
                <a16:creationId xmlns:a16="http://schemas.microsoft.com/office/drawing/2014/main" id="{540B82B7-E122-4188-95F3-50EFAB47F3BE}"/>
              </a:ext>
            </a:extLst>
          </p:cNvPr>
          <p:cNvSpPr txBox="1"/>
          <p:nvPr/>
        </p:nvSpPr>
        <p:spPr>
          <a:xfrm>
            <a:off x="9240399" y="4738339"/>
            <a:ext cx="2522065" cy="646331"/>
          </a:xfrm>
          <a:prstGeom prst="rect">
            <a:avLst/>
          </a:prstGeom>
          <a:noFill/>
        </p:spPr>
        <p:txBody>
          <a:bodyPr wrap="square" lIns="0" tIns="0" rIns="0" bIns="0">
            <a:noAutofit/>
          </a:bodyPr>
          <a:lstStyle/>
          <a:p>
            <a:pPr lvl="0" defTabSz="790845">
              <a:spcBef>
                <a:spcPts val="600"/>
              </a:spcBef>
              <a:defRPr/>
            </a:pPr>
            <a:r>
              <a:rPr lang="en-US" sz="1600" kern="0" dirty="0">
                <a:solidFill>
                  <a:srgbClr val="353535"/>
                </a:solidFill>
              </a:rPr>
              <a:t>Dynamics, Office, Power BI, etc.</a:t>
            </a:r>
          </a:p>
        </p:txBody>
      </p:sp>
      <p:grpSp>
        <p:nvGrpSpPr>
          <p:cNvPr id="9" name="Group 8" descr="Arrow pointing from left to right from private to public cloud&#10;">
            <a:extLst>
              <a:ext uri="{FF2B5EF4-FFF2-40B4-BE49-F238E27FC236}">
                <a16:creationId xmlns:a16="http://schemas.microsoft.com/office/drawing/2014/main" id="{B3386CBA-E7D8-4E4B-9BC0-1BCC0D5671FA}"/>
              </a:ext>
            </a:extLst>
          </p:cNvPr>
          <p:cNvGrpSpPr/>
          <p:nvPr/>
        </p:nvGrpSpPr>
        <p:grpSpPr>
          <a:xfrm>
            <a:off x="427821" y="6027225"/>
            <a:ext cx="11212784" cy="446222"/>
            <a:chOff x="1278471" y="6027225"/>
            <a:chExt cx="10318583" cy="446222"/>
          </a:xfrm>
        </p:grpSpPr>
        <p:pic>
          <p:nvPicPr>
            <p:cNvPr id="73" name="Graphic 72" descr="Caret Left outline">
              <a:extLst>
                <a:ext uri="{FF2B5EF4-FFF2-40B4-BE49-F238E27FC236}">
                  <a16:creationId xmlns:a16="http://schemas.microsoft.com/office/drawing/2014/main" id="{33281824-AB40-4D39-B3DA-EAD4538B07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1150832" y="6027225"/>
              <a:ext cx="446222" cy="446222"/>
            </a:xfrm>
            <a:prstGeom prst="rect">
              <a:avLst/>
            </a:prstGeom>
          </p:spPr>
        </p:pic>
        <p:cxnSp>
          <p:nvCxnSpPr>
            <p:cNvPr id="74" name="Straight Connector 73">
              <a:extLst>
                <a:ext uri="{FF2B5EF4-FFF2-40B4-BE49-F238E27FC236}">
                  <a16:creationId xmlns:a16="http://schemas.microsoft.com/office/drawing/2014/main" id="{DD76C0D1-2B61-4D8A-9161-480636E4A99D}"/>
                </a:ext>
              </a:extLst>
            </p:cNvPr>
            <p:cNvCxnSpPr>
              <a:cxnSpLocks/>
            </p:cNvCxnSpPr>
            <p:nvPr/>
          </p:nvCxnSpPr>
          <p:spPr>
            <a:xfrm>
              <a:off x="1278471" y="6250336"/>
              <a:ext cx="10136461"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904B6A6C-90ED-405A-8FBA-817A1C4B591A}"/>
              </a:ext>
            </a:extLst>
          </p:cNvPr>
          <p:cNvSpPr txBox="1"/>
          <p:nvPr/>
        </p:nvSpPr>
        <p:spPr>
          <a:xfrm>
            <a:off x="3886200" y="6079893"/>
            <a:ext cx="4419600" cy="341632"/>
          </a:xfrm>
          <a:prstGeom prst="rect">
            <a:avLst/>
          </a:prstGeom>
          <a:solidFill>
            <a:schemeClr val="bg1"/>
          </a:solidFill>
        </p:spPr>
        <p:txBody>
          <a:bodyPr wrap="square">
            <a:spAutoFit/>
          </a:bodyPr>
          <a:lstStyle/>
          <a:p>
            <a:pPr algn="ctr" defTabSz="932472" fontAlgn="base">
              <a:lnSpc>
                <a:spcPct val="90000"/>
              </a:lnSpc>
              <a:spcBef>
                <a:spcPct val="0"/>
              </a:spcBef>
              <a:spcAft>
                <a:spcPct val="0"/>
              </a:spcAft>
              <a:defRPr/>
            </a:pPr>
            <a:r>
              <a:rPr kumimoji="0" lang="en-US" b="0" i="0" u="none" strike="noStrike" kern="0" cap="none" spc="0" normalizeH="0" baseline="0" noProof="0" dirty="0">
                <a:ln>
                  <a:noFill/>
                </a:ln>
                <a:solidFill>
                  <a:schemeClr val="tx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Achieve more with every dollar invested</a:t>
            </a:r>
          </a:p>
        </p:txBody>
      </p:sp>
    </p:spTree>
    <p:extLst>
      <p:ext uri="{BB962C8B-B14F-4D97-AF65-F5344CB8AC3E}">
        <p14:creationId xmlns:p14="http://schemas.microsoft.com/office/powerpoint/2010/main" val="1198572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64" presetClass="path" presetSubtype="0" decel="100000" fill="hold" grpId="1" nodeType="withEffect">
                                  <p:stCondLst>
                                    <p:cond delay="0"/>
                                  </p:stCondLst>
                                  <p:childTnLst>
                                    <p:animMotion origin="layout" path="M -6.25E-7 0.06922 L -6.25E-7 -2.22222E-6 " pathEditMode="relative" rAng="0" ptsTypes="AA">
                                      <p:cBhvr>
                                        <p:cTn id="9" dur="500" fill="hold"/>
                                        <p:tgtEl>
                                          <p:spTgt spid="39"/>
                                        </p:tgtEl>
                                        <p:attrNameLst>
                                          <p:attrName>ppt_x</p:attrName>
                                          <p:attrName>ppt_y</p:attrName>
                                        </p:attrNameLst>
                                      </p:cBhvr>
                                      <p:rCtr x="0" y="-3472"/>
                                    </p:animMotion>
                                  </p:childTnLst>
                                </p:cTn>
                              </p:par>
                              <p:par>
                                <p:cTn id="10" presetID="10"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64" presetClass="path" presetSubtype="0" decel="100000" fill="hold" nodeType="withEffect">
                                  <p:stCondLst>
                                    <p:cond delay="0"/>
                                  </p:stCondLst>
                                  <p:childTnLst>
                                    <p:animMotion origin="layout" path="M -1.45833E-6 0.06922 L -1.45833E-6 -3.7037E-6 " pathEditMode="relative" rAng="0" ptsTypes="AA">
                                      <p:cBhvr>
                                        <p:cTn id="14" dur="500" fill="hold"/>
                                        <p:tgtEl>
                                          <p:spTgt spid="49"/>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4" presetClass="path" presetSubtype="0" decel="100000" fill="hold" grpId="1" nodeType="withEffect">
                                  <p:stCondLst>
                                    <p:cond delay="0"/>
                                  </p:stCondLst>
                                  <p:childTnLst>
                                    <p:animMotion origin="layout" path="M -4.16667E-7 0.06921 L -4.16667E-7 -1.48148E-6 " pathEditMode="relative" rAng="0" ptsTypes="AA">
                                      <p:cBhvr>
                                        <p:cTn id="19" dur="500" fill="hold"/>
                                        <p:tgtEl>
                                          <p:spTgt spid="41"/>
                                        </p:tgtEl>
                                        <p:attrNameLst>
                                          <p:attrName>ppt_x</p:attrName>
                                          <p:attrName>ppt_y</p:attrName>
                                        </p:attrNameLst>
                                      </p:cBhvr>
                                      <p:rCtr x="0" y="-3472"/>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64" presetClass="path" presetSubtype="0" decel="100000" fill="hold" grpId="1" nodeType="withEffect">
                                  <p:stCondLst>
                                    <p:cond delay="0"/>
                                  </p:stCondLst>
                                  <p:childTnLst>
                                    <p:animMotion origin="layout" path="M -1.45833E-6 0.06922 L -1.45833E-6 -3.7037E-6 " pathEditMode="relative" rAng="0" ptsTypes="AA">
                                      <p:cBhvr>
                                        <p:cTn id="24" dur="500" fill="hold"/>
                                        <p:tgtEl>
                                          <p:spTgt spid="28"/>
                                        </p:tgtEl>
                                        <p:attrNameLst>
                                          <p:attrName>ppt_x</p:attrName>
                                          <p:attrName>ppt_y</p:attrName>
                                        </p:attrNameLst>
                                      </p:cBhvr>
                                      <p:rCtr x="0" y="-3472"/>
                                    </p:animMotion>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64" presetClass="path" presetSubtype="0" decel="100000" fill="hold" nodeType="withEffect">
                                  <p:stCondLst>
                                    <p:cond delay="0"/>
                                  </p:stCondLst>
                                  <p:childTnLst>
                                    <p:animMotion origin="layout" path="M -1.45833E-6 0.06922 L -1.45833E-6 -3.7037E-6 " pathEditMode="relative" rAng="0" ptsTypes="AA">
                                      <p:cBhvr>
                                        <p:cTn id="30" dur="500" fill="hold"/>
                                        <p:tgtEl>
                                          <p:spTgt spid="43"/>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64" presetClass="path" presetSubtype="0" decel="100000" fill="hold" grpId="1" nodeType="withEffect">
                                  <p:stCondLst>
                                    <p:cond delay="0"/>
                                  </p:stCondLst>
                                  <p:childTnLst>
                                    <p:animMotion origin="layout" path="M 8.33333E-7 0.06921 L 8.33333E-7 -1.48148E-6 " pathEditMode="relative" rAng="0" ptsTypes="AA">
                                      <p:cBhvr>
                                        <p:cTn id="35" dur="500" fill="hold"/>
                                        <p:tgtEl>
                                          <p:spTgt spid="42"/>
                                        </p:tgtEl>
                                        <p:attrNameLst>
                                          <p:attrName>ppt_x</p:attrName>
                                          <p:attrName>ppt_y</p:attrName>
                                        </p:attrNameLst>
                                      </p:cBhvr>
                                      <p:rCtr x="0" y="-3472"/>
                                    </p:animMotion>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64" presetClass="path" presetSubtype="0" decel="100000" fill="hold" grpId="1" nodeType="withEffect">
                                  <p:stCondLst>
                                    <p:cond delay="0"/>
                                  </p:stCondLst>
                                  <p:childTnLst>
                                    <p:animMotion origin="layout" path="M -6.25E-7 0.06922 L -6.25E-7 -2.22222E-6 " pathEditMode="relative" rAng="0" ptsTypes="AA">
                                      <p:cBhvr>
                                        <p:cTn id="40" dur="500" fill="hold"/>
                                        <p:tgtEl>
                                          <p:spTgt spid="40"/>
                                        </p:tgtEl>
                                        <p:attrNameLst>
                                          <p:attrName>ppt_x</p:attrName>
                                          <p:attrName>ppt_y</p:attrName>
                                        </p:attrNameLst>
                                      </p:cBhvr>
                                      <p:rCtr x="0" y="-3472"/>
                                    </p:animMotion>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64" presetClass="path" presetSubtype="0" decel="100000" fill="hold" grpId="1" nodeType="withEffect">
                                  <p:stCondLst>
                                    <p:cond delay="0"/>
                                  </p:stCondLst>
                                  <p:childTnLst>
                                    <p:animMotion origin="layout" path="M 2.91667E-6 0.06921 L 2.91667E-6 2.22222E-6 " pathEditMode="relative" rAng="0" ptsTypes="AA">
                                      <p:cBhvr>
                                        <p:cTn id="46" dur="500" fill="hold"/>
                                        <p:tgtEl>
                                          <p:spTgt spid="36"/>
                                        </p:tgtEl>
                                        <p:attrNameLst>
                                          <p:attrName>ppt_x</p:attrName>
                                          <p:attrName>ppt_y</p:attrName>
                                        </p:attrNameLst>
                                      </p:cBhvr>
                                      <p:rCtr x="0" y="-3472"/>
                                    </p:animMotion>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64" presetClass="path" presetSubtype="0" decel="100000" fill="hold" grpId="1" nodeType="withEffect">
                                  <p:stCondLst>
                                    <p:cond delay="0"/>
                                  </p:stCondLst>
                                  <p:childTnLst>
                                    <p:animMotion origin="layout" path="M -2.70833E-6 0.06921 L -2.70833E-6 0 " pathEditMode="relative" rAng="0" ptsTypes="AA">
                                      <p:cBhvr>
                                        <p:cTn id="51" dur="500" fill="hold"/>
                                        <p:tgtEl>
                                          <p:spTgt spid="6"/>
                                        </p:tgtEl>
                                        <p:attrNameLst>
                                          <p:attrName>ppt_x</p:attrName>
                                          <p:attrName>ppt_y</p:attrName>
                                        </p:attrNameLst>
                                      </p:cBhvr>
                                      <p:rCtr x="0" y="-3472"/>
                                    </p:animMotion>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64" presetClass="path" presetSubtype="0" decel="100000" fill="hold" grpId="1" nodeType="withEffect">
                                  <p:stCondLst>
                                    <p:cond delay="0"/>
                                  </p:stCondLst>
                                  <p:childTnLst>
                                    <p:animMotion origin="layout" path="M -2.29167E-6 0.06921 L -2.29167E-6 -1.11111E-6 " pathEditMode="relative" rAng="0" ptsTypes="AA">
                                      <p:cBhvr>
                                        <p:cTn id="56" dur="500" fill="hold"/>
                                        <p:tgtEl>
                                          <p:spTgt spid="30"/>
                                        </p:tgtEl>
                                        <p:attrNameLst>
                                          <p:attrName>ppt_x</p:attrName>
                                          <p:attrName>ppt_y</p:attrName>
                                        </p:attrNameLst>
                                      </p:cBhvr>
                                      <p:rCtr x="0" y="-3472"/>
                                    </p:animMotion>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par>
                                <p:cTn id="61" presetID="64" presetClass="path" presetSubtype="0" decel="100000" fill="hold" grpId="1" nodeType="withEffect">
                                  <p:stCondLst>
                                    <p:cond delay="0"/>
                                  </p:stCondLst>
                                  <p:childTnLst>
                                    <p:animMotion origin="layout" path="M 1.875E-6 0.06921 L 1.875E-6 0 " pathEditMode="relative" rAng="0" ptsTypes="AA">
                                      <p:cBhvr>
                                        <p:cTn id="62" dur="500" fill="hold"/>
                                        <p:tgtEl>
                                          <p:spTgt spid="4"/>
                                        </p:tgtEl>
                                        <p:attrNameLst>
                                          <p:attrName>ppt_x</p:attrName>
                                          <p:attrName>ppt_y</p:attrName>
                                        </p:attrNameLst>
                                      </p:cBhvr>
                                      <p:rCtr x="0" y="-3472"/>
                                    </p:animMotion>
                                  </p:childTnLst>
                                </p:cTn>
                              </p:par>
                              <p:par>
                                <p:cTn id="63" presetID="10"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64" presetClass="path" presetSubtype="0" decel="100000" fill="hold" grpId="1" nodeType="withEffect">
                                  <p:stCondLst>
                                    <p:cond delay="0"/>
                                  </p:stCondLst>
                                  <p:childTnLst>
                                    <p:animMotion origin="layout" path="M -2.5E-6 0.06921 L -2.5E-6 2.22222E-6 " pathEditMode="relative" rAng="0" ptsTypes="AA">
                                      <p:cBhvr>
                                        <p:cTn id="67" dur="500" fill="hold"/>
                                        <p:tgtEl>
                                          <p:spTgt spid="69"/>
                                        </p:tgtEl>
                                        <p:attrNameLst>
                                          <p:attrName>ppt_x</p:attrName>
                                          <p:attrName>ppt_y</p:attrName>
                                        </p:attrNameLst>
                                      </p:cBhvr>
                                      <p:rCtr x="0" y="-3472"/>
                                    </p:animMotion>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64" presetClass="path" presetSubtype="0" decel="100000" fill="hold" grpId="1" nodeType="withEffect">
                                  <p:stCondLst>
                                    <p:cond delay="0"/>
                                  </p:stCondLst>
                                  <p:childTnLst>
                                    <p:animMotion origin="layout" path="M -2.70833E-6 0.06922 L -2.70833E-6 -2.22222E-6 " pathEditMode="relative" rAng="0" ptsTypes="AA">
                                      <p:cBhvr>
                                        <p:cTn id="72" dur="500" fill="hold"/>
                                        <p:tgtEl>
                                          <p:spTgt spid="32"/>
                                        </p:tgtEl>
                                        <p:attrNameLst>
                                          <p:attrName>ppt_x</p:attrName>
                                          <p:attrName>ppt_y</p:attrName>
                                        </p:attrNameLst>
                                      </p:cBhvr>
                                      <p:rCtr x="0" y="-3472"/>
                                    </p:animMotion>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64" presetClass="path" presetSubtype="0" decel="100000" fill="hold" grpId="1" nodeType="withEffect">
                                  <p:stCondLst>
                                    <p:cond delay="0"/>
                                  </p:stCondLst>
                                  <p:childTnLst>
                                    <p:animMotion origin="layout" path="M -3.54167E-6 0.06921 L -3.54167E-6 0 " pathEditMode="relative" rAng="0" ptsTypes="AA">
                                      <p:cBhvr>
                                        <p:cTn id="78" dur="500" fill="hold"/>
                                        <p:tgtEl>
                                          <p:spTgt spid="5"/>
                                        </p:tgtEl>
                                        <p:attrNameLst>
                                          <p:attrName>ppt_x</p:attrName>
                                          <p:attrName>ppt_y</p:attrName>
                                        </p:attrNameLst>
                                      </p:cBhvr>
                                      <p:rCtr x="0" y="-3472"/>
                                    </p:animMotion>
                                  </p:childTnLst>
                                </p:cTn>
                              </p:par>
                              <p:par>
                                <p:cTn id="79" presetID="10"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par>
                                <p:cTn id="82" presetID="64" presetClass="path" presetSubtype="0" decel="100000" fill="hold" grpId="1" nodeType="withEffect">
                                  <p:stCondLst>
                                    <p:cond delay="0"/>
                                  </p:stCondLst>
                                  <p:childTnLst>
                                    <p:animMotion origin="layout" path="M 1.875E-6 0.06922 L 1.875E-6 -2.96296E-6 " pathEditMode="relative" rAng="0" ptsTypes="AA">
                                      <p:cBhvr>
                                        <p:cTn id="83" dur="500" fill="hold"/>
                                        <p:tgtEl>
                                          <p:spTgt spid="34"/>
                                        </p:tgtEl>
                                        <p:attrNameLst>
                                          <p:attrName>ppt_x</p:attrName>
                                          <p:attrName>ppt_y</p:attrName>
                                        </p:attrNameLst>
                                      </p:cBhvr>
                                      <p:rCtr x="0" y="-3472"/>
                                    </p:animMotion>
                                  </p:childTnLst>
                                </p:cTn>
                              </p:par>
                              <p:par>
                                <p:cTn id="84" presetID="10" presetClass="entr" presetSubtype="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par>
                                <p:cTn id="87" presetID="64" presetClass="path" presetSubtype="0" decel="100000" fill="hold" grpId="1" nodeType="withEffect">
                                  <p:stCondLst>
                                    <p:cond delay="0"/>
                                  </p:stCondLst>
                                  <p:childTnLst>
                                    <p:animMotion origin="layout" path="M 2.08333E-6 0.06921 L 2.08333E-6 2.22222E-6 " pathEditMode="relative" rAng="0" ptsTypes="AA">
                                      <p:cBhvr>
                                        <p:cTn id="88" dur="500" fill="hold"/>
                                        <p:tgtEl>
                                          <p:spTgt spid="70"/>
                                        </p:tgtEl>
                                        <p:attrNameLst>
                                          <p:attrName>ppt_x</p:attrName>
                                          <p:attrName>ppt_y</p:attrName>
                                        </p:attrNameLst>
                                      </p:cBhvr>
                                      <p:rCtr x="0" y="-3472"/>
                                    </p:animMotion>
                                  </p:childTnLst>
                                </p:cTn>
                              </p:par>
                            </p:childTnLst>
                          </p:cTn>
                        </p:par>
                        <p:par>
                          <p:cTn id="89" fill="hold">
                            <p:stCondLst>
                              <p:cond delay="2500"/>
                            </p:stCondLst>
                            <p:childTnLst>
                              <p:par>
                                <p:cTn id="90" presetID="16" presetClass="entr" presetSubtype="37" fill="hold" nodeType="after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arn(outVertical)">
                                      <p:cBhvr>
                                        <p:cTn id="92" dur="500"/>
                                        <p:tgtEl>
                                          <p:spTgt spid="37"/>
                                        </p:tgtEl>
                                      </p:cBhvr>
                                    </p:animEffect>
                                  </p:childTnLst>
                                </p:cTn>
                              </p:par>
                            </p:childTnLst>
                          </p:cTn>
                        </p:par>
                        <p:par>
                          <p:cTn id="93" fill="hold">
                            <p:stCondLst>
                              <p:cond delay="3000"/>
                            </p:stCondLst>
                            <p:childTnLst>
                              <p:par>
                                <p:cTn id="94" presetID="2" presetClass="entr" presetSubtype="8" fill="hold" nodeType="afterEffect">
                                  <p:stCondLst>
                                    <p:cond delay="0"/>
                                  </p:stCondLst>
                                  <p:childTnLst>
                                    <p:set>
                                      <p:cBhvr>
                                        <p:cTn id="95" dur="1" fill="hold">
                                          <p:stCondLst>
                                            <p:cond delay="0"/>
                                          </p:stCondLst>
                                        </p:cTn>
                                        <p:tgtEl>
                                          <p:spTgt spid="9"/>
                                        </p:tgtEl>
                                        <p:attrNameLst>
                                          <p:attrName>style.visibility</p:attrName>
                                        </p:attrNameLst>
                                      </p:cBhvr>
                                      <p:to>
                                        <p:strVal val="visible"/>
                                      </p:to>
                                    </p:set>
                                    <p:anim calcmode="lin" valueType="num">
                                      <p:cBhvr additive="base">
                                        <p:cTn id="96" dur="500" fill="hold"/>
                                        <p:tgtEl>
                                          <p:spTgt spid="9"/>
                                        </p:tgtEl>
                                        <p:attrNameLst>
                                          <p:attrName>ppt_x</p:attrName>
                                        </p:attrNameLst>
                                      </p:cBhvr>
                                      <p:tavLst>
                                        <p:tav tm="0">
                                          <p:val>
                                            <p:strVal val="0-#ppt_w/2"/>
                                          </p:val>
                                        </p:tav>
                                        <p:tav tm="100000">
                                          <p:val>
                                            <p:strVal val="#ppt_x"/>
                                          </p:val>
                                        </p:tav>
                                      </p:tavLst>
                                    </p:anim>
                                    <p:anim calcmode="lin" valueType="num">
                                      <p:cBhvr additive="base">
                                        <p:cTn id="97" dur="500" fill="hold"/>
                                        <p:tgtEl>
                                          <p:spTgt spid="9"/>
                                        </p:tgtEl>
                                        <p:attrNameLst>
                                          <p:attrName>ppt_y</p:attrName>
                                        </p:attrNameLst>
                                      </p:cBhvr>
                                      <p:tavLst>
                                        <p:tav tm="0">
                                          <p:val>
                                            <p:strVal val="#ppt_y"/>
                                          </p:val>
                                        </p:tav>
                                        <p:tav tm="100000">
                                          <p:val>
                                            <p:strVal val="#ppt_y"/>
                                          </p:val>
                                        </p:tav>
                                      </p:tavLst>
                                    </p:anim>
                                  </p:childTnLst>
                                </p:cTn>
                              </p:par>
                              <p:par>
                                <p:cTn id="98" presetID="2" presetClass="entr" presetSubtype="8" fill="hold" grpId="0" nodeType="withEffect">
                                  <p:stCondLst>
                                    <p:cond delay="0"/>
                                  </p:stCondLst>
                                  <p:childTnLst>
                                    <p:set>
                                      <p:cBhvr>
                                        <p:cTn id="99" dur="1" fill="hold">
                                          <p:stCondLst>
                                            <p:cond delay="0"/>
                                          </p:stCondLst>
                                        </p:cTn>
                                        <p:tgtEl>
                                          <p:spTgt spid="68"/>
                                        </p:tgtEl>
                                        <p:attrNameLst>
                                          <p:attrName>style.visibility</p:attrName>
                                        </p:attrNameLst>
                                      </p:cBhvr>
                                      <p:to>
                                        <p:strVal val="visible"/>
                                      </p:to>
                                    </p:set>
                                    <p:anim calcmode="lin" valueType="num">
                                      <p:cBhvr additive="base">
                                        <p:cTn id="100" dur="500" fill="hold"/>
                                        <p:tgtEl>
                                          <p:spTgt spid="68"/>
                                        </p:tgtEl>
                                        <p:attrNameLst>
                                          <p:attrName>ppt_x</p:attrName>
                                        </p:attrNameLst>
                                      </p:cBhvr>
                                      <p:tavLst>
                                        <p:tav tm="0">
                                          <p:val>
                                            <p:strVal val="0-#ppt_w/2"/>
                                          </p:val>
                                        </p:tav>
                                        <p:tav tm="100000">
                                          <p:val>
                                            <p:strVal val="#ppt_x"/>
                                          </p:val>
                                        </p:tav>
                                      </p:tavLst>
                                    </p:anim>
                                    <p:anim calcmode="lin" valueType="num">
                                      <p:cBhvr additive="base">
                                        <p:cTn id="101"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1" grpId="0"/>
      <p:bldP spid="41" grpId="1"/>
      <p:bldP spid="28" grpId="0"/>
      <p:bldP spid="28" grpId="1"/>
      <p:bldP spid="42" grpId="0"/>
      <p:bldP spid="42" grpId="1"/>
      <p:bldP spid="36" grpId="0"/>
      <p:bldP spid="36" grpId="1"/>
      <p:bldP spid="6" grpId="0"/>
      <p:bldP spid="6" grpId="1"/>
      <p:bldP spid="30" grpId="0"/>
      <p:bldP spid="30" grpId="1"/>
      <p:bldP spid="69" grpId="0"/>
      <p:bldP spid="69" grpId="1"/>
      <p:bldP spid="4" grpId="0"/>
      <p:bldP spid="4" grpId="1"/>
      <p:bldP spid="32" grpId="0"/>
      <p:bldP spid="32" grpId="1"/>
      <p:bldP spid="70" grpId="0"/>
      <p:bldP spid="70" grpId="1"/>
      <p:bldP spid="5" grpId="0"/>
      <p:bldP spid="5" grpId="1"/>
      <p:bldP spid="34" grpId="0"/>
      <p:bldP spid="34" grpId="1"/>
      <p:bldP spid="6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Creating your business case</a:t>
            </a:r>
            <a:endParaRPr lang="en-US" sz="4000" dirty="0"/>
          </a:p>
        </p:txBody>
      </p:sp>
    </p:spTree>
    <p:extLst>
      <p:ext uri="{BB962C8B-B14F-4D97-AF65-F5344CB8AC3E}">
        <p14:creationId xmlns:p14="http://schemas.microsoft.com/office/powerpoint/2010/main" val="14690348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Segoe UI Semibold (headings)"/>
              </a:rPr>
              <a:t>Consider your business case</a:t>
            </a:r>
          </a:p>
        </p:txBody>
      </p:sp>
      <p:sp>
        <p:nvSpPr>
          <p:cNvPr id="43" name="TextBox 42">
            <a:extLst>
              <a:ext uri="{FF2B5EF4-FFF2-40B4-BE49-F238E27FC236}">
                <a16:creationId xmlns:a16="http://schemas.microsoft.com/office/drawing/2014/main" id="{E19EAF9E-04C8-49C3-BA63-8B16E2FCF678}"/>
              </a:ext>
            </a:extLst>
          </p:cNvPr>
          <p:cNvSpPr txBox="1"/>
          <p:nvPr/>
        </p:nvSpPr>
        <p:spPr>
          <a:xfrm>
            <a:off x="455995" y="1212355"/>
            <a:ext cx="11713756"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What are the key components of a business case?</a:t>
            </a:r>
          </a:p>
        </p:txBody>
      </p:sp>
      <p:grpSp>
        <p:nvGrpSpPr>
          <p:cNvPr id="38" name="assistance">
            <a:extLst>
              <a:ext uri="{FF2B5EF4-FFF2-40B4-BE49-F238E27FC236}">
                <a16:creationId xmlns:a16="http://schemas.microsoft.com/office/drawing/2014/main" id="{CF12B3A4-5A24-48F4-A06E-BF010F933BA6}"/>
              </a:ext>
              <a:ext uri="{C183D7F6-B498-43B3-948B-1728B52AA6E4}">
                <adec:decorative xmlns:adec="http://schemas.microsoft.com/office/drawing/2017/decorative" val="1"/>
              </a:ext>
            </a:extLst>
          </p:cNvPr>
          <p:cNvGrpSpPr/>
          <p:nvPr/>
        </p:nvGrpSpPr>
        <p:grpSpPr>
          <a:xfrm>
            <a:off x="884301" y="2201863"/>
            <a:ext cx="319275" cy="355170"/>
            <a:chOff x="5388740" y="3006662"/>
            <a:chExt cx="361186" cy="401793"/>
          </a:xfrm>
        </p:grpSpPr>
        <p:sp>
          <p:nvSpPr>
            <p:cNvPr id="39" name="Rectangle 86">
              <a:extLst>
                <a:ext uri="{FF2B5EF4-FFF2-40B4-BE49-F238E27FC236}">
                  <a16:creationId xmlns:a16="http://schemas.microsoft.com/office/drawing/2014/main" id="{53505D42-0040-4FA6-BC53-543CA07C8960}"/>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87">
              <a:extLst>
                <a:ext uri="{FF2B5EF4-FFF2-40B4-BE49-F238E27FC236}">
                  <a16:creationId xmlns:a16="http://schemas.microsoft.com/office/drawing/2014/main" id="{6F3A5575-FF3C-4B4D-875F-0554E18A91ED}"/>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88">
              <a:extLst>
                <a:ext uri="{FF2B5EF4-FFF2-40B4-BE49-F238E27FC236}">
                  <a16:creationId xmlns:a16="http://schemas.microsoft.com/office/drawing/2014/main" id="{8E6688A7-B7D8-4087-AEB0-6255DB7295C2}"/>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DF0EDF77-C0A3-44BD-98E6-77BBB1BE7F0F}"/>
              </a:ext>
            </a:extLst>
          </p:cNvPr>
          <p:cNvSpPr txBox="1"/>
          <p:nvPr/>
        </p:nvSpPr>
        <p:spPr>
          <a:xfrm>
            <a:off x="1631628" y="2240949"/>
            <a:ext cx="4565160"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Environment scope (technical and financial)</a:t>
            </a:r>
          </a:p>
        </p:txBody>
      </p:sp>
      <p:grpSp>
        <p:nvGrpSpPr>
          <p:cNvPr id="44" name="data 4">
            <a:extLst>
              <a:ext uri="{FF2B5EF4-FFF2-40B4-BE49-F238E27FC236}">
                <a16:creationId xmlns:a16="http://schemas.microsoft.com/office/drawing/2014/main" id="{85792333-3350-45BE-B2E6-F6B15FF17BA8}"/>
              </a:ext>
              <a:ext uri="{C183D7F6-B498-43B3-948B-1728B52AA6E4}">
                <adec:decorative xmlns:adec="http://schemas.microsoft.com/office/drawing/2017/decorative" val="1"/>
              </a:ext>
            </a:extLst>
          </p:cNvPr>
          <p:cNvGrpSpPr/>
          <p:nvPr/>
        </p:nvGrpSpPr>
        <p:grpSpPr>
          <a:xfrm>
            <a:off x="898833" y="2937185"/>
            <a:ext cx="290211" cy="307218"/>
            <a:chOff x="2634513" y="3079730"/>
            <a:chExt cx="351636" cy="372246"/>
          </a:xfrm>
        </p:grpSpPr>
        <p:sp>
          <p:nvSpPr>
            <p:cNvPr id="45" name="Freeform: Shape 44">
              <a:extLst>
                <a:ext uri="{FF2B5EF4-FFF2-40B4-BE49-F238E27FC236}">
                  <a16:creationId xmlns:a16="http://schemas.microsoft.com/office/drawing/2014/main" id="{622171D4-F71D-4226-88FA-F371F07032FC}"/>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6CEF5A9-30D9-4CEB-9DBD-DDF53DA5BE4E}"/>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4C1A1D6-E4ED-4F75-BCF5-C22F8F76C8E4}"/>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59435A3-71E4-411C-88E7-796CDEA72980}"/>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BFA5725-B278-4934-B3B8-575FFD292E17}"/>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1F88002-E336-4DED-A019-4A8146A15DDA}"/>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C37D0328-E2C7-4D07-8D1D-B3348F031029}"/>
              </a:ext>
            </a:extLst>
          </p:cNvPr>
          <p:cNvSpPr txBox="1"/>
          <p:nvPr/>
        </p:nvSpPr>
        <p:spPr>
          <a:xfrm>
            <a:off x="1641390" y="2952366"/>
            <a:ext cx="4092082"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Baseline financial data: cost to run today</a:t>
            </a:r>
          </a:p>
        </p:txBody>
      </p:sp>
      <p:grpSp>
        <p:nvGrpSpPr>
          <p:cNvPr id="53" name="cost control">
            <a:extLst>
              <a:ext uri="{FF2B5EF4-FFF2-40B4-BE49-F238E27FC236}">
                <a16:creationId xmlns:a16="http://schemas.microsoft.com/office/drawing/2014/main" id="{F3830624-6B29-4703-B00B-1B5F054FA8D8}"/>
              </a:ext>
              <a:ext uri="{C183D7F6-B498-43B3-948B-1728B52AA6E4}">
                <adec:decorative xmlns:adec="http://schemas.microsoft.com/office/drawing/2017/decorative" val="1"/>
              </a:ext>
            </a:extLst>
          </p:cNvPr>
          <p:cNvGrpSpPr/>
          <p:nvPr/>
        </p:nvGrpSpPr>
        <p:grpSpPr>
          <a:xfrm>
            <a:off x="869725" y="3626850"/>
            <a:ext cx="348426" cy="348426"/>
            <a:chOff x="5336111" y="3021278"/>
            <a:chExt cx="411480" cy="411480"/>
          </a:xfrm>
        </p:grpSpPr>
        <p:sp>
          <p:nvSpPr>
            <p:cNvPr id="54" name="Freeform: Shape 53">
              <a:extLst>
                <a:ext uri="{FF2B5EF4-FFF2-40B4-BE49-F238E27FC236}">
                  <a16:creationId xmlns:a16="http://schemas.microsoft.com/office/drawing/2014/main" id="{8AE7D46B-0B52-47F8-B4DE-DC8D6A198524}"/>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0790D82-61BB-4671-8F77-4601EBB6F7D4}"/>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EA7BCE7F-C333-4400-8EF3-0BBD9502CA68}"/>
              </a:ext>
            </a:extLst>
          </p:cNvPr>
          <p:cNvSpPr txBox="1"/>
          <p:nvPr/>
        </p:nvSpPr>
        <p:spPr>
          <a:xfrm>
            <a:off x="1631628" y="3663783"/>
            <a:ext cx="5181483"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Projections: </a:t>
            </a:r>
            <a:r>
              <a:rPr lang="en-US" dirty="0">
                <a:solidFill>
                  <a:srgbClr val="000000"/>
                </a:solidFill>
              </a:rPr>
              <a:t>o</a:t>
            </a:r>
            <a:r>
              <a:rPr kumimoji="0" lang="en-US" sz="1800" b="0" i="0" u="none" strike="noStrike" kern="1200" cap="none" spc="0" normalizeH="0" baseline="0" noProof="0" dirty="0">
                <a:ln>
                  <a:noFill/>
                </a:ln>
                <a:solidFill>
                  <a:srgbClr val="000000"/>
                </a:solidFill>
                <a:effectLst/>
                <a:uLnTx/>
                <a:uFillTx/>
                <a:ea typeface="+mn-ea"/>
                <a:cs typeface="+mn-cs"/>
              </a:rPr>
              <a:t>n-premises costs in on-prem scenario</a:t>
            </a:r>
          </a:p>
        </p:txBody>
      </p:sp>
      <p:grpSp>
        <p:nvGrpSpPr>
          <p:cNvPr id="58" name="protection against unplanned costs">
            <a:extLst>
              <a:ext uri="{FF2B5EF4-FFF2-40B4-BE49-F238E27FC236}">
                <a16:creationId xmlns:a16="http://schemas.microsoft.com/office/drawing/2014/main" id="{41FB1E20-EB62-4EF3-BEE3-9BCBB949FCE2}"/>
              </a:ext>
              <a:ext uri="{C183D7F6-B498-43B3-948B-1728B52AA6E4}">
                <adec:decorative xmlns:adec="http://schemas.microsoft.com/office/drawing/2017/decorative" val="1"/>
              </a:ext>
            </a:extLst>
          </p:cNvPr>
          <p:cNvGrpSpPr>
            <a:grpSpLocks noChangeAspect="1"/>
          </p:cNvGrpSpPr>
          <p:nvPr/>
        </p:nvGrpSpPr>
        <p:grpSpPr bwMode="auto">
          <a:xfrm>
            <a:off x="867343" y="4337104"/>
            <a:ext cx="353190" cy="353190"/>
            <a:chOff x="4596" y="773"/>
            <a:chExt cx="260" cy="260"/>
          </a:xfrm>
        </p:grpSpPr>
        <p:sp>
          <p:nvSpPr>
            <p:cNvPr id="59" name="AutoShape 69">
              <a:extLst>
                <a:ext uri="{FF2B5EF4-FFF2-40B4-BE49-F238E27FC236}">
                  <a16:creationId xmlns:a16="http://schemas.microsoft.com/office/drawing/2014/main" id="{7165DF1E-C7D6-42DC-ACE1-418E82B80EC0}"/>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71">
              <a:extLst>
                <a:ext uri="{FF2B5EF4-FFF2-40B4-BE49-F238E27FC236}">
                  <a16:creationId xmlns:a16="http://schemas.microsoft.com/office/drawing/2014/main" id="{ABF5909F-9931-4CED-A009-D1E5360D2C6E}"/>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72">
              <a:extLst>
                <a:ext uri="{FF2B5EF4-FFF2-40B4-BE49-F238E27FC236}">
                  <a16:creationId xmlns:a16="http://schemas.microsoft.com/office/drawing/2014/main" id="{93F859EE-9D20-4E02-8199-381BA5F3A93C}"/>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Oval 73">
              <a:extLst>
                <a:ext uri="{FF2B5EF4-FFF2-40B4-BE49-F238E27FC236}">
                  <a16:creationId xmlns:a16="http://schemas.microsoft.com/office/drawing/2014/main" id="{732B3A2D-AB92-407B-A105-5459414C4EFB}"/>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74">
              <a:extLst>
                <a:ext uri="{FF2B5EF4-FFF2-40B4-BE49-F238E27FC236}">
                  <a16:creationId xmlns:a16="http://schemas.microsoft.com/office/drawing/2014/main" id="{344FBF12-B629-47AA-AD15-95623BA5D7CB}"/>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75">
              <a:extLst>
                <a:ext uri="{FF2B5EF4-FFF2-40B4-BE49-F238E27FC236}">
                  <a16:creationId xmlns:a16="http://schemas.microsoft.com/office/drawing/2014/main" id="{726FD4D5-D92C-49BF-B83F-1A84ECF1C92D}"/>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5" name="TextBox 64">
            <a:extLst>
              <a:ext uri="{FF2B5EF4-FFF2-40B4-BE49-F238E27FC236}">
                <a16:creationId xmlns:a16="http://schemas.microsoft.com/office/drawing/2014/main" id="{301D00AE-7207-4986-BBA9-ADCC42CD0674}"/>
              </a:ext>
            </a:extLst>
          </p:cNvPr>
          <p:cNvSpPr txBox="1"/>
          <p:nvPr/>
        </p:nvSpPr>
        <p:spPr>
          <a:xfrm>
            <a:off x="1631628" y="4375200"/>
            <a:ext cx="4872103"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Projections: on-premises costs in Azure scenario</a:t>
            </a:r>
          </a:p>
        </p:txBody>
      </p:sp>
      <p:grpSp>
        <p:nvGrpSpPr>
          <p:cNvPr id="67" name="works with CI/CD 2">
            <a:extLst>
              <a:ext uri="{FF2B5EF4-FFF2-40B4-BE49-F238E27FC236}">
                <a16:creationId xmlns:a16="http://schemas.microsoft.com/office/drawing/2014/main" id="{7AEDABFC-247D-4EEB-B1A4-247759F4C45E}"/>
              </a:ext>
              <a:ext uri="{C183D7F6-B498-43B3-948B-1728B52AA6E4}">
                <adec:decorative xmlns:adec="http://schemas.microsoft.com/office/drawing/2017/decorative" val="1"/>
              </a:ext>
            </a:extLst>
          </p:cNvPr>
          <p:cNvGrpSpPr>
            <a:grpSpLocks noChangeAspect="1"/>
          </p:cNvGrpSpPr>
          <p:nvPr/>
        </p:nvGrpSpPr>
        <p:grpSpPr bwMode="auto">
          <a:xfrm>
            <a:off x="824070" y="5049115"/>
            <a:ext cx="439737" cy="334963"/>
            <a:chOff x="2229" y="1386"/>
            <a:chExt cx="277" cy="211"/>
          </a:xfrm>
        </p:grpSpPr>
        <p:sp>
          <p:nvSpPr>
            <p:cNvPr id="68" name="AutoShape 140">
              <a:extLst>
                <a:ext uri="{FF2B5EF4-FFF2-40B4-BE49-F238E27FC236}">
                  <a16:creationId xmlns:a16="http://schemas.microsoft.com/office/drawing/2014/main" id="{952CED66-38E6-49D6-B7ED-D71EC61B114A}"/>
                </a:ext>
              </a:extLst>
            </p:cNvPr>
            <p:cNvSpPr>
              <a:spLocks noChangeAspect="1" noChangeArrowheads="1" noTextEdit="1"/>
            </p:cNvSpPr>
            <p:nvPr/>
          </p:nvSpPr>
          <p:spPr bwMode="auto">
            <a:xfrm>
              <a:off x="2229" y="1386"/>
              <a:ext cx="2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42">
              <a:extLst>
                <a:ext uri="{FF2B5EF4-FFF2-40B4-BE49-F238E27FC236}">
                  <a16:creationId xmlns:a16="http://schemas.microsoft.com/office/drawing/2014/main" id="{23E578AA-4AB9-4F95-A876-023E966EAEA5}"/>
                </a:ext>
              </a:extLst>
            </p:cNvPr>
            <p:cNvSpPr>
              <a:spLocks noChangeArrowheads="1"/>
            </p:cNvSpPr>
            <p:nvPr/>
          </p:nvSpPr>
          <p:spPr bwMode="auto">
            <a:xfrm>
              <a:off x="2230" y="1541"/>
              <a:ext cx="241"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143">
              <a:extLst>
                <a:ext uri="{FF2B5EF4-FFF2-40B4-BE49-F238E27FC236}">
                  <a16:creationId xmlns:a16="http://schemas.microsoft.com/office/drawing/2014/main" id="{EB39312B-6A04-45BB-B3FF-218FBD581CBC}"/>
                </a:ext>
              </a:extLst>
            </p:cNvPr>
            <p:cNvSpPr>
              <a:spLocks noChangeArrowheads="1"/>
            </p:cNvSpPr>
            <p:nvPr/>
          </p:nvSpPr>
          <p:spPr bwMode="auto">
            <a:xfrm>
              <a:off x="2230" y="1482"/>
              <a:ext cx="43" cy="4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44">
              <a:extLst>
                <a:ext uri="{FF2B5EF4-FFF2-40B4-BE49-F238E27FC236}">
                  <a16:creationId xmlns:a16="http://schemas.microsoft.com/office/drawing/2014/main" id="{BDE339DC-69E7-4FA3-B030-7F0194B753D3}"/>
                </a:ext>
              </a:extLst>
            </p:cNvPr>
            <p:cNvSpPr>
              <a:spLocks noChangeArrowheads="1"/>
            </p:cNvSpPr>
            <p:nvPr/>
          </p:nvSpPr>
          <p:spPr bwMode="auto">
            <a:xfrm>
              <a:off x="2288" y="1423"/>
              <a:ext cx="43" cy="1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45">
              <a:extLst>
                <a:ext uri="{FF2B5EF4-FFF2-40B4-BE49-F238E27FC236}">
                  <a16:creationId xmlns:a16="http://schemas.microsoft.com/office/drawing/2014/main" id="{3412D3B6-F93D-49D8-A9B9-A7528B5C11DA}"/>
                </a:ext>
              </a:extLst>
            </p:cNvPr>
            <p:cNvSpPr>
              <a:spLocks noChangeArrowheads="1"/>
            </p:cNvSpPr>
            <p:nvPr/>
          </p:nvSpPr>
          <p:spPr bwMode="auto">
            <a:xfrm>
              <a:off x="2344" y="1460"/>
              <a:ext cx="44" cy="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46">
              <a:extLst>
                <a:ext uri="{FF2B5EF4-FFF2-40B4-BE49-F238E27FC236}">
                  <a16:creationId xmlns:a16="http://schemas.microsoft.com/office/drawing/2014/main" id="{BFEEC49E-F18B-4AF6-A260-2DCF841DC7C3}"/>
                </a:ext>
              </a:extLst>
            </p:cNvPr>
            <p:cNvSpPr>
              <a:spLocks noChangeArrowheads="1"/>
            </p:cNvSpPr>
            <p:nvPr/>
          </p:nvSpPr>
          <p:spPr bwMode="auto">
            <a:xfrm>
              <a:off x="2403" y="1387"/>
              <a:ext cx="44" cy="1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47">
              <a:extLst>
                <a:ext uri="{FF2B5EF4-FFF2-40B4-BE49-F238E27FC236}">
                  <a16:creationId xmlns:a16="http://schemas.microsoft.com/office/drawing/2014/main" id="{D52DBB02-F37C-4178-9570-8CBA8E3C6BF4}"/>
                </a:ext>
              </a:extLst>
            </p:cNvPr>
            <p:cNvSpPr>
              <a:spLocks/>
            </p:cNvSpPr>
            <p:nvPr/>
          </p:nvSpPr>
          <p:spPr bwMode="auto">
            <a:xfrm>
              <a:off x="2463" y="1514"/>
              <a:ext cx="42" cy="83"/>
            </a:xfrm>
            <a:custGeom>
              <a:avLst/>
              <a:gdLst>
                <a:gd name="T0" fmla="*/ 0 w 42"/>
                <a:gd name="T1" fmla="*/ 0 h 83"/>
                <a:gd name="T2" fmla="*/ 42 w 42"/>
                <a:gd name="T3" fmla="*/ 41 h 83"/>
                <a:gd name="T4" fmla="*/ 0 w 42"/>
                <a:gd name="T5" fmla="*/ 83 h 83"/>
                <a:gd name="T6" fmla="*/ 0 w 42"/>
                <a:gd name="T7" fmla="*/ 0 h 83"/>
              </a:gdLst>
              <a:ahLst/>
              <a:cxnLst>
                <a:cxn ang="0">
                  <a:pos x="T0" y="T1"/>
                </a:cxn>
                <a:cxn ang="0">
                  <a:pos x="T2" y="T3"/>
                </a:cxn>
                <a:cxn ang="0">
                  <a:pos x="T4" y="T5"/>
                </a:cxn>
                <a:cxn ang="0">
                  <a:pos x="T6" y="T7"/>
                </a:cxn>
              </a:cxnLst>
              <a:rect l="0" t="0" r="r" b="b"/>
              <a:pathLst>
                <a:path w="42" h="83">
                  <a:moveTo>
                    <a:pt x="0" y="0"/>
                  </a:moveTo>
                  <a:lnTo>
                    <a:pt x="42" y="41"/>
                  </a:lnTo>
                  <a:lnTo>
                    <a:pt x="0" y="83"/>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CC2DD5BD-07C5-4D58-B245-0B4304217A02}"/>
              </a:ext>
            </a:extLst>
          </p:cNvPr>
          <p:cNvSpPr txBox="1"/>
          <p:nvPr/>
        </p:nvSpPr>
        <p:spPr>
          <a:xfrm>
            <a:off x="1631628" y="5040898"/>
            <a:ext cx="5989204"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Projections: migration timeline and Azure costs (optimized)</a:t>
            </a:r>
          </a:p>
        </p:txBody>
      </p:sp>
    </p:spTree>
    <p:extLst>
      <p:ext uri="{BB962C8B-B14F-4D97-AF65-F5344CB8AC3E}">
        <p14:creationId xmlns:p14="http://schemas.microsoft.com/office/powerpoint/2010/main" val="189717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38"/>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4" presetClass="path" presetSubtype="0" decel="100000" fill="hold" grpId="1" nodeType="withEffect">
                                  <p:stCondLst>
                                    <p:cond delay="0"/>
                                  </p:stCondLst>
                                  <p:childTnLst>
                                    <p:animMotion origin="layout" path="M -1.45833E-6 0.06922 L -1.45833E-6 -3.7037E-6 " pathEditMode="relative" rAng="0" ptsTypes="AA">
                                      <p:cBhvr>
                                        <p:cTn id="14" dur="500" fill="hold"/>
                                        <p:tgtEl>
                                          <p:spTgt spid="42"/>
                                        </p:tgtEl>
                                        <p:attrNameLst>
                                          <p:attrName>ppt_x</p:attrName>
                                          <p:attrName>ppt_y</p:attrName>
                                        </p:attrNameLst>
                                      </p:cBhvr>
                                      <p:rCtr x="0" y="-3472"/>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64" presetClass="path" presetSubtype="0" decel="100000" fill="hold" nodeType="withEffect">
                                  <p:stCondLst>
                                    <p:cond delay="0"/>
                                  </p:stCondLst>
                                  <p:childTnLst>
                                    <p:animMotion origin="layout" path="M -1.45833E-6 0.06922 L -1.45833E-6 -3.7037E-6 " pathEditMode="relative" rAng="0" ptsTypes="AA">
                                      <p:cBhvr>
                                        <p:cTn id="20" dur="500" fill="hold"/>
                                        <p:tgtEl>
                                          <p:spTgt spid="44"/>
                                        </p:tgtEl>
                                        <p:attrNameLst>
                                          <p:attrName>ppt_x</p:attrName>
                                          <p:attrName>ppt_y</p:attrName>
                                        </p:attrNameLst>
                                      </p:cBhvr>
                                      <p:rCtr x="0" y="-3472"/>
                                    </p:animMotion>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64" presetClass="path" presetSubtype="0" decel="100000" fill="hold" grpId="1" nodeType="withEffect">
                                  <p:stCondLst>
                                    <p:cond delay="0"/>
                                  </p:stCondLst>
                                  <p:childTnLst>
                                    <p:animMotion origin="layout" path="M -1.45833E-6 0.06922 L -1.45833E-6 -3.7037E-6 " pathEditMode="relative" rAng="0" ptsTypes="AA">
                                      <p:cBhvr>
                                        <p:cTn id="25" dur="500" fill="hold"/>
                                        <p:tgtEl>
                                          <p:spTgt spid="51"/>
                                        </p:tgtEl>
                                        <p:attrNameLst>
                                          <p:attrName>ppt_x</p:attrName>
                                          <p:attrName>ppt_y</p:attrName>
                                        </p:attrNameLst>
                                      </p:cBhvr>
                                      <p:rCtr x="0" y="-3472"/>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64" presetClass="path" presetSubtype="0" decel="100000" fill="hold" nodeType="withEffect">
                                  <p:stCondLst>
                                    <p:cond delay="0"/>
                                  </p:stCondLst>
                                  <p:childTnLst>
                                    <p:animMotion origin="layout" path="M -1.45833E-6 0.06922 L -1.45833E-6 -3.7037E-6 " pathEditMode="relative" rAng="0" ptsTypes="AA">
                                      <p:cBhvr>
                                        <p:cTn id="31" dur="500" fill="hold"/>
                                        <p:tgtEl>
                                          <p:spTgt spid="53"/>
                                        </p:tgtEl>
                                        <p:attrNameLst>
                                          <p:attrName>ppt_x</p:attrName>
                                          <p:attrName>ppt_y</p:attrName>
                                        </p:attrNameLst>
                                      </p:cBhvr>
                                      <p:rCtr x="0" y="-3472"/>
                                    </p:animMotion>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64" presetClass="path" presetSubtype="0" decel="100000" fill="hold" grpId="1" nodeType="withEffect">
                                  <p:stCondLst>
                                    <p:cond delay="0"/>
                                  </p:stCondLst>
                                  <p:childTnLst>
                                    <p:animMotion origin="layout" path="M -1.45833E-6 0.06922 L -1.45833E-6 -3.7037E-6 " pathEditMode="relative" rAng="0" ptsTypes="AA">
                                      <p:cBhvr>
                                        <p:cTn id="36" dur="500" fill="hold"/>
                                        <p:tgtEl>
                                          <p:spTgt spid="56"/>
                                        </p:tgtEl>
                                        <p:attrNameLst>
                                          <p:attrName>ppt_x</p:attrName>
                                          <p:attrName>ppt_y</p:attrName>
                                        </p:attrNameLst>
                                      </p:cBhvr>
                                      <p:rCtr x="0" y="-3472"/>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64" presetClass="path" presetSubtype="0" decel="100000" fill="hold" nodeType="withEffect">
                                  <p:stCondLst>
                                    <p:cond delay="0"/>
                                  </p:stCondLst>
                                  <p:childTnLst>
                                    <p:animMotion origin="layout" path="M -1.45833E-6 0.06922 L -1.45833E-6 -3.7037E-6 " pathEditMode="relative" rAng="0" ptsTypes="AA">
                                      <p:cBhvr>
                                        <p:cTn id="42" dur="500" fill="hold"/>
                                        <p:tgtEl>
                                          <p:spTgt spid="58"/>
                                        </p:tgtEl>
                                        <p:attrNameLst>
                                          <p:attrName>ppt_x</p:attrName>
                                          <p:attrName>ppt_y</p:attrName>
                                        </p:attrNameLst>
                                      </p:cBhvr>
                                      <p:rCtr x="0" y="-3472"/>
                                    </p:animMotion>
                                  </p:childTnLst>
                                </p:cTn>
                              </p:par>
                              <p:par>
                                <p:cTn id="43" presetID="10"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64" presetClass="path" presetSubtype="0" decel="100000" fill="hold" grpId="1" nodeType="withEffect">
                                  <p:stCondLst>
                                    <p:cond delay="0"/>
                                  </p:stCondLst>
                                  <p:childTnLst>
                                    <p:animMotion origin="layout" path="M -1.45833E-6 0.06922 L -1.45833E-6 -3.7037E-6 " pathEditMode="relative" rAng="0" ptsTypes="AA">
                                      <p:cBhvr>
                                        <p:cTn id="47" dur="500" fill="hold"/>
                                        <p:tgtEl>
                                          <p:spTgt spid="65"/>
                                        </p:tgtEl>
                                        <p:attrNameLst>
                                          <p:attrName>ppt_x</p:attrName>
                                          <p:attrName>ppt_y</p:attrName>
                                        </p:attrNameLst>
                                      </p:cBhvr>
                                      <p:rCtr x="0" y="-3472"/>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par>
                                <p:cTn id="52" presetID="64" presetClass="path" presetSubtype="0" decel="100000" fill="hold" nodeType="withEffect">
                                  <p:stCondLst>
                                    <p:cond delay="0"/>
                                  </p:stCondLst>
                                  <p:childTnLst>
                                    <p:animMotion origin="layout" path="M -1.45833E-6 0.06922 L -1.45833E-6 -3.7037E-6 " pathEditMode="relative" rAng="0" ptsTypes="AA">
                                      <p:cBhvr>
                                        <p:cTn id="53" dur="500" fill="hold"/>
                                        <p:tgtEl>
                                          <p:spTgt spid="67"/>
                                        </p:tgtEl>
                                        <p:attrNameLst>
                                          <p:attrName>ppt_x</p:attrName>
                                          <p:attrName>ppt_y</p:attrName>
                                        </p:attrNameLst>
                                      </p:cBhvr>
                                      <p:rCtr x="0" y="-3472"/>
                                    </p:animMotion>
                                  </p:childTnLst>
                                </p:cTn>
                              </p:par>
                              <p:par>
                                <p:cTn id="54" presetID="10" presetClass="entr" presetSubtype="0"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par>
                                <p:cTn id="57" presetID="64" presetClass="path" presetSubtype="0" decel="100000" fill="hold" grpId="1" nodeType="withEffect">
                                  <p:stCondLst>
                                    <p:cond delay="0"/>
                                  </p:stCondLst>
                                  <p:childTnLst>
                                    <p:animMotion origin="layout" path="M -1.45833E-6 0.06922 L -1.45833E-6 -3.7037E-6 " pathEditMode="relative" rAng="0" ptsTypes="AA">
                                      <p:cBhvr>
                                        <p:cTn id="58" dur="500" fill="hold"/>
                                        <p:tgtEl>
                                          <p:spTgt spid="75"/>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51" grpId="0"/>
      <p:bldP spid="51" grpId="1"/>
      <p:bldP spid="56" grpId="0"/>
      <p:bldP spid="56" grpId="1"/>
      <p:bldP spid="65" grpId="0"/>
      <p:bldP spid="65" grpId="1"/>
      <p:bldP spid="75" grpId="0"/>
      <p:bldP spid="7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Make your move to the cloud—</a:t>
            </a:r>
            <a:br>
              <a:rPr lang="en-US" dirty="0"/>
            </a:br>
            <a:r>
              <a:rPr lang="en-US" dirty="0">
                <a:solidFill>
                  <a:schemeClr val="tx2"/>
                </a:solidFill>
              </a:rPr>
              <a:t>reduce your spend over-time </a:t>
            </a:r>
            <a:r>
              <a:rPr lang="en-US" dirty="0"/>
              <a:t>and </a:t>
            </a:r>
            <a:r>
              <a:rPr lang="en-US" dirty="0">
                <a:solidFill>
                  <a:schemeClr val="tx2"/>
                </a:solidFill>
              </a:rPr>
              <a:t>create a cloud migration plan</a:t>
            </a:r>
          </a:p>
        </p:txBody>
      </p:sp>
      <p:graphicFrame>
        <p:nvGraphicFramePr>
          <p:cNvPr id="18" name="Chart 17" descr="Chart showing On-premises cost where &#10;Network is 5 percentage&#10;Headcount is 10 percentage&#10;Power is 20 percentage&#10;Building is 15 percentage&#10;Server is 50 percentage ">
            <a:extLst>
              <a:ext uri="{FF2B5EF4-FFF2-40B4-BE49-F238E27FC236}">
                <a16:creationId xmlns:a16="http://schemas.microsoft.com/office/drawing/2014/main" id="{9B99813F-8CDC-451F-AC96-7D58850E9124}"/>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3843848680"/>
              </p:ext>
            </p:extLst>
          </p:nvPr>
        </p:nvGraphicFramePr>
        <p:xfrm>
          <a:off x="0" y="2618293"/>
          <a:ext cx="3233587" cy="3496155"/>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18">
            <a:extLst>
              <a:ext uri="{FF2B5EF4-FFF2-40B4-BE49-F238E27FC236}">
                <a16:creationId xmlns:a16="http://schemas.microsoft.com/office/drawing/2014/main" id="{82C1C89E-40A1-44CF-AF2E-2B31F3FD0763}"/>
              </a:ext>
              <a:ext uri="{C183D7F6-B498-43B3-948B-1728B52AA6E4}">
                <adec:decorative xmlns:adec="http://schemas.microsoft.com/office/drawing/2017/decorative" val="1"/>
              </a:ext>
            </a:extLst>
          </p:cNvPr>
          <p:cNvSpPr/>
          <p:nvPr/>
        </p:nvSpPr>
        <p:spPr>
          <a:xfrm>
            <a:off x="1063180" y="5063569"/>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Server</a:t>
            </a:r>
          </a:p>
        </p:txBody>
      </p:sp>
      <p:sp>
        <p:nvSpPr>
          <p:cNvPr id="20" name="Rectangle 19">
            <a:extLst>
              <a:ext uri="{FF2B5EF4-FFF2-40B4-BE49-F238E27FC236}">
                <a16:creationId xmlns:a16="http://schemas.microsoft.com/office/drawing/2014/main" id="{94FFA350-481C-4D7B-A44F-7BFC4F490F2C}"/>
              </a:ext>
              <a:ext uri="{C183D7F6-B498-43B3-948B-1728B52AA6E4}">
                <adec:decorative xmlns:adec="http://schemas.microsoft.com/office/drawing/2017/decorative" val="1"/>
              </a:ext>
            </a:extLst>
          </p:cNvPr>
          <p:cNvSpPr/>
          <p:nvPr/>
        </p:nvSpPr>
        <p:spPr>
          <a:xfrm>
            <a:off x="1063180" y="3979117"/>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Building</a:t>
            </a:r>
          </a:p>
        </p:txBody>
      </p:sp>
      <p:sp>
        <p:nvSpPr>
          <p:cNvPr id="21" name="Rectangle 20">
            <a:extLst>
              <a:ext uri="{FF2B5EF4-FFF2-40B4-BE49-F238E27FC236}">
                <a16:creationId xmlns:a16="http://schemas.microsoft.com/office/drawing/2014/main" id="{4FB03A93-172B-4A57-AE73-76D353F52EEC}"/>
              </a:ext>
              <a:ext uri="{C183D7F6-B498-43B3-948B-1728B52AA6E4}">
                <adec:decorative xmlns:adec="http://schemas.microsoft.com/office/drawing/2017/decorative" val="1"/>
              </a:ext>
            </a:extLst>
          </p:cNvPr>
          <p:cNvSpPr/>
          <p:nvPr/>
        </p:nvSpPr>
        <p:spPr>
          <a:xfrm>
            <a:off x="1063180" y="3378667"/>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Power</a:t>
            </a:r>
          </a:p>
        </p:txBody>
      </p:sp>
      <p:sp>
        <p:nvSpPr>
          <p:cNvPr id="22" name="Rectangle 21">
            <a:extLst>
              <a:ext uri="{FF2B5EF4-FFF2-40B4-BE49-F238E27FC236}">
                <a16:creationId xmlns:a16="http://schemas.microsoft.com/office/drawing/2014/main" id="{A589A225-CB47-4DE3-B1DD-E141DEA1AEB2}"/>
              </a:ext>
              <a:ext uri="{C183D7F6-B498-43B3-948B-1728B52AA6E4}">
                <adec:decorative xmlns:adec="http://schemas.microsoft.com/office/drawing/2017/decorative" val="1"/>
              </a:ext>
            </a:extLst>
          </p:cNvPr>
          <p:cNvSpPr/>
          <p:nvPr/>
        </p:nvSpPr>
        <p:spPr>
          <a:xfrm>
            <a:off x="1063180" y="2907216"/>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Headcount</a:t>
            </a:r>
          </a:p>
        </p:txBody>
      </p:sp>
      <p:sp>
        <p:nvSpPr>
          <p:cNvPr id="23" name="Rectangle 22">
            <a:extLst>
              <a:ext uri="{FF2B5EF4-FFF2-40B4-BE49-F238E27FC236}">
                <a16:creationId xmlns:a16="http://schemas.microsoft.com/office/drawing/2014/main" id="{107233BA-00DE-4DF6-9152-B5EA019EBA71}"/>
              </a:ext>
              <a:ext uri="{C183D7F6-B498-43B3-948B-1728B52AA6E4}">
                <adec:decorative xmlns:adec="http://schemas.microsoft.com/office/drawing/2017/decorative" val="1"/>
              </a:ext>
            </a:extLst>
          </p:cNvPr>
          <p:cNvSpPr/>
          <p:nvPr/>
        </p:nvSpPr>
        <p:spPr>
          <a:xfrm>
            <a:off x="1063180" y="2659113"/>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mn-cs"/>
              </a:rPr>
              <a:t>Network</a:t>
            </a:r>
          </a:p>
        </p:txBody>
      </p:sp>
      <p:sp>
        <p:nvSpPr>
          <p:cNvPr id="25" name="Rectangle 24">
            <a:extLst>
              <a:ext uri="{FF2B5EF4-FFF2-40B4-BE49-F238E27FC236}">
                <a16:creationId xmlns:a16="http://schemas.microsoft.com/office/drawing/2014/main" id="{3DDA1FD7-1031-47F6-AE0E-1AA1D9771E1A}"/>
              </a:ext>
              <a:ext uri="{C183D7F6-B498-43B3-948B-1728B52AA6E4}">
                <adec:decorative xmlns:adec="http://schemas.microsoft.com/office/drawing/2017/decorative" val="1"/>
              </a:ext>
            </a:extLst>
          </p:cNvPr>
          <p:cNvSpPr/>
          <p:nvPr/>
        </p:nvSpPr>
        <p:spPr>
          <a:xfrm>
            <a:off x="690637" y="6093265"/>
            <a:ext cx="1782862" cy="301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j-lt"/>
                <a:ea typeface="+mn-ea"/>
                <a:cs typeface="+mn-cs"/>
              </a:rPr>
              <a:t>On-premises cost</a:t>
            </a:r>
          </a:p>
        </p:txBody>
      </p:sp>
      <p:sp>
        <p:nvSpPr>
          <p:cNvPr id="26" name="Rectangle 25">
            <a:extLst>
              <a:ext uri="{FF2B5EF4-FFF2-40B4-BE49-F238E27FC236}">
                <a16:creationId xmlns:a16="http://schemas.microsoft.com/office/drawing/2014/main" id="{DC129BA0-FAF1-4566-8DB9-2C0E334EAE2C}"/>
              </a:ext>
              <a:ext uri="{C183D7F6-B498-43B3-948B-1728B52AA6E4}">
                <adec:decorative xmlns:adec="http://schemas.microsoft.com/office/drawing/2017/decorative" val="1"/>
              </a:ext>
            </a:extLst>
          </p:cNvPr>
          <p:cNvSpPr/>
          <p:nvPr/>
        </p:nvSpPr>
        <p:spPr>
          <a:xfrm>
            <a:off x="2752202" y="3203944"/>
            <a:ext cx="380859" cy="2813781"/>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spc="37">
                <a:ln w="3175">
                  <a:noFill/>
                </a:ln>
                <a:solidFill>
                  <a:schemeClr val="bg1"/>
                </a:solidFill>
                <a:latin typeface="+mj-lt"/>
                <a:cs typeface="Segoe UI" panose="020B0502040204020203" pitchFamily="34" charset="0"/>
              </a:rPr>
              <a:t>Income statement</a:t>
            </a:r>
          </a:p>
        </p:txBody>
      </p:sp>
      <p:grpSp>
        <p:nvGrpSpPr>
          <p:cNvPr id="8" name="Group 7" descr="Chart diagram showing income statement and on-premises operating costs decreasing over time from year zero to year ten. Also showing decrease from 100% on premises to 10% on premises. ">
            <a:extLst>
              <a:ext uri="{FF2B5EF4-FFF2-40B4-BE49-F238E27FC236}">
                <a16:creationId xmlns:a16="http://schemas.microsoft.com/office/drawing/2014/main" id="{1F9DBDCF-BAF3-4DFA-84D1-62FE54A878D9}"/>
              </a:ext>
            </a:extLst>
          </p:cNvPr>
          <p:cNvGrpSpPr/>
          <p:nvPr/>
        </p:nvGrpSpPr>
        <p:grpSpPr>
          <a:xfrm>
            <a:off x="3137127" y="1933395"/>
            <a:ext cx="9042191" cy="4515301"/>
            <a:chOff x="3137127" y="1933395"/>
            <a:chExt cx="9042191" cy="4515301"/>
          </a:xfrm>
        </p:grpSpPr>
        <p:graphicFrame>
          <p:nvGraphicFramePr>
            <p:cNvPr id="35" name="Chart 34" descr="Chart showing on-prem operating costs decreasing to 10 percent over a 10 years span">
              <a:extLst>
                <a:ext uri="{FF2B5EF4-FFF2-40B4-BE49-F238E27FC236}">
                  <a16:creationId xmlns:a16="http://schemas.microsoft.com/office/drawing/2014/main" id="{89CE0005-F304-4334-AAEB-F9AE7B72CDA6}"/>
                </a:ext>
              </a:extLst>
            </p:cNvPr>
            <p:cNvGraphicFramePr>
              <a:graphicFrameLocks/>
            </p:cNvGraphicFramePr>
            <p:nvPr>
              <p:extLst>
                <p:ext uri="{D42A27DB-BD31-4B8C-83A1-F6EECF244321}">
                  <p14:modId xmlns:p14="http://schemas.microsoft.com/office/powerpoint/2010/main" val="1673644825"/>
                </p:ext>
              </p:extLst>
            </p:nvPr>
          </p:nvGraphicFramePr>
          <p:xfrm>
            <a:off x="3137127" y="1933395"/>
            <a:ext cx="8500057" cy="4515301"/>
          </p:xfrm>
          <a:graphic>
            <a:graphicData uri="http://schemas.openxmlformats.org/drawingml/2006/chart">
              <c:chart xmlns:c="http://schemas.openxmlformats.org/drawingml/2006/chart" xmlns:r="http://schemas.openxmlformats.org/officeDocument/2006/relationships" r:id="rId4"/>
            </a:graphicData>
          </a:graphic>
        </p:graphicFrame>
        <p:pic>
          <p:nvPicPr>
            <p:cNvPr id="37" name="Picture 36" descr="Icon of a building">
              <a:extLst>
                <a:ext uri="{FF2B5EF4-FFF2-40B4-BE49-F238E27FC236}">
                  <a16:creationId xmlns:a16="http://schemas.microsoft.com/office/drawing/2014/main" id="{59491A05-7D0D-465C-9E81-181978E3DA66}"/>
                </a:ext>
              </a:extLst>
            </p:cNvPr>
            <p:cNvPicPr>
              <a:picLocks noChangeAspect="1"/>
            </p:cNvPicPr>
            <p:nvPr/>
          </p:nvPicPr>
          <p:blipFill>
            <a:blip r:embed="rId5"/>
            <a:stretch>
              <a:fillRect/>
            </a:stretch>
          </p:blipFill>
          <p:spPr>
            <a:xfrm>
              <a:off x="10997059" y="2441040"/>
              <a:ext cx="386759" cy="386759"/>
            </a:xfrm>
            <a:prstGeom prst="rect">
              <a:avLst/>
            </a:prstGeom>
          </p:spPr>
        </p:pic>
        <p:pic>
          <p:nvPicPr>
            <p:cNvPr id="27" name="Picture 26" descr="Icon of a building">
              <a:extLst>
                <a:ext uri="{FF2B5EF4-FFF2-40B4-BE49-F238E27FC236}">
                  <a16:creationId xmlns:a16="http://schemas.microsoft.com/office/drawing/2014/main" id="{6F310088-3E6E-4D72-A335-C91F4C3E6177}"/>
                </a:ext>
              </a:extLst>
            </p:cNvPr>
            <p:cNvPicPr>
              <a:picLocks noChangeAspect="1"/>
            </p:cNvPicPr>
            <p:nvPr/>
          </p:nvPicPr>
          <p:blipFill>
            <a:blip r:embed="rId5"/>
            <a:stretch>
              <a:fillRect/>
            </a:stretch>
          </p:blipFill>
          <p:spPr>
            <a:xfrm>
              <a:off x="3525421" y="2441040"/>
              <a:ext cx="386759" cy="386759"/>
            </a:xfrm>
            <a:prstGeom prst="rect">
              <a:avLst/>
            </a:prstGeom>
          </p:spPr>
        </p:pic>
        <p:sp>
          <p:nvSpPr>
            <p:cNvPr id="28" name="Rectangle 27">
              <a:extLst>
                <a:ext uri="{FF2B5EF4-FFF2-40B4-BE49-F238E27FC236}">
                  <a16:creationId xmlns:a16="http://schemas.microsoft.com/office/drawing/2014/main" id="{4E654650-B69E-4870-9047-B4D82C88E1E5}"/>
                </a:ext>
              </a:extLst>
            </p:cNvPr>
            <p:cNvSpPr/>
            <p:nvPr/>
          </p:nvSpPr>
          <p:spPr>
            <a:xfrm>
              <a:off x="3525421" y="2104825"/>
              <a:ext cx="642674" cy="215444"/>
            </a:xfrm>
            <a:prstGeom prst="rect">
              <a:avLst/>
            </a:prstGeom>
          </p:spPr>
          <p:txBody>
            <a:bodyPr wrap="square" lIns="0" tIns="0" rIns="0" bIns="0">
              <a:noAutofit/>
            </a:bodyPr>
            <a:lstStyle/>
            <a:p>
              <a:r>
                <a:rPr lang="en-US" sz="1400" b="1" dirty="0">
                  <a:latin typeface="+mj-lt"/>
                  <a:cs typeface="Segoe UI" panose="020B0502040204020203" pitchFamily="34" charset="0"/>
                </a:rPr>
                <a:t>100%</a:t>
              </a:r>
            </a:p>
          </p:txBody>
        </p:sp>
        <p:sp>
          <p:nvSpPr>
            <p:cNvPr id="29" name="Rectangle 28">
              <a:extLst>
                <a:ext uri="{FF2B5EF4-FFF2-40B4-BE49-F238E27FC236}">
                  <a16:creationId xmlns:a16="http://schemas.microsoft.com/office/drawing/2014/main" id="{3CB10DB6-4CF6-4581-B6C4-F2D447C4ABA1}"/>
                </a:ext>
              </a:extLst>
            </p:cNvPr>
            <p:cNvSpPr/>
            <p:nvPr/>
          </p:nvSpPr>
          <p:spPr>
            <a:xfrm>
              <a:off x="3525421" y="2914882"/>
              <a:ext cx="1028284" cy="184666"/>
            </a:xfrm>
            <a:prstGeom prst="rect">
              <a:avLst/>
            </a:prstGeom>
          </p:spPr>
          <p:txBody>
            <a:bodyPr wrap="square" lIns="0" tIns="0" rIns="0" bIns="0">
              <a:noAutofit/>
            </a:bodyPr>
            <a:lstStyle/>
            <a:p>
              <a:r>
                <a:rPr lang="en-US" sz="1200" b="1" dirty="0">
                  <a:solidFill>
                    <a:srgbClr val="3C3C41"/>
                  </a:solidFill>
                  <a:latin typeface="+mj-lt"/>
                  <a:cs typeface="Segoe UI" panose="020B0502040204020203" pitchFamily="34" charset="0"/>
                </a:rPr>
                <a:t>On-premises</a:t>
              </a:r>
            </a:p>
          </p:txBody>
        </p:sp>
        <p:sp>
          <p:nvSpPr>
            <p:cNvPr id="33" name="Rectangle 32">
              <a:extLst>
                <a:ext uri="{FF2B5EF4-FFF2-40B4-BE49-F238E27FC236}">
                  <a16:creationId xmlns:a16="http://schemas.microsoft.com/office/drawing/2014/main" id="{22544018-5171-4B3F-B281-D2AE7688602A}"/>
                </a:ext>
              </a:extLst>
            </p:cNvPr>
            <p:cNvSpPr/>
            <p:nvPr/>
          </p:nvSpPr>
          <p:spPr>
            <a:xfrm>
              <a:off x="10985740" y="2148800"/>
              <a:ext cx="642674" cy="215444"/>
            </a:xfrm>
            <a:prstGeom prst="rect">
              <a:avLst/>
            </a:prstGeom>
          </p:spPr>
          <p:txBody>
            <a:bodyPr wrap="square" lIns="0" tIns="0" rIns="0" bIns="0">
              <a:noAutofit/>
            </a:bodyPr>
            <a:lstStyle/>
            <a:p>
              <a:r>
                <a:rPr lang="en-US" sz="1400" b="1" dirty="0">
                  <a:latin typeface="+mj-lt"/>
                  <a:cs typeface="Segoe UI" panose="020B0502040204020203" pitchFamily="34" charset="0"/>
                </a:rPr>
                <a:t>10%</a:t>
              </a:r>
            </a:p>
          </p:txBody>
        </p:sp>
        <p:sp>
          <p:nvSpPr>
            <p:cNvPr id="34" name="Rectangle 33">
              <a:extLst>
                <a:ext uri="{FF2B5EF4-FFF2-40B4-BE49-F238E27FC236}">
                  <a16:creationId xmlns:a16="http://schemas.microsoft.com/office/drawing/2014/main" id="{B87E662B-7A63-43BE-A38E-0B9565CC86B3}"/>
                </a:ext>
              </a:extLst>
            </p:cNvPr>
            <p:cNvSpPr/>
            <p:nvPr/>
          </p:nvSpPr>
          <p:spPr>
            <a:xfrm>
              <a:off x="10985740" y="2914882"/>
              <a:ext cx="1193578" cy="184666"/>
            </a:xfrm>
            <a:prstGeom prst="rect">
              <a:avLst/>
            </a:prstGeom>
          </p:spPr>
          <p:txBody>
            <a:bodyPr wrap="square" lIns="0" tIns="0" rIns="0" bIns="0">
              <a:noAutofit/>
            </a:bodyPr>
            <a:lstStyle/>
            <a:p>
              <a:r>
                <a:rPr lang="en-US" sz="1200" b="1">
                  <a:solidFill>
                    <a:srgbClr val="3C3C41"/>
                  </a:solidFill>
                  <a:latin typeface="+mj-lt"/>
                  <a:cs typeface="Segoe UI" panose="020B0502040204020203" pitchFamily="34" charset="0"/>
                </a:rPr>
                <a:t>On-premises</a:t>
              </a:r>
            </a:p>
          </p:txBody>
        </p:sp>
        <p:pic>
          <p:nvPicPr>
            <p:cNvPr id="32" name="Graphic 31" descr="Caret Left outline">
              <a:extLst>
                <a:ext uri="{FF2B5EF4-FFF2-40B4-BE49-F238E27FC236}">
                  <a16:creationId xmlns:a16="http://schemas.microsoft.com/office/drawing/2014/main" id="{091B3830-A924-4866-9B88-DB54C8AFBC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0502876" y="2424091"/>
              <a:ext cx="484891" cy="446222"/>
            </a:xfrm>
            <a:prstGeom prst="rect">
              <a:avLst/>
            </a:prstGeom>
          </p:spPr>
        </p:pic>
        <p:cxnSp>
          <p:nvCxnSpPr>
            <p:cNvPr id="38" name="Straight Connector 37">
              <a:extLst>
                <a:ext uri="{FF2B5EF4-FFF2-40B4-BE49-F238E27FC236}">
                  <a16:creationId xmlns:a16="http://schemas.microsoft.com/office/drawing/2014/main" id="{8ABF6994-D9E9-4900-811B-FC6370F06A33}"/>
                </a:ext>
              </a:extLst>
            </p:cNvPr>
            <p:cNvCxnSpPr>
              <a:cxnSpLocks/>
            </p:cNvCxnSpPr>
            <p:nvPr/>
          </p:nvCxnSpPr>
          <p:spPr>
            <a:xfrm>
              <a:off x="4127227" y="2647202"/>
              <a:ext cx="667106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CEBB828-D7E1-4262-A624-0B8F0465B575}"/>
                </a:ext>
              </a:extLst>
            </p:cNvPr>
            <p:cNvSpPr/>
            <p:nvPr/>
          </p:nvSpPr>
          <p:spPr bwMode="auto">
            <a:xfrm>
              <a:off x="10976830" y="2424090"/>
              <a:ext cx="436932" cy="356160"/>
            </a:xfrm>
            <a:prstGeom prst="rect">
              <a:avLst/>
            </a:prstGeom>
            <a:solidFill>
              <a:srgbClr val="FFFFFF">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07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19" grpId="0"/>
      <p:bldP spid="20" grpId="0"/>
      <p:bldP spid="21" grpId="0"/>
      <p:bldP spid="22" grpId="0"/>
      <p:bldP spid="23" grpId="0"/>
      <p:bldP spid="25" grpId="0"/>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Identify on-premises workloads and cost structure—</a:t>
            </a:r>
            <a:br>
              <a:rPr lang="en-US" dirty="0"/>
            </a:br>
            <a:r>
              <a:rPr lang="en-US" dirty="0"/>
              <a:t>build out your </a:t>
            </a:r>
            <a:r>
              <a:rPr lang="en-US" dirty="0">
                <a:solidFill>
                  <a:schemeClr val="tx2"/>
                </a:solidFill>
              </a:rPr>
              <a:t>optimized Azure consumption plan</a:t>
            </a:r>
          </a:p>
        </p:txBody>
      </p:sp>
      <p:grpSp>
        <p:nvGrpSpPr>
          <p:cNvPr id="12" name="Group 11" descr="Chart diagram showing change in cash flow and costs over time from year zero to year ten. Migration from 100% on-premises to Azure plus 10% on premises. Capital expenses and on-premises operating expenses decrease over time, resulting in overall cost savings since Azure costs reduce the overall cost structure.">
            <a:extLst>
              <a:ext uri="{FF2B5EF4-FFF2-40B4-BE49-F238E27FC236}">
                <a16:creationId xmlns:a16="http://schemas.microsoft.com/office/drawing/2014/main" id="{8B062A85-24F4-4BE7-81A0-4CAAB3E1B911}"/>
              </a:ext>
            </a:extLst>
          </p:cNvPr>
          <p:cNvGrpSpPr/>
          <p:nvPr/>
        </p:nvGrpSpPr>
        <p:grpSpPr>
          <a:xfrm>
            <a:off x="-338328" y="1809067"/>
            <a:ext cx="12191999" cy="5056165"/>
            <a:chOff x="0" y="1809067"/>
            <a:chExt cx="12191999" cy="5056165"/>
          </a:xfrm>
        </p:grpSpPr>
        <p:sp>
          <p:nvSpPr>
            <p:cNvPr id="75" name="Rectangle 74">
              <a:extLst>
                <a:ext uri="{FF2B5EF4-FFF2-40B4-BE49-F238E27FC236}">
                  <a16:creationId xmlns:a16="http://schemas.microsoft.com/office/drawing/2014/main" id="{7CA9C1C3-918E-48D8-84BA-81F7656B337E}"/>
                </a:ext>
                <a:ext uri="{C183D7F6-B498-43B3-948B-1728B52AA6E4}">
                  <adec:decorative xmlns:adec="http://schemas.microsoft.com/office/drawing/2017/decorative" val="1"/>
                </a:ext>
              </a:extLst>
            </p:cNvPr>
            <p:cNvSpPr/>
            <p:nvPr/>
          </p:nvSpPr>
          <p:spPr>
            <a:xfrm>
              <a:off x="0" y="6019247"/>
              <a:ext cx="12191999" cy="845985"/>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3208D7D-636C-4EC1-B837-31CCC22EA674}"/>
                </a:ext>
                <a:ext uri="{C183D7F6-B498-43B3-948B-1728B52AA6E4}">
                  <adec:decorative xmlns:adec="http://schemas.microsoft.com/office/drawing/2017/decorative" val="1"/>
                </a:ext>
              </a:extLst>
            </p:cNvPr>
            <p:cNvGrpSpPr/>
            <p:nvPr/>
          </p:nvGrpSpPr>
          <p:grpSpPr>
            <a:xfrm>
              <a:off x="584200" y="2201196"/>
              <a:ext cx="11064081" cy="4656802"/>
              <a:chOff x="584200" y="2201197"/>
              <a:chExt cx="11064081" cy="3435195"/>
            </a:xfrm>
          </p:grpSpPr>
          <p:graphicFrame>
            <p:nvGraphicFramePr>
              <p:cNvPr id="37" name="Chart 36">
                <a:extLst>
                  <a:ext uri="{FF2B5EF4-FFF2-40B4-BE49-F238E27FC236}">
                    <a16:creationId xmlns:a16="http://schemas.microsoft.com/office/drawing/2014/main" id="{9B8FD6B3-22A5-483B-822C-735DF8E07B61}"/>
                  </a:ext>
                </a:extLst>
              </p:cNvPr>
              <p:cNvGraphicFramePr>
                <a:graphicFrameLocks/>
              </p:cNvGraphicFramePr>
              <p:nvPr/>
            </p:nvGraphicFramePr>
            <p:xfrm>
              <a:off x="1009189" y="3913481"/>
              <a:ext cx="9485935" cy="1680628"/>
            </p:xfrm>
            <a:graphic>
              <a:graphicData uri="http://schemas.openxmlformats.org/drawingml/2006/chart">
                <c:chart xmlns:c="http://schemas.openxmlformats.org/drawingml/2006/chart" xmlns:r="http://schemas.openxmlformats.org/officeDocument/2006/relationships" r:id="rId3"/>
              </a:graphicData>
            </a:graphic>
          </p:graphicFrame>
          <p:cxnSp>
            <p:nvCxnSpPr>
              <p:cNvPr id="39" name="Straight Arrow Connector 38">
                <a:extLst>
                  <a:ext uri="{FF2B5EF4-FFF2-40B4-BE49-F238E27FC236}">
                    <a16:creationId xmlns:a16="http://schemas.microsoft.com/office/drawing/2014/main" id="{703FAEB2-E8E0-4F38-95E0-A6ED038E7FC1}"/>
                  </a:ext>
                </a:extLst>
              </p:cNvPr>
              <p:cNvCxnSpPr>
                <a:cxnSpLocks/>
              </p:cNvCxnSpPr>
              <p:nvPr/>
            </p:nvCxnSpPr>
            <p:spPr>
              <a:xfrm flipH="1" flipV="1">
                <a:off x="8781587" y="4409874"/>
                <a:ext cx="41911" cy="3439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ADBE583-2528-4C4A-9764-E54DA3B5BE5A}"/>
                  </a:ext>
                </a:extLst>
              </p:cNvPr>
              <p:cNvSpPr/>
              <p:nvPr/>
            </p:nvSpPr>
            <p:spPr bwMode="auto">
              <a:xfrm flipV="1">
                <a:off x="765139" y="3988019"/>
                <a:ext cx="500262" cy="10296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D6B23787-5ACA-491D-98E3-3C4078C1B82F}"/>
                  </a:ext>
                </a:extLst>
              </p:cNvPr>
              <p:cNvSpPr/>
              <p:nvPr/>
            </p:nvSpPr>
            <p:spPr bwMode="auto">
              <a:xfrm>
                <a:off x="6490911" y="4521562"/>
                <a:ext cx="4665177" cy="1625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 Azure Transformation Value</a:t>
                </a:r>
              </a:p>
            </p:txBody>
          </p:sp>
          <p:sp>
            <p:nvSpPr>
              <p:cNvPr id="41" name="Rectangle 40">
                <a:extLst>
                  <a:ext uri="{FF2B5EF4-FFF2-40B4-BE49-F238E27FC236}">
                    <a16:creationId xmlns:a16="http://schemas.microsoft.com/office/drawing/2014/main" id="{C7C4DEC1-8161-4BC4-AD13-81848CD665D5}"/>
                  </a:ext>
                </a:extLst>
              </p:cNvPr>
              <p:cNvSpPr/>
              <p:nvPr/>
            </p:nvSpPr>
            <p:spPr bwMode="auto">
              <a:xfrm>
                <a:off x="584200" y="5017667"/>
                <a:ext cx="11064081" cy="6187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2" name="Chart 41">
                <a:extLst>
                  <a:ext uri="{FF2B5EF4-FFF2-40B4-BE49-F238E27FC236}">
                    <a16:creationId xmlns:a16="http://schemas.microsoft.com/office/drawing/2014/main" id="{6A1B0E75-8283-4857-9C48-95543B94FD18}"/>
                  </a:ext>
                </a:extLst>
              </p:cNvPr>
              <p:cNvGraphicFramePr>
                <a:graphicFrameLocks/>
              </p:cNvGraphicFramePr>
              <p:nvPr>
                <p:extLst>
                  <p:ext uri="{D42A27DB-BD31-4B8C-83A1-F6EECF244321}">
                    <p14:modId xmlns:p14="http://schemas.microsoft.com/office/powerpoint/2010/main" val="3244990563"/>
                  </p:ext>
                </p:extLst>
              </p:nvPr>
            </p:nvGraphicFramePr>
            <p:xfrm>
              <a:off x="858918" y="2201197"/>
              <a:ext cx="10745707" cy="3114840"/>
            </p:xfrm>
            <a:graphic>
              <a:graphicData uri="http://schemas.openxmlformats.org/drawingml/2006/chart">
                <c:chart xmlns:c="http://schemas.openxmlformats.org/drawingml/2006/chart" xmlns:r="http://schemas.openxmlformats.org/officeDocument/2006/relationships" r:id="rId4"/>
              </a:graphicData>
            </a:graphic>
          </p:graphicFrame>
          <p:sp>
            <p:nvSpPr>
              <p:cNvPr id="43" name="Rectangle 42">
                <a:extLst>
                  <a:ext uri="{FF2B5EF4-FFF2-40B4-BE49-F238E27FC236}">
                    <a16:creationId xmlns:a16="http://schemas.microsoft.com/office/drawing/2014/main" id="{42DD0EF0-689D-4EEA-A429-3E7E10147E3C}"/>
                  </a:ext>
                </a:extLst>
              </p:cNvPr>
              <p:cNvSpPr/>
              <p:nvPr/>
            </p:nvSpPr>
            <p:spPr>
              <a:xfrm>
                <a:off x="765366" y="2438277"/>
                <a:ext cx="340032" cy="262032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spc="37">
                    <a:ln w="3175">
                      <a:noFill/>
                    </a:ln>
                    <a:solidFill>
                      <a:schemeClr val="bg1"/>
                    </a:solidFill>
                    <a:latin typeface="+mj-lt"/>
                    <a:cs typeface="Segoe UI" panose="020B0502040204020203" pitchFamily="34" charset="0"/>
                  </a:rPr>
                  <a:t>Cash flow</a:t>
                </a:r>
              </a:p>
            </p:txBody>
          </p:sp>
        </p:grpSp>
        <p:sp>
          <p:nvSpPr>
            <p:cNvPr id="121" name="Rectangle 120">
              <a:extLst>
                <a:ext uri="{FF2B5EF4-FFF2-40B4-BE49-F238E27FC236}">
                  <a16:creationId xmlns:a16="http://schemas.microsoft.com/office/drawing/2014/main" id="{5FE0B7F4-A318-4544-AF07-15F89C5898D2}"/>
                </a:ext>
              </a:extLst>
            </p:cNvPr>
            <p:cNvSpPr/>
            <p:nvPr/>
          </p:nvSpPr>
          <p:spPr>
            <a:xfrm>
              <a:off x="8817210" y="2299860"/>
              <a:ext cx="1193578" cy="184868"/>
            </a:xfrm>
            <a:prstGeom prst="rect">
              <a:avLst/>
            </a:prstGeom>
          </p:spPr>
          <p:txBody>
            <a:bodyPr wrap="square" lIns="0" tIns="0" rIns="0" bIns="0">
              <a:noAutofit/>
            </a:bodyPr>
            <a:lstStyle/>
            <a:p>
              <a:pPr algn="ctr"/>
              <a:r>
                <a:rPr lang="en-US" sz="1200" b="1" dirty="0">
                  <a:solidFill>
                    <a:srgbClr val="3C3C41"/>
                  </a:solidFill>
                  <a:latin typeface="+mj-lt"/>
                  <a:cs typeface="Segoe UI" panose="020B0502040204020203" pitchFamily="34" charset="0"/>
                </a:rPr>
                <a:t>Azure</a:t>
              </a:r>
            </a:p>
          </p:txBody>
        </p:sp>
        <p:sp>
          <p:nvSpPr>
            <p:cNvPr id="7" name="Plus Sign 6">
              <a:extLst>
                <a:ext uri="{FF2B5EF4-FFF2-40B4-BE49-F238E27FC236}">
                  <a16:creationId xmlns:a16="http://schemas.microsoft.com/office/drawing/2014/main" id="{47AD812C-F57E-4906-B340-2B2E86DC5856}"/>
                </a:ext>
              </a:extLst>
            </p:cNvPr>
            <p:cNvSpPr/>
            <p:nvPr/>
          </p:nvSpPr>
          <p:spPr>
            <a:xfrm>
              <a:off x="9851301" y="1895698"/>
              <a:ext cx="277000" cy="277000"/>
            </a:xfrm>
            <a:prstGeom prst="mathPlus">
              <a:avLst>
                <a:gd name="adj1" fmla="val 89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a:extLst>
                <a:ext uri="{FF2B5EF4-FFF2-40B4-BE49-F238E27FC236}">
                  <a16:creationId xmlns:a16="http://schemas.microsoft.com/office/drawing/2014/main" id="{A891B5E6-F691-49A2-9BC1-253A148FD4F2}"/>
                </a:ext>
                <a:ext uri="{C183D7F6-B498-43B3-948B-1728B52AA6E4}">
                  <adec:decorative xmlns:adec="http://schemas.microsoft.com/office/drawing/2017/decorative" val="1"/>
                </a:ext>
              </a:extLst>
            </p:cNvPr>
            <p:cNvGrpSpPr/>
            <p:nvPr/>
          </p:nvGrpSpPr>
          <p:grpSpPr>
            <a:xfrm>
              <a:off x="9081767" y="1826772"/>
              <a:ext cx="667575" cy="385050"/>
              <a:chOff x="6313882" y="1370180"/>
              <a:chExt cx="443543" cy="261457"/>
            </a:xfrm>
          </p:grpSpPr>
          <p:sp>
            <p:nvSpPr>
              <p:cNvPr id="123" name="Freeform 907">
                <a:extLst>
                  <a:ext uri="{FF2B5EF4-FFF2-40B4-BE49-F238E27FC236}">
                    <a16:creationId xmlns:a16="http://schemas.microsoft.com/office/drawing/2014/main" id="{B60E0265-C794-4DCC-A70B-4F44EC794C36}"/>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124" name="Freeform 908">
                <a:extLst>
                  <a:ext uri="{FF2B5EF4-FFF2-40B4-BE49-F238E27FC236}">
                    <a16:creationId xmlns:a16="http://schemas.microsoft.com/office/drawing/2014/main" id="{D76124D2-4320-4845-8A9B-B0CC9225C7A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125" name="Oval 909">
                <a:extLst>
                  <a:ext uri="{FF2B5EF4-FFF2-40B4-BE49-F238E27FC236}">
                    <a16:creationId xmlns:a16="http://schemas.microsoft.com/office/drawing/2014/main" id="{05B77FEC-EBEB-4E29-996B-F2E3655953EA}"/>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126" name="Freeform 910">
                <a:extLst>
                  <a:ext uri="{FF2B5EF4-FFF2-40B4-BE49-F238E27FC236}">
                    <a16:creationId xmlns:a16="http://schemas.microsoft.com/office/drawing/2014/main" id="{A72FBCD4-FF1C-45F1-99C5-C579B690CAB3}"/>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127" name="Freeform 911">
                <a:extLst>
                  <a:ext uri="{FF2B5EF4-FFF2-40B4-BE49-F238E27FC236}">
                    <a16:creationId xmlns:a16="http://schemas.microsoft.com/office/drawing/2014/main" id="{B541A1E2-0251-4965-9543-E5F8861CAEE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grpSp>
        <p:pic>
          <p:nvPicPr>
            <p:cNvPr id="31" name="Picture 30" descr="Icon of a building">
              <a:extLst>
                <a:ext uri="{FF2B5EF4-FFF2-40B4-BE49-F238E27FC236}">
                  <a16:creationId xmlns:a16="http://schemas.microsoft.com/office/drawing/2014/main" id="{3BC53A71-A667-439C-84B5-F08A266FF690}"/>
                </a:ext>
              </a:extLst>
            </p:cNvPr>
            <p:cNvPicPr>
              <a:picLocks noChangeAspect="1"/>
            </p:cNvPicPr>
            <p:nvPr/>
          </p:nvPicPr>
          <p:blipFill>
            <a:blip r:embed="rId5"/>
            <a:stretch>
              <a:fillRect/>
            </a:stretch>
          </p:blipFill>
          <p:spPr>
            <a:xfrm>
              <a:off x="10230261" y="1826017"/>
              <a:ext cx="386759" cy="386759"/>
            </a:xfrm>
            <a:prstGeom prst="rect">
              <a:avLst/>
            </a:prstGeom>
          </p:spPr>
        </p:pic>
        <p:pic>
          <p:nvPicPr>
            <p:cNvPr id="32" name="Picture 31" descr="Icon of a building">
              <a:extLst>
                <a:ext uri="{FF2B5EF4-FFF2-40B4-BE49-F238E27FC236}">
                  <a16:creationId xmlns:a16="http://schemas.microsoft.com/office/drawing/2014/main" id="{8605F5EF-C150-462C-8BD4-95DB45E97A8B}"/>
                </a:ext>
              </a:extLst>
            </p:cNvPr>
            <p:cNvPicPr>
              <a:picLocks noChangeAspect="1"/>
            </p:cNvPicPr>
            <p:nvPr/>
          </p:nvPicPr>
          <p:blipFill>
            <a:blip r:embed="rId5"/>
            <a:stretch>
              <a:fillRect/>
            </a:stretch>
          </p:blipFill>
          <p:spPr>
            <a:xfrm>
              <a:off x="1621320" y="1826017"/>
              <a:ext cx="386759" cy="386759"/>
            </a:xfrm>
            <a:prstGeom prst="rect">
              <a:avLst/>
            </a:prstGeom>
          </p:spPr>
        </p:pic>
        <p:sp>
          <p:nvSpPr>
            <p:cNvPr id="34" name="Rectangle 33">
              <a:extLst>
                <a:ext uri="{FF2B5EF4-FFF2-40B4-BE49-F238E27FC236}">
                  <a16:creationId xmlns:a16="http://schemas.microsoft.com/office/drawing/2014/main" id="{A9210406-CB2D-420D-B276-69E7683A449C}"/>
                </a:ext>
              </a:extLst>
            </p:cNvPr>
            <p:cNvSpPr/>
            <p:nvPr/>
          </p:nvSpPr>
          <p:spPr>
            <a:xfrm>
              <a:off x="1376269" y="2299859"/>
              <a:ext cx="1028284" cy="184666"/>
            </a:xfrm>
            <a:prstGeom prst="rect">
              <a:avLst/>
            </a:prstGeom>
          </p:spPr>
          <p:txBody>
            <a:bodyPr wrap="square" lIns="0" tIns="0" rIns="0" bIns="0">
              <a:noAutofit/>
            </a:bodyPr>
            <a:lstStyle/>
            <a:p>
              <a:r>
                <a:rPr lang="en-US" sz="1200" b="1" dirty="0">
                  <a:solidFill>
                    <a:srgbClr val="3C3C41"/>
                  </a:solidFill>
                  <a:latin typeface="+mj-lt"/>
                  <a:cs typeface="Segoe UI" panose="020B0502040204020203" pitchFamily="34" charset="0"/>
                </a:rPr>
                <a:t>On-premises</a:t>
              </a:r>
            </a:p>
          </p:txBody>
        </p:sp>
        <p:sp>
          <p:nvSpPr>
            <p:cNvPr id="36" name="Rectangle 35">
              <a:extLst>
                <a:ext uri="{FF2B5EF4-FFF2-40B4-BE49-F238E27FC236}">
                  <a16:creationId xmlns:a16="http://schemas.microsoft.com/office/drawing/2014/main" id="{392286E4-3683-4131-B1D7-4EBC6886AEB5}"/>
                </a:ext>
              </a:extLst>
            </p:cNvPr>
            <p:cNvSpPr/>
            <p:nvPr/>
          </p:nvSpPr>
          <p:spPr>
            <a:xfrm>
              <a:off x="9826851" y="2299859"/>
              <a:ext cx="1193578" cy="184666"/>
            </a:xfrm>
            <a:prstGeom prst="rect">
              <a:avLst/>
            </a:prstGeom>
          </p:spPr>
          <p:txBody>
            <a:bodyPr wrap="square" lIns="0" tIns="0" rIns="0" bIns="0">
              <a:noAutofit/>
            </a:bodyPr>
            <a:lstStyle/>
            <a:p>
              <a:pPr algn="ctr"/>
              <a:r>
                <a:rPr lang="en-US" sz="1200" b="1" dirty="0">
                  <a:solidFill>
                    <a:srgbClr val="3C3C41"/>
                  </a:solidFill>
                  <a:latin typeface="+mj-lt"/>
                  <a:cs typeface="Segoe UI" panose="020B0502040204020203" pitchFamily="34" charset="0"/>
                </a:rPr>
                <a:t>On-premises</a:t>
              </a:r>
            </a:p>
          </p:txBody>
        </p:sp>
        <p:cxnSp>
          <p:nvCxnSpPr>
            <p:cNvPr id="45" name="Straight Connector 44">
              <a:extLst>
                <a:ext uri="{FF2B5EF4-FFF2-40B4-BE49-F238E27FC236}">
                  <a16:creationId xmlns:a16="http://schemas.microsoft.com/office/drawing/2014/main" id="{F354ED5D-6E2C-495F-B4D8-1F06DFAC466D}"/>
                </a:ext>
              </a:extLst>
            </p:cNvPr>
            <p:cNvCxnSpPr>
              <a:cxnSpLocks/>
              <a:endCxn id="8" idx="4"/>
            </p:cNvCxnSpPr>
            <p:nvPr/>
          </p:nvCxnSpPr>
          <p:spPr>
            <a:xfrm flipV="1">
              <a:off x="2145438" y="2032178"/>
              <a:ext cx="6785779" cy="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9C52A13-8582-479A-A2EC-3B15BCA6219B}"/>
                </a:ext>
              </a:extLst>
            </p:cNvPr>
            <p:cNvSpPr/>
            <p:nvPr/>
          </p:nvSpPr>
          <p:spPr bwMode="auto">
            <a:xfrm>
              <a:off x="10210032" y="1809067"/>
              <a:ext cx="436932" cy="356160"/>
            </a:xfrm>
            <a:prstGeom prst="rect">
              <a:avLst/>
            </a:prstGeom>
            <a:solidFill>
              <a:srgbClr val="FFFFFF">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D9FAD6A1-AF84-486A-8035-C6A8011A8C31}"/>
                </a:ext>
              </a:extLst>
            </p:cNvPr>
            <p:cNvSpPr/>
            <p:nvPr/>
          </p:nvSpPr>
          <p:spPr>
            <a:xfrm flipH="1">
              <a:off x="8803464" y="1908040"/>
              <a:ext cx="142037" cy="248276"/>
            </a:xfrm>
            <a:custGeom>
              <a:avLst/>
              <a:gdLst>
                <a:gd name="connsiteX0" fmla="*/ 134896 w 142037"/>
                <a:gd name="connsiteY0" fmla="*/ 0 h 248276"/>
                <a:gd name="connsiteX1" fmla="*/ 0 w 142037"/>
                <a:gd name="connsiteY1" fmla="*/ 124138 h 248276"/>
                <a:gd name="connsiteX2" fmla="*/ 134896 w 142037"/>
                <a:gd name="connsiteY2" fmla="*/ 248276 h 248276"/>
                <a:gd name="connsiteX3" fmla="*/ 142038 w 142037"/>
                <a:gd name="connsiteY3" fmla="*/ 241704 h 248276"/>
                <a:gd name="connsiteX4" fmla="*/ 14284 w 142037"/>
                <a:gd name="connsiteY4" fmla="*/ 124138 h 248276"/>
                <a:gd name="connsiteX5" fmla="*/ 142038 w 142037"/>
                <a:gd name="connsiteY5" fmla="*/ 6572 h 248276"/>
                <a:gd name="connsiteX6" fmla="*/ 134896 w 142037"/>
                <a:gd name="connsiteY6" fmla="*/ 0 h 2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37" h="248276">
                  <a:moveTo>
                    <a:pt x="134896" y="0"/>
                  </a:moveTo>
                  <a:lnTo>
                    <a:pt x="0" y="124138"/>
                  </a:lnTo>
                  <a:lnTo>
                    <a:pt x="134896" y="248276"/>
                  </a:lnTo>
                  <a:lnTo>
                    <a:pt x="142038" y="241704"/>
                  </a:lnTo>
                  <a:lnTo>
                    <a:pt x="14284" y="124138"/>
                  </a:lnTo>
                  <a:lnTo>
                    <a:pt x="142038" y="6572"/>
                  </a:lnTo>
                  <a:lnTo>
                    <a:pt x="134896" y="0"/>
                  </a:lnTo>
                  <a:close/>
                </a:path>
              </a:pathLst>
            </a:custGeom>
            <a:solidFill>
              <a:schemeClr val="tx1"/>
            </a:solidFill>
            <a:ln w="15875" cap="flat">
              <a:solidFill>
                <a:schemeClr val="tx1"/>
              </a:solidFill>
              <a:prstDash val="solid"/>
              <a:miter/>
            </a:ln>
          </p:spPr>
          <p:txBody>
            <a:bodyPr rtlCol="0" anchor="ctr"/>
            <a:lstStyle/>
            <a:p>
              <a:endParaRPr lang="en-US"/>
            </a:p>
          </p:txBody>
        </p:sp>
      </p:grpSp>
    </p:spTree>
    <p:extLst>
      <p:ext uri="{BB962C8B-B14F-4D97-AF65-F5344CB8AC3E}">
        <p14:creationId xmlns:p14="http://schemas.microsoft.com/office/powerpoint/2010/main" val="147708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Assess one-time items—</a:t>
            </a:r>
            <a:br>
              <a:rPr lang="en-US" dirty="0"/>
            </a:br>
            <a:r>
              <a:rPr lang="en-US" dirty="0">
                <a:solidFill>
                  <a:schemeClr val="tx2"/>
                </a:solidFill>
              </a:rPr>
              <a:t>compare with on-premises scenario</a:t>
            </a:r>
          </a:p>
        </p:txBody>
      </p:sp>
      <p:grpSp>
        <p:nvGrpSpPr>
          <p:cNvPr id="14" name="Group 13" descr="Chart diagram illustrating change in cash flow and cost over time from year zero to year ten. Capital expenses and on-prem operating costs decrease over time, resulting in overall cost savings since Azure costs reduce the overall cost structure. Microsoft investments peak at year one and then decrease. Migration costs peak at years two to three. Two lines show comparison of higher operating costs if scenario were to remain at status quo on-premises, versus lower operating costs in Azure case demonstrating Azure transformation value.">
            <a:extLst>
              <a:ext uri="{FF2B5EF4-FFF2-40B4-BE49-F238E27FC236}">
                <a16:creationId xmlns:a16="http://schemas.microsoft.com/office/drawing/2014/main" id="{D4B217AA-EC47-4502-A625-685AB2A0212D}"/>
              </a:ext>
            </a:extLst>
          </p:cNvPr>
          <p:cNvGrpSpPr/>
          <p:nvPr/>
        </p:nvGrpSpPr>
        <p:grpSpPr>
          <a:xfrm>
            <a:off x="7716" y="2201197"/>
            <a:ext cx="12192000" cy="4664035"/>
            <a:chOff x="0" y="2201197"/>
            <a:chExt cx="12192000" cy="4664035"/>
          </a:xfrm>
        </p:grpSpPr>
        <p:sp>
          <p:nvSpPr>
            <p:cNvPr id="16" name="Rectangle 15">
              <a:extLst>
                <a:ext uri="{FF2B5EF4-FFF2-40B4-BE49-F238E27FC236}">
                  <a16:creationId xmlns:a16="http://schemas.microsoft.com/office/drawing/2014/main" id="{A57AE989-C844-4B46-8F17-09C064E72ACA}"/>
                </a:ext>
                <a:ext uri="{C183D7F6-B498-43B3-948B-1728B52AA6E4}">
                  <adec:decorative xmlns:adec="http://schemas.microsoft.com/office/drawing/2017/decorative" val="1"/>
                </a:ext>
              </a:extLst>
            </p:cNvPr>
            <p:cNvSpPr/>
            <p:nvPr/>
          </p:nvSpPr>
          <p:spPr>
            <a:xfrm>
              <a:off x="0" y="6019247"/>
              <a:ext cx="12191999" cy="845985"/>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descr="Chart representing Cashflow for 10 years period. The chart shows potential increase in cloud economy and decrease in migration and on-prem cost.">
              <a:extLst>
                <a:ext uri="{FF2B5EF4-FFF2-40B4-BE49-F238E27FC236}">
                  <a16:creationId xmlns:a16="http://schemas.microsoft.com/office/drawing/2014/main" id="{B2E8BB4C-AFB0-4CF3-949E-3A63F1246C17}"/>
                </a:ext>
              </a:extLst>
            </p:cNvPr>
            <p:cNvGrpSpPr/>
            <p:nvPr/>
          </p:nvGrpSpPr>
          <p:grpSpPr>
            <a:xfrm>
              <a:off x="243958" y="2201197"/>
              <a:ext cx="11064081" cy="4656803"/>
              <a:chOff x="584200" y="2201197"/>
              <a:chExt cx="11064081" cy="3435195"/>
            </a:xfrm>
          </p:grpSpPr>
          <p:graphicFrame>
            <p:nvGraphicFramePr>
              <p:cNvPr id="19" name="Chart 18">
                <a:extLst>
                  <a:ext uri="{FF2B5EF4-FFF2-40B4-BE49-F238E27FC236}">
                    <a16:creationId xmlns:a16="http://schemas.microsoft.com/office/drawing/2014/main" id="{6C3597FC-A6A5-40B8-89C2-050D13CC88E3}"/>
                  </a:ext>
                </a:extLst>
              </p:cNvPr>
              <p:cNvGraphicFramePr>
                <a:graphicFrameLocks/>
              </p:cNvGraphicFramePr>
              <p:nvPr/>
            </p:nvGraphicFramePr>
            <p:xfrm>
              <a:off x="1009189" y="3913481"/>
              <a:ext cx="9485935" cy="1680628"/>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19">
                <a:extLst>
                  <a:ext uri="{FF2B5EF4-FFF2-40B4-BE49-F238E27FC236}">
                    <a16:creationId xmlns:a16="http://schemas.microsoft.com/office/drawing/2014/main" id="{C2EE77FD-600A-46F9-A9FA-A0F1DD2A8462}"/>
                  </a:ext>
                </a:extLst>
              </p:cNvPr>
              <p:cNvSpPr/>
              <p:nvPr/>
            </p:nvSpPr>
            <p:spPr>
              <a:xfrm>
                <a:off x="584200" y="4093777"/>
                <a:ext cx="497548" cy="150033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pc="37">
                    <a:ln w="3175">
                      <a:noFill/>
                    </a:ln>
                    <a:solidFill>
                      <a:schemeClr val="bg1"/>
                    </a:solidFill>
                    <a:latin typeface="Segoe UI Light" panose="020B0502040204020203" pitchFamily="34" charset="0"/>
                    <a:cs typeface="Segoe UI Light" panose="020B0502040204020203" pitchFamily="34" charset="0"/>
                  </a:rPr>
                  <a:t>P&amp;L</a:t>
                </a:r>
              </a:p>
            </p:txBody>
          </p:sp>
          <p:cxnSp>
            <p:nvCxnSpPr>
              <p:cNvPr id="21" name="Straight Arrow Connector 20">
                <a:extLst>
                  <a:ext uri="{FF2B5EF4-FFF2-40B4-BE49-F238E27FC236}">
                    <a16:creationId xmlns:a16="http://schemas.microsoft.com/office/drawing/2014/main" id="{546F182E-80E5-42A9-8F69-5ABD4CF6D78D}"/>
                  </a:ext>
                </a:extLst>
              </p:cNvPr>
              <p:cNvCxnSpPr>
                <a:cxnSpLocks/>
              </p:cNvCxnSpPr>
              <p:nvPr/>
            </p:nvCxnSpPr>
            <p:spPr>
              <a:xfrm flipV="1">
                <a:off x="9656228" y="2916821"/>
                <a:ext cx="0" cy="59379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AEFC05E-1695-47FB-AC85-5DA2AB924AB4}"/>
                  </a:ext>
                </a:extLst>
              </p:cNvPr>
              <p:cNvSpPr/>
              <p:nvPr/>
            </p:nvSpPr>
            <p:spPr bwMode="auto">
              <a:xfrm>
                <a:off x="8256958" y="3117948"/>
                <a:ext cx="3077798" cy="2261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latin typeface="+mj-lt"/>
                    <a:ea typeface="Segoe UI" pitchFamily="34" charset="0"/>
                    <a:cs typeface="Segoe UI" pitchFamily="34" charset="0"/>
                  </a:rPr>
                  <a:t> Azure Transformation Value</a:t>
                </a:r>
              </a:p>
            </p:txBody>
          </p:sp>
          <p:cxnSp>
            <p:nvCxnSpPr>
              <p:cNvPr id="23" name="Straight Arrow Connector 22">
                <a:extLst>
                  <a:ext uri="{FF2B5EF4-FFF2-40B4-BE49-F238E27FC236}">
                    <a16:creationId xmlns:a16="http://schemas.microsoft.com/office/drawing/2014/main" id="{C9B23953-3D9A-4D8C-BD87-F8976B0710D9}"/>
                  </a:ext>
                </a:extLst>
              </p:cNvPr>
              <p:cNvCxnSpPr>
                <a:cxnSpLocks/>
              </p:cNvCxnSpPr>
              <p:nvPr/>
            </p:nvCxnSpPr>
            <p:spPr>
              <a:xfrm flipH="1" flipV="1">
                <a:off x="8781587" y="4409874"/>
                <a:ext cx="41911" cy="3439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4BF880C-D1C5-43EF-BFC5-900FF67887B1}"/>
                  </a:ext>
                </a:extLst>
              </p:cNvPr>
              <p:cNvSpPr/>
              <p:nvPr/>
            </p:nvSpPr>
            <p:spPr bwMode="auto">
              <a:xfrm>
                <a:off x="584201" y="3973073"/>
                <a:ext cx="646536" cy="10445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12CFBFA9-7B04-4B15-BB36-A656F0405D49}"/>
                  </a:ext>
                </a:extLst>
              </p:cNvPr>
              <p:cNvSpPr/>
              <p:nvPr/>
            </p:nvSpPr>
            <p:spPr bwMode="auto">
              <a:xfrm>
                <a:off x="6490911" y="4521562"/>
                <a:ext cx="4665177" cy="1625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 Azure Transformation Value</a:t>
                </a:r>
              </a:p>
            </p:txBody>
          </p:sp>
          <p:sp>
            <p:nvSpPr>
              <p:cNvPr id="26" name="Rectangle 25">
                <a:extLst>
                  <a:ext uri="{FF2B5EF4-FFF2-40B4-BE49-F238E27FC236}">
                    <a16:creationId xmlns:a16="http://schemas.microsoft.com/office/drawing/2014/main" id="{583107FE-1351-4ECB-9388-92BF7CB25491}"/>
                  </a:ext>
                </a:extLst>
              </p:cNvPr>
              <p:cNvSpPr/>
              <p:nvPr/>
            </p:nvSpPr>
            <p:spPr bwMode="auto">
              <a:xfrm>
                <a:off x="584200" y="5017667"/>
                <a:ext cx="11064081" cy="6187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7" name="Chart 26">
                <a:extLst>
                  <a:ext uri="{FF2B5EF4-FFF2-40B4-BE49-F238E27FC236}">
                    <a16:creationId xmlns:a16="http://schemas.microsoft.com/office/drawing/2014/main" id="{85D16926-F164-444D-B7AE-DF6F48BC2B20}"/>
                  </a:ext>
                </a:extLst>
              </p:cNvPr>
              <p:cNvGraphicFramePr>
                <a:graphicFrameLocks/>
              </p:cNvGraphicFramePr>
              <p:nvPr>
                <p:extLst>
                  <p:ext uri="{D42A27DB-BD31-4B8C-83A1-F6EECF244321}">
                    <p14:modId xmlns:p14="http://schemas.microsoft.com/office/powerpoint/2010/main" val="3320338470"/>
                  </p:ext>
                </p:extLst>
              </p:nvPr>
            </p:nvGraphicFramePr>
            <p:xfrm>
              <a:off x="858918" y="2201197"/>
              <a:ext cx="10745707" cy="3114840"/>
            </p:xfrm>
            <a:graphic>
              <a:graphicData uri="http://schemas.openxmlformats.org/drawingml/2006/chart">
                <c:chart xmlns:c="http://schemas.openxmlformats.org/drawingml/2006/chart" xmlns:r="http://schemas.openxmlformats.org/officeDocument/2006/relationships" r:id="rId4"/>
              </a:graphicData>
            </a:graphic>
          </p:graphicFrame>
          <p:sp>
            <p:nvSpPr>
              <p:cNvPr id="28" name="Rectangle 27">
                <a:extLst>
                  <a:ext uri="{FF2B5EF4-FFF2-40B4-BE49-F238E27FC236}">
                    <a16:creationId xmlns:a16="http://schemas.microsoft.com/office/drawing/2014/main" id="{730B6A97-1209-48E7-91B5-EBD0E78627B9}"/>
                  </a:ext>
                </a:extLst>
              </p:cNvPr>
              <p:cNvSpPr/>
              <p:nvPr/>
            </p:nvSpPr>
            <p:spPr>
              <a:xfrm>
                <a:off x="763544" y="2679451"/>
                <a:ext cx="340032" cy="2338217"/>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spc="37">
                    <a:ln w="3175">
                      <a:noFill/>
                    </a:ln>
                    <a:solidFill>
                      <a:schemeClr val="bg1"/>
                    </a:solidFill>
                    <a:latin typeface="+mj-lt"/>
                    <a:cs typeface="Segoe UI" panose="020B0502040204020203" pitchFamily="34" charset="0"/>
                  </a:rPr>
                  <a:t>Cash flow</a:t>
                </a:r>
              </a:p>
            </p:txBody>
          </p:sp>
        </p:grpSp>
        <p:sp>
          <p:nvSpPr>
            <p:cNvPr id="24" name="TextBox 23">
              <a:extLst>
                <a:ext uri="{FF2B5EF4-FFF2-40B4-BE49-F238E27FC236}">
                  <a16:creationId xmlns:a16="http://schemas.microsoft.com/office/drawing/2014/main" id="{F1A8A2D1-C9EE-4706-8280-60E7BB169D92}"/>
                </a:ext>
              </a:extLst>
            </p:cNvPr>
            <p:cNvSpPr txBox="1"/>
            <p:nvPr/>
          </p:nvSpPr>
          <p:spPr>
            <a:xfrm>
              <a:off x="2980905" y="3507197"/>
              <a:ext cx="1364797" cy="544765"/>
            </a:xfrm>
            <a:prstGeom prst="rect">
              <a:avLst/>
            </a:prstGeom>
            <a:noFill/>
          </p:spPr>
          <p:txBody>
            <a:bodyPr wrap="none" lIns="182880" tIns="146304" rIns="182880" bIns="146304" rtlCol="0">
              <a:spAutoFit/>
            </a:bodyPr>
            <a:lstStyle/>
            <a:p>
              <a:pPr>
                <a:lnSpc>
                  <a:spcPct val="90000"/>
                </a:lnSpc>
                <a:spcAft>
                  <a:spcPts val="600"/>
                </a:spcAft>
              </a:pPr>
              <a:r>
                <a:rPr lang="en-US" dirty="0">
                  <a:ln w="28575">
                    <a:noFill/>
                  </a:ln>
                  <a:solidFill>
                    <a:schemeClr val="bg1"/>
                  </a:solidFill>
                </a:rPr>
                <a:t>Migration</a:t>
              </a:r>
            </a:p>
          </p:txBody>
        </p:sp>
        <p:cxnSp>
          <p:nvCxnSpPr>
            <p:cNvPr id="7" name="Straight Connector 6">
              <a:extLst>
                <a:ext uri="{FF2B5EF4-FFF2-40B4-BE49-F238E27FC236}">
                  <a16:creationId xmlns:a16="http://schemas.microsoft.com/office/drawing/2014/main" id="{4612A166-EFFD-4FF4-93B9-282A7B822F58}"/>
                </a:ext>
              </a:extLst>
            </p:cNvPr>
            <p:cNvCxnSpPr>
              <a:cxnSpLocks/>
            </p:cNvCxnSpPr>
            <p:nvPr/>
          </p:nvCxnSpPr>
          <p:spPr>
            <a:xfrm>
              <a:off x="2551814" y="2849526"/>
              <a:ext cx="0" cy="364310"/>
            </a:xfrm>
            <a:prstGeom prst="line">
              <a:avLst/>
            </a:prstGeom>
            <a:ln w="15875">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9E4D95-6F10-4113-A6B7-76B7BDA6A8D0}"/>
                </a:ext>
              </a:extLst>
            </p:cNvPr>
            <p:cNvSpPr txBox="1"/>
            <p:nvPr/>
          </p:nvSpPr>
          <p:spPr>
            <a:xfrm>
              <a:off x="10735337" y="2815782"/>
              <a:ext cx="1456663" cy="387798"/>
            </a:xfrm>
            <a:prstGeom prst="rect">
              <a:avLst/>
            </a:prstGeom>
            <a:solidFill>
              <a:schemeClr val="bg1"/>
            </a:solidFill>
          </p:spPr>
          <p:txBody>
            <a:bodyPr wrap="square" lIns="9144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mj-lt"/>
                </a:rPr>
                <a:t>Status quo</a:t>
              </a:r>
              <a:br>
                <a:rPr lang="en-US" sz="1400" dirty="0">
                  <a:gradFill>
                    <a:gsLst>
                      <a:gs pos="2917">
                        <a:schemeClr val="tx1"/>
                      </a:gs>
                      <a:gs pos="30000">
                        <a:schemeClr val="tx1"/>
                      </a:gs>
                    </a:gsLst>
                    <a:lin ang="5400000" scaled="0"/>
                  </a:gradFill>
                  <a:latin typeface="+mj-lt"/>
                </a:rPr>
              </a:br>
              <a:r>
                <a:rPr lang="en-US" sz="1400" dirty="0">
                  <a:gradFill>
                    <a:gsLst>
                      <a:gs pos="2917">
                        <a:schemeClr val="tx1"/>
                      </a:gs>
                      <a:gs pos="30000">
                        <a:schemeClr val="tx1"/>
                      </a:gs>
                    </a:gsLst>
                    <a:lin ang="5400000" scaled="0"/>
                  </a:gradFill>
                  <a:latin typeface="+mj-lt"/>
                </a:rPr>
                <a:t>(on-premises)</a:t>
              </a:r>
            </a:p>
          </p:txBody>
        </p:sp>
        <p:sp>
          <p:nvSpPr>
            <p:cNvPr id="31" name="TextBox 30">
              <a:extLst>
                <a:ext uri="{FF2B5EF4-FFF2-40B4-BE49-F238E27FC236}">
                  <a16:creationId xmlns:a16="http://schemas.microsoft.com/office/drawing/2014/main" id="{431BC840-763E-4F38-8107-910078E2C310}"/>
                </a:ext>
              </a:extLst>
            </p:cNvPr>
            <p:cNvSpPr txBox="1"/>
            <p:nvPr/>
          </p:nvSpPr>
          <p:spPr>
            <a:xfrm>
              <a:off x="10735335" y="3942544"/>
              <a:ext cx="1283331" cy="193899"/>
            </a:xfrm>
            <a:prstGeom prst="rect">
              <a:avLst/>
            </a:prstGeom>
            <a:noFill/>
          </p:spPr>
          <p:txBody>
            <a:bodyPr wrap="square" lIns="91440" tIns="0" rIns="0" bIns="0" rtlCol="0">
              <a:spAutoFit/>
            </a:bodyPr>
            <a:lstStyle/>
            <a:p>
              <a:pPr>
                <a:lnSpc>
                  <a:spcPct val="90000"/>
                </a:lnSpc>
                <a:spcAft>
                  <a:spcPts val="600"/>
                </a:spcAft>
              </a:pPr>
              <a:r>
                <a:rPr lang="en-US" sz="1400" dirty="0">
                  <a:solidFill>
                    <a:schemeClr val="tx2"/>
                  </a:solidFill>
                  <a:latin typeface="+mj-lt"/>
                </a:rPr>
                <a:t>Azure case</a:t>
              </a:r>
            </a:p>
          </p:txBody>
        </p:sp>
        <p:sp>
          <p:nvSpPr>
            <p:cNvPr id="11" name="Rectangle 10">
              <a:extLst>
                <a:ext uri="{FF2B5EF4-FFF2-40B4-BE49-F238E27FC236}">
                  <a16:creationId xmlns:a16="http://schemas.microsoft.com/office/drawing/2014/main" id="{4D7434E9-F6A1-49BF-88C1-B7324F494825}"/>
                </a:ext>
              </a:extLst>
            </p:cNvPr>
            <p:cNvSpPr/>
            <p:nvPr/>
          </p:nvSpPr>
          <p:spPr bwMode="auto">
            <a:xfrm>
              <a:off x="8185150" y="3086100"/>
              <a:ext cx="2550183" cy="8893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B2C6365E-145A-48FC-B637-8A33F5C76321}"/>
                </a:ext>
              </a:extLst>
            </p:cNvPr>
            <p:cNvCxnSpPr>
              <a:cxnSpLocks/>
            </p:cNvCxnSpPr>
            <p:nvPr/>
          </p:nvCxnSpPr>
          <p:spPr>
            <a:xfrm>
              <a:off x="9311490" y="3086100"/>
              <a:ext cx="0" cy="889382"/>
            </a:xfrm>
            <a:prstGeom prst="line">
              <a:avLst/>
            </a:prstGeom>
            <a:ln w="15875">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0F80B0B-EBBC-4AB6-B59F-0838970EB9F7}"/>
                </a:ext>
              </a:extLst>
            </p:cNvPr>
            <p:cNvSpPr txBox="1"/>
            <p:nvPr/>
          </p:nvSpPr>
          <p:spPr>
            <a:xfrm>
              <a:off x="7824084" y="3419992"/>
              <a:ext cx="2974812" cy="221599"/>
            </a:xfrm>
            <a:prstGeom prst="rect">
              <a:avLst/>
            </a:prstGeom>
            <a:solidFill>
              <a:schemeClr val="bg1"/>
            </a:solidFill>
          </p:spPr>
          <p:txBody>
            <a:bodyPr wrap="square" lIns="91440" tIns="0" rIns="0" bIns="0" rtlCol="0">
              <a:spAutoFit/>
            </a:bodyPr>
            <a:lstStyle/>
            <a:p>
              <a:pPr algn="ctr">
                <a:lnSpc>
                  <a:spcPct val="90000"/>
                </a:lnSpc>
                <a:spcAft>
                  <a:spcPts val="600"/>
                </a:spcAft>
              </a:pPr>
              <a:r>
                <a:rPr lang="en-US" sz="1600" dirty="0">
                  <a:solidFill>
                    <a:schemeClr val="tx2"/>
                  </a:solidFill>
                </a:rPr>
                <a:t>Azure transformation value</a:t>
              </a:r>
            </a:p>
          </p:txBody>
        </p:sp>
      </p:grpSp>
    </p:spTree>
    <p:extLst>
      <p:ext uri="{BB962C8B-B14F-4D97-AF65-F5344CB8AC3E}">
        <p14:creationId xmlns:p14="http://schemas.microsoft.com/office/powerpoint/2010/main" val="233251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55995" y="596893"/>
            <a:ext cx="11306469" cy="403137"/>
          </a:xfrm>
        </p:spPr>
        <p:txBody>
          <a:bodyPr/>
          <a:lstStyle/>
          <a:p>
            <a:r>
              <a:rPr lang="en-US" dirty="0"/>
              <a:t>Achieve </a:t>
            </a:r>
            <a:r>
              <a:rPr lang="en-US" dirty="0">
                <a:solidFill>
                  <a:schemeClr val="tx2"/>
                </a:solidFill>
              </a:rPr>
              <a:t>balance.</a:t>
            </a:r>
            <a:r>
              <a:rPr lang="en-US" dirty="0"/>
              <a:t> Deliver </a:t>
            </a:r>
            <a:r>
              <a:rPr lang="en-US" dirty="0">
                <a:solidFill>
                  <a:schemeClr val="tx2"/>
                </a:solidFill>
              </a:rPr>
              <a:t>modernization. </a:t>
            </a:r>
          </a:p>
        </p:txBody>
      </p:sp>
      <p:sp>
        <p:nvSpPr>
          <p:cNvPr id="3" name="TextBox 2">
            <a:extLst>
              <a:ext uri="{FF2B5EF4-FFF2-40B4-BE49-F238E27FC236}">
                <a16:creationId xmlns:a16="http://schemas.microsoft.com/office/drawing/2014/main" id="{3D699A28-6334-4D3A-99A1-6EB9F3944AF3}"/>
              </a:ext>
            </a:extLst>
          </p:cNvPr>
          <p:cNvSpPr txBox="1"/>
          <p:nvPr/>
        </p:nvSpPr>
        <p:spPr>
          <a:xfrm>
            <a:off x="442990" y="5632245"/>
            <a:ext cx="10168857" cy="923330"/>
          </a:xfrm>
          <a:prstGeom prst="rect">
            <a:avLst/>
          </a:prstGeom>
          <a:noFill/>
        </p:spPr>
        <p:txBody>
          <a:bodyPr wrap="square" lIns="0" tIns="0" rIns="0" bIns="0" rtlCol="0">
            <a:spAutoFit/>
          </a:bodyPr>
          <a:lstStyle/>
          <a:p>
            <a:pPr lvl="0">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Align</a:t>
            </a:r>
            <a:r>
              <a:rPr lang="en-US" sz="2000" dirty="0"/>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people and technology strategy</a:t>
            </a:r>
          </a:p>
          <a:p>
            <a:pPr lvl="0">
              <a:defRPr/>
            </a:pP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Achieve</a:t>
            </a:r>
            <a:r>
              <a:rPr lang="en-US" sz="2000" dirty="0"/>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goals with actionable, efficient, and comprehensive guidance</a:t>
            </a:r>
          </a:p>
          <a:p>
            <a:pPr lvl="0">
              <a:defRPr/>
            </a:pP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Deliver</a:t>
            </a:r>
            <a:r>
              <a:rPr lang="en-US" sz="2000" dirty="0"/>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fast results with control and stability</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9033762" y="2282308"/>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282308"/>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10092"/>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70393"/>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581233"/>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71798"/>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28469"/>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02400"/>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60257"/>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Best practices</a:t>
            </a:r>
          </a:p>
        </p:txBody>
      </p:sp>
      <p:sp>
        <p:nvSpPr>
          <p:cNvPr id="65" name="Oval 64">
            <a:extLst>
              <a:ext uri="{FF2B5EF4-FFF2-40B4-BE49-F238E27FC236}">
                <a16:creationId xmlns:a16="http://schemas.microsoft.com/office/drawing/2014/main" id="{6B6CFEF3-2A50-48FB-8DA1-912D3AB719FC}"/>
              </a:ext>
              <a:ext uri="{C183D7F6-B498-43B3-948B-1728B52AA6E4}">
                <adec:decorative xmlns:adec="http://schemas.microsoft.com/office/drawing/2017/decorative" val="1"/>
              </a:ext>
            </a:extLst>
          </p:cNvPr>
          <p:cNvSpPr/>
          <p:nvPr/>
        </p:nvSpPr>
        <p:spPr bwMode="auto">
          <a:xfrm>
            <a:off x="2109468" y="2136867"/>
            <a:ext cx="2114030" cy="2114030"/>
          </a:xfrm>
          <a:prstGeom prst="ellipse">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52251"/>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453708"/>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395728"/>
            <a:ext cx="1250563"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a:ea typeface="+mn-ea"/>
                <a:cs typeface="+mn-cs"/>
              </a:rPr>
              <a:t>Control </a:t>
            </a:r>
            <a:br>
              <a:rPr kumimoji="0" lang="en-US" sz="1800" b="0" i="0" u="none" strike="noStrike" kern="1200" cap="none" spc="0" normalizeH="0" baseline="0" noProof="0" dirty="0">
                <a:ln>
                  <a:noFill/>
                </a:ln>
                <a:solidFill>
                  <a:srgbClr val="0078D3"/>
                </a:solidFill>
                <a:effectLst/>
                <a:uLnTx/>
                <a:uFillTx/>
                <a:latin typeface="Segoe UI"/>
                <a:ea typeface="+mn-ea"/>
                <a:cs typeface="+mn-cs"/>
              </a:rPr>
            </a:br>
            <a:r>
              <a:rPr kumimoji="0" lang="en-US" sz="1800" b="0" i="0" u="none" strike="noStrike" kern="1200" cap="none" spc="0" normalizeH="0" baseline="0" noProof="0" dirty="0">
                <a:ln>
                  <a:noFill/>
                </a:ln>
                <a:solidFill>
                  <a:srgbClr val="0078D3"/>
                </a:solidFill>
                <a:effectLst/>
                <a:uLnTx/>
                <a:uFillTx/>
                <a:latin typeface="Segoe UI"/>
                <a:ea typeface="+mn-ea"/>
                <a:cs typeface="+mn-cs"/>
              </a:rPr>
              <a:t>&amp;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407299"/>
            <a:ext cx="1150170"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a:ea typeface="+mn-ea"/>
                <a:cs typeface="+mn-cs"/>
              </a:rPr>
              <a:t>Speed </a:t>
            </a:r>
            <a:br>
              <a:rPr kumimoji="0" lang="en-US" sz="1800" b="0" i="0" u="none" strike="noStrike" kern="1200" cap="none" spc="0" normalizeH="0" baseline="0" noProof="0" dirty="0">
                <a:ln>
                  <a:noFill/>
                </a:ln>
                <a:solidFill>
                  <a:srgbClr val="0078D3"/>
                </a:solidFill>
                <a:effectLst/>
                <a:uLnTx/>
                <a:uFillTx/>
                <a:latin typeface="Segoe UI"/>
                <a:ea typeface="+mn-ea"/>
                <a:cs typeface="+mn-cs"/>
              </a:rPr>
            </a:br>
            <a:r>
              <a:rPr kumimoji="0" lang="en-US" sz="1800" b="0" i="0" u="none" strike="noStrike" kern="1200" cap="none" spc="0" normalizeH="0" baseline="0" noProof="0" dirty="0">
                <a:ln>
                  <a:noFill/>
                </a:ln>
                <a:solidFill>
                  <a:srgbClr val="0078D3"/>
                </a:solidFill>
                <a:effectLst/>
                <a:uLnTx/>
                <a:uFillTx/>
                <a:latin typeface="Segoe UI"/>
                <a:ea typeface="+mn-ea"/>
                <a:cs typeface="+mn-cs"/>
              </a:rPr>
              <a:t>&amp; Results</a:t>
            </a:r>
          </a:p>
        </p:txBody>
      </p:sp>
    </p:spTree>
    <p:extLst>
      <p:ext uri="{BB962C8B-B14F-4D97-AF65-F5344CB8AC3E}">
        <p14:creationId xmlns:p14="http://schemas.microsoft.com/office/powerpoint/2010/main" val="3925240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fade">
                                      <p:cBhvr>
                                        <p:cTn id="44" dur="500"/>
                                        <p:tgtEl>
                                          <p:spTgt spid="8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childTnLst>
                          </p:cTn>
                        </p:par>
                        <p:par>
                          <p:cTn id="48" fill="hold">
                            <p:stCondLst>
                              <p:cond delay="1000"/>
                            </p:stCondLst>
                            <p:childTnLst>
                              <p:par>
                                <p:cTn id="49" presetID="47"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1" grpId="0"/>
      <p:bldP spid="62" grpId="0"/>
      <p:bldP spid="63" grpId="0"/>
      <p:bldP spid="64" grpId="0"/>
      <p:bldP spid="65" grpId="0" animBg="1"/>
      <p:bldP spid="66" grpId="0" animBg="1"/>
      <p:bldP spid="80" grpId="0"/>
      <p:bldP spid="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Cloud billing models differ from on-premises</a:t>
            </a:r>
            <a:br>
              <a:rPr lang="en-US" dirty="0"/>
            </a:br>
            <a:r>
              <a:rPr lang="en-US" dirty="0"/>
              <a:t>but </a:t>
            </a:r>
            <a:r>
              <a:rPr lang="en-US" dirty="0">
                <a:solidFill>
                  <a:schemeClr val="tx2"/>
                </a:solidFill>
              </a:rPr>
              <a:t>enable significant savings benefits for customers</a:t>
            </a:r>
          </a:p>
        </p:txBody>
      </p:sp>
      <p:sp>
        <p:nvSpPr>
          <p:cNvPr id="47" name="Rectangle 46">
            <a:extLst>
              <a:ext uri="{FF2B5EF4-FFF2-40B4-BE49-F238E27FC236}">
                <a16:creationId xmlns:a16="http://schemas.microsoft.com/office/drawing/2014/main" id="{4DC39CC7-5D75-4D21-884D-215E4DC7A575}"/>
              </a:ext>
            </a:extLst>
          </p:cNvPr>
          <p:cNvSpPr/>
          <p:nvPr/>
        </p:nvSpPr>
        <p:spPr bwMode="auto">
          <a:xfrm>
            <a:off x="425055" y="3015241"/>
            <a:ext cx="2120182"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Azure </a:t>
            </a:r>
            <a:b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b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Hybrid Benefit</a:t>
            </a:r>
          </a:p>
        </p:txBody>
      </p:sp>
      <p:sp>
        <p:nvSpPr>
          <p:cNvPr id="44" name="TextBox 43">
            <a:extLst>
              <a:ext uri="{FF2B5EF4-FFF2-40B4-BE49-F238E27FC236}">
                <a16:creationId xmlns:a16="http://schemas.microsoft.com/office/drawing/2014/main" id="{CA423720-F38D-4299-B79F-33235FEF9AB4}"/>
              </a:ext>
            </a:extLst>
          </p:cNvPr>
          <p:cNvSpPr txBox="1"/>
          <p:nvPr/>
        </p:nvSpPr>
        <p:spPr>
          <a:xfrm>
            <a:off x="425055" y="3817874"/>
            <a:ext cx="2433892" cy="954107"/>
          </a:xfrm>
          <a:prstGeom prst="rect">
            <a:avLst/>
          </a:prstGeom>
          <a:noFill/>
        </p:spPr>
        <p:txBody>
          <a:bodyPr wrap="square" lIns="0">
            <a:spAutoFit/>
          </a:bodyPr>
          <a:lstStyle/>
          <a:p>
            <a:r>
              <a:rPr lang="en-US" sz="1400" dirty="0"/>
              <a:t>A licensing benefit that helps you to </a:t>
            </a:r>
            <a:r>
              <a:rPr lang="en-US" sz="1400" dirty="0">
                <a:ln w="3175">
                  <a:noFill/>
                </a:ln>
                <a:latin typeface="+mj-lt"/>
              </a:rPr>
              <a:t>significantly reduce the costs </a:t>
            </a:r>
            <a:r>
              <a:rPr lang="en-US" sz="1400" dirty="0"/>
              <a:t>of running your workloads in the cloud</a:t>
            </a:r>
          </a:p>
        </p:txBody>
      </p:sp>
      <p:sp>
        <p:nvSpPr>
          <p:cNvPr id="48" name="Rectangle 47">
            <a:extLst>
              <a:ext uri="{FF2B5EF4-FFF2-40B4-BE49-F238E27FC236}">
                <a16:creationId xmlns:a16="http://schemas.microsoft.com/office/drawing/2014/main" id="{B1B3EB17-FCD4-4A63-9665-3EED55A8B84D}"/>
              </a:ext>
            </a:extLst>
          </p:cNvPr>
          <p:cNvSpPr/>
          <p:nvPr/>
        </p:nvSpPr>
        <p:spPr bwMode="auto">
          <a:xfrm>
            <a:off x="3735511" y="3015241"/>
            <a:ext cx="1897003"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Azure </a:t>
            </a:r>
            <a:b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b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reservations </a:t>
            </a:r>
          </a:p>
        </p:txBody>
      </p:sp>
      <p:sp>
        <p:nvSpPr>
          <p:cNvPr id="52" name="TextBox 51">
            <a:extLst>
              <a:ext uri="{FF2B5EF4-FFF2-40B4-BE49-F238E27FC236}">
                <a16:creationId xmlns:a16="http://schemas.microsoft.com/office/drawing/2014/main" id="{23C66478-6ADB-46AF-9706-12DBACB12A19}"/>
              </a:ext>
            </a:extLst>
          </p:cNvPr>
          <p:cNvSpPr txBox="1"/>
          <p:nvPr/>
        </p:nvSpPr>
        <p:spPr>
          <a:xfrm>
            <a:off x="3735511" y="3817874"/>
            <a:ext cx="1784593" cy="738664"/>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Segoe UI Light" panose="020B0502040204020203" pitchFamily="34" charset="0"/>
              </a:rPr>
              <a:t>Save up to 72%</a:t>
            </a:r>
            <a:r>
              <a:rPr kumimoji="0" lang="en-US" sz="1200" b="0" i="0" u="none" strike="noStrike" kern="1200" cap="none" spc="0" normalizeH="0" baseline="40000" noProof="0" dirty="0">
                <a:ln>
                  <a:noFill/>
                </a:ln>
                <a:effectLst/>
                <a:uLnTx/>
                <a:uFillTx/>
                <a:ea typeface="+mn-ea"/>
                <a:cs typeface="Segoe UI Light" panose="020B0502040204020203" pitchFamily="34" charset="0"/>
              </a:rPr>
              <a:t>3</a:t>
            </a:r>
            <a:r>
              <a:rPr kumimoji="0" lang="en-US" sz="1400" b="0" i="0" u="none" strike="noStrike" kern="1200" cap="none" spc="0" normalizeH="0" baseline="0" noProof="0" dirty="0">
                <a:ln>
                  <a:noFill/>
                </a:ln>
                <a:effectLst/>
                <a:uLnTx/>
                <a:uFillTx/>
                <a:ea typeface="+mn-ea"/>
                <a:cs typeface="Segoe UI Light" panose="020B0502040204020203" pitchFamily="34" charset="0"/>
              </a:rPr>
              <a:t> compared to pay as you go pricing</a:t>
            </a:r>
          </a:p>
        </p:txBody>
      </p:sp>
      <p:sp>
        <p:nvSpPr>
          <p:cNvPr id="46" name="Rectangle 45">
            <a:extLst>
              <a:ext uri="{FF2B5EF4-FFF2-40B4-BE49-F238E27FC236}">
                <a16:creationId xmlns:a16="http://schemas.microsoft.com/office/drawing/2014/main" id="{C1D9B549-9484-49FD-91A7-14F5EBB70033}"/>
              </a:ext>
            </a:extLst>
          </p:cNvPr>
          <p:cNvSpPr/>
          <p:nvPr/>
        </p:nvSpPr>
        <p:spPr bwMode="auto">
          <a:xfrm>
            <a:off x="6396668" y="3015241"/>
            <a:ext cx="2391244"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Azure Dev/Test pricing </a:t>
            </a:r>
            <a:b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b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&amp;</a:t>
            </a:r>
            <a:r>
              <a:rPr lang="en-US" sz="1600" dirty="0">
                <a:solidFill>
                  <a:schemeClr val="tx2"/>
                </a:solidFill>
                <a:latin typeface="+mj-lt"/>
                <a:cs typeface="Segoe UI Light" panose="020B0502040204020203" pitchFamily="34" charset="0"/>
              </a:rPr>
              <a:t> </a:t>
            </a: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Azure DevTest Labs</a:t>
            </a:r>
          </a:p>
        </p:txBody>
      </p:sp>
      <p:sp>
        <p:nvSpPr>
          <p:cNvPr id="53" name="TextBox 52">
            <a:extLst>
              <a:ext uri="{FF2B5EF4-FFF2-40B4-BE49-F238E27FC236}">
                <a16:creationId xmlns:a16="http://schemas.microsoft.com/office/drawing/2014/main" id="{EB22F7A9-8C69-42F0-B378-F45F4D61EB7D}"/>
              </a:ext>
            </a:extLst>
          </p:cNvPr>
          <p:cNvSpPr txBox="1"/>
          <p:nvPr/>
        </p:nvSpPr>
        <p:spPr>
          <a:xfrm>
            <a:off x="6396668" y="3817874"/>
            <a:ext cx="2118765" cy="738664"/>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Segoe UI Light" panose="020B0502040204020203" pitchFamily="34" charset="0"/>
              </a:rPr>
              <a:t>Quickly provision and deploy. Discounted rates on popular services</a:t>
            </a:r>
            <a:r>
              <a:rPr lang="en-US" sz="1200" baseline="40000" dirty="0">
                <a:cs typeface="Segoe UI Light" panose="020B0502040204020203" pitchFamily="34" charset="0"/>
              </a:rPr>
              <a:t>4</a:t>
            </a:r>
          </a:p>
        </p:txBody>
      </p:sp>
      <p:sp>
        <p:nvSpPr>
          <p:cNvPr id="49" name="Rectangle 48">
            <a:extLst>
              <a:ext uri="{FF2B5EF4-FFF2-40B4-BE49-F238E27FC236}">
                <a16:creationId xmlns:a16="http://schemas.microsoft.com/office/drawing/2014/main" id="{615B3B69-8347-4B24-84CD-72EDDB12154B}"/>
              </a:ext>
            </a:extLst>
          </p:cNvPr>
          <p:cNvSpPr/>
          <p:nvPr/>
        </p:nvSpPr>
        <p:spPr bwMode="auto">
          <a:xfrm>
            <a:off x="9392418" y="3015241"/>
            <a:ext cx="2799582"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Azure Spot </a:t>
            </a:r>
            <a:b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br>
            <a:r>
              <a:rPr kumimoji="0" lang="en-US" sz="1600" b="0" i="0" u="none" strike="noStrike" kern="1200" cap="none" spc="0" normalizeH="0" baseline="0" noProof="0" dirty="0">
                <a:ln>
                  <a:noFill/>
                </a:ln>
                <a:solidFill>
                  <a:schemeClr val="tx2"/>
                </a:solidFill>
                <a:effectLst/>
                <a:uLnTx/>
                <a:uFillTx/>
                <a:latin typeface="+mj-lt"/>
                <a:ea typeface="+mn-ea"/>
                <a:cs typeface="Segoe UI Light" panose="020B0502040204020203" pitchFamily="34" charset="0"/>
              </a:rPr>
              <a:t>Virtual Machines</a:t>
            </a:r>
          </a:p>
        </p:txBody>
      </p:sp>
      <p:sp>
        <p:nvSpPr>
          <p:cNvPr id="55" name="TextBox 54">
            <a:extLst>
              <a:ext uri="{FF2B5EF4-FFF2-40B4-BE49-F238E27FC236}">
                <a16:creationId xmlns:a16="http://schemas.microsoft.com/office/drawing/2014/main" id="{84FF4C7F-2EBE-461B-BD83-81863F2BFAA7}"/>
              </a:ext>
            </a:extLst>
          </p:cNvPr>
          <p:cNvSpPr txBox="1"/>
          <p:nvPr/>
        </p:nvSpPr>
        <p:spPr>
          <a:xfrm>
            <a:off x="9392419" y="3817874"/>
            <a:ext cx="2021726" cy="738664"/>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Segoe UI Light" panose="020B0502040204020203" pitchFamily="34" charset="0"/>
              </a:rPr>
              <a:t>Scale compute at deep discounts, up to 90% vs. pay as you go pricing</a:t>
            </a:r>
            <a:r>
              <a:rPr lang="en-US" sz="1200" baseline="40000" dirty="0">
                <a:cs typeface="Segoe UI Light" panose="020B0502040204020203" pitchFamily="34" charset="0"/>
              </a:rPr>
              <a:t>5</a:t>
            </a:r>
          </a:p>
        </p:txBody>
      </p:sp>
      <p:sp>
        <p:nvSpPr>
          <p:cNvPr id="54" name="TextBox 53">
            <a:extLst>
              <a:ext uri="{FF2B5EF4-FFF2-40B4-BE49-F238E27FC236}">
                <a16:creationId xmlns:a16="http://schemas.microsoft.com/office/drawing/2014/main" id="{33488D81-E172-48E0-80D1-91D009B05F76}"/>
              </a:ext>
            </a:extLst>
          </p:cNvPr>
          <p:cNvSpPr txBox="1"/>
          <p:nvPr/>
        </p:nvSpPr>
        <p:spPr>
          <a:xfrm>
            <a:off x="425055" y="5914121"/>
            <a:ext cx="10700523" cy="646331"/>
          </a:xfrm>
          <a:prstGeom prst="rect">
            <a:avLst/>
          </a:prstGeom>
          <a:noFill/>
        </p:spPr>
        <p:txBody>
          <a:bodyPr wrap="square" lIns="0" tIns="0" rIns="0" bIns="0" rtlCol="0" anchor="t">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https://azure.microsoft.com/en-us/pricing/hybrid-benefit/</a:t>
            </a:r>
            <a:endParaRPr kumimoji="0" lang="en-US" sz="700" b="0" i="0" u="none" strike="noStrike" kern="1200" cap="none" spc="0" normalizeH="0" baseline="0" noProof="0" dirty="0">
              <a:ln>
                <a:noFill/>
              </a:ln>
              <a:solidFill>
                <a:schemeClr val="accent2"/>
              </a:solidFill>
              <a:effectLst/>
              <a:uLnTx/>
              <a:uFillTx/>
              <a:latin typeface="Segoe UI"/>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lt"/>
                <a:cs typeface="Segoe UI"/>
                <a:hlinkClick r:id="rId4">
                  <a:extLst>
                    <a:ext uri="{A12FA001-AC4F-418D-AE19-62706E023703}">
                      <ahyp:hlinkClr xmlns:ahyp="http://schemas.microsoft.com/office/drawing/2018/hyperlinkcolor" val="tx"/>
                    </a:ext>
                  </a:extLst>
                </a:hlinkClick>
              </a:rPr>
              <a:t>https://azure.microsoft.com/en-us/reservations/</a:t>
            </a:r>
            <a:r>
              <a:rPr kumimoji="0" lang="en-US" sz="700" b="0" i="0" u="none" strike="noStrike" kern="1200" cap="none" spc="0" normalizeH="0" baseline="0" noProof="0" dirty="0">
                <a:ln>
                  <a:noFill/>
                </a:ln>
                <a:solidFill>
                  <a:schemeClr val="accent2"/>
                </a:solidFill>
                <a:effectLst/>
                <a:uLnTx/>
                <a:uFillTx/>
                <a:latin typeface="Segoe UI"/>
                <a:ea typeface="+mn-lt"/>
                <a:cs typeface="Segoe UI"/>
              </a:rPr>
              <a:t> (For SLES and REHL)</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https://azure.microsoft.com/en-us/reservations/</a:t>
            </a:r>
            <a:r>
              <a:rPr kumimoji="0" lang="en-US" sz="700" b="0" i="0" u="none" strike="noStrike" kern="1200" cap="none" spc="0" normalizeH="0" baseline="0" noProof="0" dirty="0">
                <a:ln>
                  <a:noFill/>
                </a:ln>
                <a:solidFill>
                  <a:schemeClr val="accent2"/>
                </a:solidFill>
                <a:effectLst/>
                <a:uLnTx/>
                <a:uFillTx/>
                <a:latin typeface="Segoe UI"/>
                <a:ea typeface="+mn-ea"/>
                <a:cs typeface="Segoe UI"/>
              </a:rPr>
              <a:t>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ea"/>
                <a:cs typeface="Segoe UI"/>
                <a:hlinkClick r:id="rId5">
                  <a:extLst>
                    <a:ext uri="{A12FA001-AC4F-418D-AE19-62706E023703}">
                      <ahyp:hlinkClr xmlns:ahyp="http://schemas.microsoft.com/office/drawing/2018/hyperlinkcolor" val="tx"/>
                    </a:ext>
                  </a:extLst>
                </a:hlinkClick>
              </a:rPr>
              <a:t>https://azure.microsoft.com/en-us/pricing/dev-test/</a:t>
            </a:r>
            <a:endParaRPr kumimoji="0" lang="en-US" sz="700" b="0" i="0" u="none" strike="noStrike" kern="1200" cap="none" spc="0" normalizeH="0" baseline="0" noProof="0" dirty="0">
              <a:ln>
                <a:noFill/>
              </a:ln>
              <a:solidFill>
                <a:schemeClr val="accent2"/>
              </a:solidFill>
              <a:effectLst/>
              <a:uLnTx/>
              <a:uFillTx/>
              <a:latin typeface="Segoe UI"/>
              <a:ea typeface="+mn-ea"/>
              <a:cs typeface="Segoe UI"/>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https://azure.microsoft.com/en-us/pricing/spot/#overview</a:t>
            </a:r>
            <a:endParaRPr kumimoji="0" lang="en-US" sz="700" b="0" i="0" u="none" strike="noStrike" kern="1200" cap="none" spc="0" normalizeH="0" baseline="0" noProof="0" dirty="0">
              <a:ln>
                <a:noFill/>
              </a:ln>
              <a:solidFill>
                <a:schemeClr val="accent2"/>
              </a:solidFill>
              <a:effectLst/>
              <a:uLnTx/>
              <a:uFillTx/>
              <a:latin typeface="Segoe UI"/>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chemeClr val="accent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https://visualstudio.microsoft.com/vs/pricing-details/</a:t>
            </a:r>
            <a:endParaRPr kumimoji="0" lang="en-US" sz="700" b="0" i="0" u="none" strike="noStrike" kern="1200" cap="none" spc="0" normalizeH="0" baseline="0" noProof="0" dirty="0">
              <a:ln>
                <a:noFill/>
              </a:ln>
              <a:solidFill>
                <a:schemeClr val="accent2"/>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2CA88172-3DEB-45A8-9149-BBA1C3C72470}"/>
              </a:ext>
              <a:ext uri="{C183D7F6-B498-43B3-948B-1728B52AA6E4}">
                <adec:decorative xmlns:adec="http://schemas.microsoft.com/office/drawing/2017/decorative" val="1"/>
              </a:ext>
            </a:extLst>
          </p:cNvPr>
          <p:cNvGrpSpPr/>
          <p:nvPr/>
        </p:nvGrpSpPr>
        <p:grpSpPr>
          <a:xfrm>
            <a:off x="6396668" y="2357921"/>
            <a:ext cx="309563" cy="495303"/>
            <a:chOff x="6195556" y="2108444"/>
            <a:chExt cx="309563" cy="495303"/>
          </a:xfrm>
        </p:grpSpPr>
        <p:sp>
          <p:nvSpPr>
            <p:cNvPr id="60" name="Rectangle 122">
              <a:extLst>
                <a:ext uri="{FF2B5EF4-FFF2-40B4-BE49-F238E27FC236}">
                  <a16:creationId xmlns:a16="http://schemas.microsoft.com/office/drawing/2014/main" id="{2C594109-3E77-4780-B922-385207813AD2}"/>
                </a:ext>
              </a:extLst>
            </p:cNvPr>
            <p:cNvSpPr>
              <a:spLocks noChangeArrowheads="1"/>
            </p:cNvSpPr>
            <p:nvPr/>
          </p:nvSpPr>
          <p:spPr bwMode="auto">
            <a:xfrm>
              <a:off x="6443206" y="2202107"/>
              <a:ext cx="31750" cy="1857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123">
              <a:extLst>
                <a:ext uri="{FF2B5EF4-FFF2-40B4-BE49-F238E27FC236}">
                  <a16:creationId xmlns:a16="http://schemas.microsoft.com/office/drawing/2014/main" id="{AD7CB281-9F00-42BF-8938-3CFD3317E153}"/>
                </a:ext>
              </a:extLst>
            </p:cNvPr>
            <p:cNvSpPr>
              <a:spLocks/>
            </p:cNvSpPr>
            <p:nvPr/>
          </p:nvSpPr>
          <p:spPr bwMode="auto">
            <a:xfrm>
              <a:off x="6413044" y="2108444"/>
              <a:ext cx="92075" cy="107950"/>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124">
              <a:extLst>
                <a:ext uri="{FF2B5EF4-FFF2-40B4-BE49-F238E27FC236}">
                  <a16:creationId xmlns:a16="http://schemas.microsoft.com/office/drawing/2014/main" id="{E1FB9590-7224-4873-8732-0C816CAD15C2}"/>
                </a:ext>
              </a:extLst>
            </p:cNvPr>
            <p:cNvSpPr>
              <a:spLocks/>
            </p:cNvSpPr>
            <p:nvPr/>
          </p:nvSpPr>
          <p:spPr bwMode="auto">
            <a:xfrm>
              <a:off x="6413044" y="2371970"/>
              <a:ext cx="92075" cy="23177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125">
              <a:extLst>
                <a:ext uri="{FF2B5EF4-FFF2-40B4-BE49-F238E27FC236}">
                  <a16:creationId xmlns:a16="http://schemas.microsoft.com/office/drawing/2014/main" id="{54000A15-0C05-4D17-901B-A692A20AF95C}"/>
                </a:ext>
              </a:extLst>
            </p:cNvPr>
            <p:cNvSpPr>
              <a:spLocks noChangeArrowheads="1"/>
            </p:cNvSpPr>
            <p:nvPr/>
          </p:nvSpPr>
          <p:spPr bwMode="auto">
            <a:xfrm>
              <a:off x="6241594" y="2208457"/>
              <a:ext cx="61913" cy="307976"/>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126">
              <a:extLst>
                <a:ext uri="{FF2B5EF4-FFF2-40B4-BE49-F238E27FC236}">
                  <a16:creationId xmlns:a16="http://schemas.microsoft.com/office/drawing/2014/main" id="{F6FA2F84-FA02-48BD-869B-89EBCAA03E1D}"/>
                </a:ext>
              </a:extLst>
            </p:cNvPr>
            <p:cNvSpPr>
              <a:spLocks noEditPoints="1"/>
            </p:cNvSpPr>
            <p:nvPr/>
          </p:nvSpPr>
          <p:spPr bwMode="auto">
            <a:xfrm>
              <a:off x="6201906" y="2479921"/>
              <a:ext cx="141288" cy="123826"/>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127">
              <a:extLst>
                <a:ext uri="{FF2B5EF4-FFF2-40B4-BE49-F238E27FC236}">
                  <a16:creationId xmlns:a16="http://schemas.microsoft.com/office/drawing/2014/main" id="{124E9005-FC5A-4299-B48F-EFB5A12B8BBD}"/>
                </a:ext>
              </a:extLst>
            </p:cNvPr>
            <p:cNvSpPr>
              <a:spLocks/>
            </p:cNvSpPr>
            <p:nvPr/>
          </p:nvSpPr>
          <p:spPr bwMode="auto">
            <a:xfrm>
              <a:off x="6195556" y="2108444"/>
              <a:ext cx="155575" cy="146051"/>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6826E746-43C9-46CD-A7BB-2136FA575525}"/>
              </a:ext>
              <a:ext uri="{C183D7F6-B498-43B3-948B-1728B52AA6E4}">
                <adec:decorative xmlns:adec="http://schemas.microsoft.com/office/drawing/2017/decorative" val="1"/>
              </a:ext>
            </a:extLst>
          </p:cNvPr>
          <p:cNvGrpSpPr/>
          <p:nvPr/>
        </p:nvGrpSpPr>
        <p:grpSpPr>
          <a:xfrm>
            <a:off x="425056" y="2364014"/>
            <a:ext cx="848160" cy="489210"/>
            <a:chOff x="6313882" y="1370180"/>
            <a:chExt cx="443543" cy="261457"/>
          </a:xfrm>
        </p:grpSpPr>
        <p:sp>
          <p:nvSpPr>
            <p:cNvPr id="37" name="Freeform 907">
              <a:extLst>
                <a:ext uri="{FF2B5EF4-FFF2-40B4-BE49-F238E27FC236}">
                  <a16:creationId xmlns:a16="http://schemas.microsoft.com/office/drawing/2014/main" id="{164F09F8-A553-4893-AA1F-E0325702986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38" name="Freeform 908">
              <a:extLst>
                <a:ext uri="{FF2B5EF4-FFF2-40B4-BE49-F238E27FC236}">
                  <a16:creationId xmlns:a16="http://schemas.microsoft.com/office/drawing/2014/main" id="{9AAC9211-D7C3-4211-BC86-50CD92602E0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39" name="Oval 909">
              <a:extLst>
                <a:ext uri="{FF2B5EF4-FFF2-40B4-BE49-F238E27FC236}">
                  <a16:creationId xmlns:a16="http://schemas.microsoft.com/office/drawing/2014/main" id="{2F83E668-CF96-4429-BC76-8A078384641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0" name="Freeform 910">
              <a:extLst>
                <a:ext uri="{FF2B5EF4-FFF2-40B4-BE49-F238E27FC236}">
                  <a16:creationId xmlns:a16="http://schemas.microsoft.com/office/drawing/2014/main" id="{49161356-A2C5-47F4-9B0C-C4A931E1E2BC}"/>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sp>
          <p:nvSpPr>
            <p:cNvPr id="41" name="Freeform 911">
              <a:extLst>
                <a:ext uri="{FF2B5EF4-FFF2-40B4-BE49-F238E27FC236}">
                  <a16:creationId xmlns:a16="http://schemas.microsoft.com/office/drawing/2014/main" id="{B203E0ED-771B-4B85-B3DD-FCD13A697C3C}"/>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defRPr/>
              </a:pPr>
              <a:endParaRPr lang="en-US" sz="2000" kern="0">
                <a:solidFill>
                  <a:srgbClr val="505050"/>
                </a:solidFill>
                <a:latin typeface="Segoe UI"/>
              </a:endParaRPr>
            </a:p>
          </p:txBody>
        </p:sp>
      </p:grpSp>
      <p:grpSp>
        <p:nvGrpSpPr>
          <p:cNvPr id="42" name="Group 41">
            <a:extLst>
              <a:ext uri="{FF2B5EF4-FFF2-40B4-BE49-F238E27FC236}">
                <a16:creationId xmlns:a16="http://schemas.microsoft.com/office/drawing/2014/main" id="{E09FDBDC-2B91-4E1C-BDD4-F9A090CF764F}"/>
              </a:ext>
              <a:ext uri="{C183D7F6-B498-43B3-948B-1728B52AA6E4}">
                <adec:decorative xmlns:adec="http://schemas.microsoft.com/office/drawing/2017/decorative" val="1"/>
              </a:ext>
            </a:extLst>
          </p:cNvPr>
          <p:cNvGrpSpPr/>
          <p:nvPr/>
        </p:nvGrpSpPr>
        <p:grpSpPr>
          <a:xfrm>
            <a:off x="9392419" y="2319699"/>
            <a:ext cx="654668" cy="533525"/>
            <a:chOff x="911674" y="3283088"/>
            <a:chExt cx="375812" cy="306271"/>
          </a:xfrm>
        </p:grpSpPr>
        <p:grpSp>
          <p:nvGrpSpPr>
            <p:cNvPr id="43" name="monitor 1" descr="monitor, desktop">
              <a:extLst>
                <a:ext uri="{FF2B5EF4-FFF2-40B4-BE49-F238E27FC236}">
                  <a16:creationId xmlns:a16="http://schemas.microsoft.com/office/drawing/2014/main" id="{C7401C1E-91E5-41F0-906A-02F09436F015}"/>
                </a:ext>
              </a:extLst>
            </p:cNvPr>
            <p:cNvGrpSpPr/>
            <p:nvPr/>
          </p:nvGrpSpPr>
          <p:grpSpPr>
            <a:xfrm>
              <a:off x="911674" y="3283088"/>
              <a:ext cx="375812" cy="306271"/>
              <a:chOff x="4233864" y="1827214"/>
              <a:chExt cx="403225" cy="328613"/>
            </a:xfrm>
          </p:grpSpPr>
          <p:sp>
            <p:nvSpPr>
              <p:cNvPr id="57" name="Freeform 53">
                <a:extLst>
                  <a:ext uri="{FF2B5EF4-FFF2-40B4-BE49-F238E27FC236}">
                    <a16:creationId xmlns:a16="http://schemas.microsoft.com/office/drawing/2014/main" id="{3F5D60D7-D9FA-4AC2-B33F-5D61747CFAB9}"/>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6" name="Freeform 54">
                <a:extLst>
                  <a:ext uri="{FF2B5EF4-FFF2-40B4-BE49-F238E27FC236}">
                    <a16:creationId xmlns:a16="http://schemas.microsoft.com/office/drawing/2014/main" id="{161830ED-57DF-4EAF-B33A-782318AA038D}"/>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45" name="Group 44">
              <a:extLst>
                <a:ext uri="{FF2B5EF4-FFF2-40B4-BE49-F238E27FC236}">
                  <a16:creationId xmlns:a16="http://schemas.microsoft.com/office/drawing/2014/main" id="{E1CA5E4D-819C-4EAF-966F-54E2947E8D69}"/>
                </a:ext>
              </a:extLst>
            </p:cNvPr>
            <p:cNvGrpSpPr/>
            <p:nvPr/>
          </p:nvGrpSpPr>
          <p:grpSpPr>
            <a:xfrm>
              <a:off x="1040456" y="3311396"/>
              <a:ext cx="118248" cy="127820"/>
              <a:chOff x="1031896" y="3342896"/>
              <a:chExt cx="135369" cy="146327"/>
            </a:xfrm>
            <a:solidFill>
              <a:srgbClr val="0078D4"/>
            </a:solidFill>
          </p:grpSpPr>
          <p:sp>
            <p:nvSpPr>
              <p:cNvPr id="50" name="Freeform: Shape 49">
                <a:extLst>
                  <a:ext uri="{FF2B5EF4-FFF2-40B4-BE49-F238E27FC236}">
                    <a16:creationId xmlns:a16="http://schemas.microsoft.com/office/drawing/2014/main" id="{95F1F0B5-BC56-49C8-99EA-6A4745A0ACB1}"/>
                  </a:ext>
                  <a:ext uri="{C183D7F6-B498-43B3-948B-1728B52AA6E4}">
                    <adec:decorative xmlns:adec="http://schemas.microsoft.com/office/drawing/2017/decorative" val="1"/>
                  </a:ext>
                </a:extLst>
              </p:cNvPr>
              <p:cNvSpPr/>
              <p:nvPr/>
            </p:nvSpPr>
            <p:spPr>
              <a:xfrm>
                <a:off x="1040479" y="3342896"/>
                <a:ext cx="114045" cy="68427"/>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grpFill/>
              <a:ln w="39072" cap="flat">
                <a:noFill/>
                <a:prstDash val="solid"/>
                <a:miter/>
              </a:ln>
            </p:spPr>
            <p:txBody>
              <a:bodyPr rtlCol="0" anchor="ct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Freeform: Shape 50">
                <a:extLst>
                  <a:ext uri="{FF2B5EF4-FFF2-40B4-BE49-F238E27FC236}">
                    <a16:creationId xmlns:a16="http://schemas.microsoft.com/office/drawing/2014/main" id="{4DAD7E60-796A-4C8E-B836-C1424B2BF825}"/>
                  </a:ext>
                  <a:ext uri="{C183D7F6-B498-43B3-948B-1728B52AA6E4}">
                    <adec:decorative xmlns:adec="http://schemas.microsoft.com/office/drawing/2017/decorative" val="1"/>
                  </a:ext>
                </a:extLst>
              </p:cNvPr>
              <p:cNvSpPr/>
              <p:nvPr/>
            </p:nvSpPr>
            <p:spPr>
              <a:xfrm>
                <a:off x="1031896" y="3389717"/>
                <a:ext cx="60824" cy="9883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grpFill/>
              <a:ln w="39072" cap="flat">
                <a:noFill/>
                <a:prstDash val="solid"/>
                <a:miter/>
              </a:ln>
            </p:spPr>
            <p:txBody>
              <a:bodyPr rtlCol="0" anchor="ct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Shape 55">
                <a:extLst>
                  <a:ext uri="{FF2B5EF4-FFF2-40B4-BE49-F238E27FC236}">
                    <a16:creationId xmlns:a16="http://schemas.microsoft.com/office/drawing/2014/main" id="{15AA972D-7436-4FB9-826C-723BC1981CFB}"/>
                  </a:ext>
                  <a:ext uri="{C183D7F6-B498-43B3-948B-1728B52AA6E4}">
                    <adec:decorative xmlns:adec="http://schemas.microsoft.com/office/drawing/2017/decorative" val="1"/>
                  </a:ext>
                </a:extLst>
              </p:cNvPr>
              <p:cNvSpPr/>
              <p:nvPr/>
            </p:nvSpPr>
            <p:spPr>
              <a:xfrm>
                <a:off x="1106441" y="3390385"/>
                <a:ext cx="60824" cy="9883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grpFill/>
              <a:ln w="39072" cap="flat">
                <a:noFill/>
                <a:prstDash val="solid"/>
                <a:miter/>
              </a:ln>
            </p:spPr>
            <p:txBody>
              <a:bodyPr rtlCol="0" anchor="ct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pic>
        <p:nvPicPr>
          <p:cNvPr id="70" name="Picture 69">
            <a:extLst>
              <a:ext uri="{FF2B5EF4-FFF2-40B4-BE49-F238E27FC236}">
                <a16:creationId xmlns:a16="http://schemas.microsoft.com/office/drawing/2014/main" id="{604A8FA6-8537-438C-9AB7-FD775D77D736}"/>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3735511" y="2312746"/>
            <a:ext cx="540477" cy="540477"/>
          </a:xfrm>
          <a:prstGeom prst="rect">
            <a:avLst/>
          </a:prstGeom>
        </p:spPr>
      </p:pic>
    </p:spTree>
    <p:extLst>
      <p:ext uri="{BB962C8B-B14F-4D97-AF65-F5344CB8AC3E}">
        <p14:creationId xmlns:p14="http://schemas.microsoft.com/office/powerpoint/2010/main" val="89022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36"/>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64" presetClass="path" presetSubtype="0" decel="100000" fill="hold" grpId="1" nodeType="withEffect">
                                  <p:stCondLst>
                                    <p:cond delay="0"/>
                                  </p:stCondLst>
                                  <p:childTnLst>
                                    <p:animMotion origin="layout" path="M -4.79167E-6 0.06921 L -4.79167E-6 1.11111E-6 " pathEditMode="relative" rAng="0" ptsTypes="AA">
                                      <p:cBhvr>
                                        <p:cTn id="14" dur="500" fill="hold"/>
                                        <p:tgtEl>
                                          <p:spTgt spid="47"/>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44"/>
                                        </p:tgtEl>
                                        <p:attrNameLst>
                                          <p:attrName>ppt_x</p:attrName>
                                          <p:attrName>ppt_y</p:attrName>
                                        </p:attrNameLst>
                                      </p:cBhvr>
                                      <p:rCtr x="0" y="-3472"/>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64" presetClass="path" presetSubtype="0" decel="100000" fill="hold" nodeType="withEffect">
                                  <p:stCondLst>
                                    <p:cond delay="0"/>
                                  </p:stCondLst>
                                  <p:childTnLst>
                                    <p:animMotion origin="layout" path="M -1.45833E-6 0.06922 L -1.45833E-6 -3.7037E-6 " pathEditMode="relative" rAng="0" ptsTypes="AA">
                                      <p:cBhvr>
                                        <p:cTn id="25" dur="500" fill="hold"/>
                                        <p:tgtEl>
                                          <p:spTgt spid="70"/>
                                        </p:tgtEl>
                                        <p:attrNameLst>
                                          <p:attrName>ppt_x</p:attrName>
                                          <p:attrName>ppt_y</p:attrName>
                                        </p:attrNameLst>
                                      </p:cBhvr>
                                      <p:rCtr x="0" y="-3472"/>
                                    </p:animMotion>
                                  </p:childTnLst>
                                </p:cTn>
                              </p:par>
                              <p:par>
                                <p:cTn id="26" presetID="10"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64" presetClass="path" presetSubtype="0" decel="100000" fill="hold" grpId="1" nodeType="withEffect">
                                  <p:stCondLst>
                                    <p:cond delay="0"/>
                                  </p:stCondLst>
                                  <p:childTnLst>
                                    <p:animMotion origin="layout" path="M -4.58333E-6 0.06921 L -4.58333E-6 1.11111E-6 " pathEditMode="relative" rAng="0" ptsTypes="AA">
                                      <p:cBhvr>
                                        <p:cTn id="30" dur="500" fill="hold"/>
                                        <p:tgtEl>
                                          <p:spTgt spid="48"/>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64" presetClass="path" presetSubtype="0" decel="100000" fill="hold" grpId="1" nodeType="withEffect">
                                  <p:stCondLst>
                                    <p:cond delay="0"/>
                                  </p:stCondLst>
                                  <p:childTnLst>
                                    <p:animMotion origin="layout" path="M -1.45833E-6 0.06922 L -1.45833E-6 -3.7037E-6 " pathEditMode="relative" rAng="0" ptsTypes="AA">
                                      <p:cBhvr>
                                        <p:cTn id="35" dur="500" fill="hold"/>
                                        <p:tgtEl>
                                          <p:spTgt spid="52"/>
                                        </p:tgtEl>
                                        <p:attrNameLst>
                                          <p:attrName>ppt_x</p:attrName>
                                          <p:attrName>ppt_y</p:attrName>
                                        </p:attrNameLst>
                                      </p:cBhvr>
                                      <p:rCtr x="0" y="-3472"/>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64" presetClass="path" presetSubtype="0" decel="100000" fill="hold" nodeType="withEffect">
                                  <p:stCondLst>
                                    <p:cond delay="0"/>
                                  </p:stCondLst>
                                  <p:childTnLst>
                                    <p:animMotion origin="layout" path="M -1.45833E-6 0.06922 L -1.45833E-6 -3.7037E-6 " pathEditMode="relative" rAng="0" ptsTypes="AA">
                                      <p:cBhvr>
                                        <p:cTn id="41" dur="500" fill="hold"/>
                                        <p:tgtEl>
                                          <p:spTgt spid="4"/>
                                        </p:tgtEl>
                                        <p:attrNameLst>
                                          <p:attrName>ppt_x</p:attrName>
                                          <p:attrName>ppt_y</p:attrName>
                                        </p:attrNameLst>
                                      </p:cBhvr>
                                      <p:rCtr x="0" y="-3472"/>
                                    </p:animMotion>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64" presetClass="path" presetSubtype="0" decel="100000" fill="hold" grpId="1" nodeType="withEffect">
                                  <p:stCondLst>
                                    <p:cond delay="0"/>
                                  </p:stCondLst>
                                  <p:childTnLst>
                                    <p:animMotion origin="layout" path="M -1.45833E-6 0.06922 L -1.45833E-6 -3.7037E-6 " pathEditMode="relative" rAng="0" ptsTypes="AA">
                                      <p:cBhvr>
                                        <p:cTn id="46" dur="500" fill="hold"/>
                                        <p:tgtEl>
                                          <p:spTgt spid="46"/>
                                        </p:tgtEl>
                                        <p:attrNameLst>
                                          <p:attrName>ppt_x</p:attrName>
                                          <p:attrName>ppt_y</p:attrName>
                                        </p:attrNameLst>
                                      </p:cBhvr>
                                      <p:rCtr x="0" y="-3472"/>
                                    </p:animMotion>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64" presetClass="path" presetSubtype="0" decel="100000" fill="hold" grpId="1" nodeType="withEffect">
                                  <p:stCondLst>
                                    <p:cond delay="0"/>
                                  </p:stCondLst>
                                  <p:childTnLst>
                                    <p:animMotion origin="layout" path="M -1.45833E-6 0.06922 L -1.45833E-6 -3.7037E-6 " pathEditMode="relative" rAng="0" ptsTypes="AA">
                                      <p:cBhvr>
                                        <p:cTn id="51" dur="500" fill="hold"/>
                                        <p:tgtEl>
                                          <p:spTgt spid="53"/>
                                        </p:tgtEl>
                                        <p:attrNameLst>
                                          <p:attrName>ppt_x</p:attrName>
                                          <p:attrName>ppt_y</p:attrName>
                                        </p:attrNameLst>
                                      </p:cBhvr>
                                      <p:rCtr x="0" y="-3472"/>
                                    </p:animMotion>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64" presetClass="path" presetSubtype="0" decel="100000" fill="hold" nodeType="withEffect">
                                  <p:stCondLst>
                                    <p:cond delay="0"/>
                                  </p:stCondLst>
                                  <p:childTnLst>
                                    <p:animMotion origin="layout" path="M -1.45833E-6 0.06922 L -1.45833E-6 -3.7037E-6 " pathEditMode="relative" rAng="0" ptsTypes="AA">
                                      <p:cBhvr>
                                        <p:cTn id="57" dur="500" fill="hold"/>
                                        <p:tgtEl>
                                          <p:spTgt spid="42"/>
                                        </p:tgtEl>
                                        <p:attrNameLst>
                                          <p:attrName>ppt_x</p:attrName>
                                          <p:attrName>ppt_y</p:attrName>
                                        </p:attrNameLst>
                                      </p:cBhvr>
                                      <p:rCtr x="0" y="-3472"/>
                                    </p:animMotion>
                                  </p:childTnLst>
                                </p:cTn>
                              </p:par>
                              <p:par>
                                <p:cTn id="58" presetID="10"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64" presetClass="path" presetSubtype="0" decel="100000" fill="hold" grpId="1" nodeType="withEffect">
                                  <p:stCondLst>
                                    <p:cond delay="0"/>
                                  </p:stCondLst>
                                  <p:childTnLst>
                                    <p:animMotion origin="layout" path="M 3.75E-6 0.06921 L 3.75E-6 1.11111E-6 " pathEditMode="relative" rAng="0" ptsTypes="AA">
                                      <p:cBhvr>
                                        <p:cTn id="62" dur="500" fill="hold"/>
                                        <p:tgtEl>
                                          <p:spTgt spid="49"/>
                                        </p:tgtEl>
                                        <p:attrNameLst>
                                          <p:attrName>ppt_x</p:attrName>
                                          <p:attrName>ppt_y</p:attrName>
                                        </p:attrNameLst>
                                      </p:cBhvr>
                                      <p:rCtr x="0" y="-3472"/>
                                    </p:animMotion>
                                  </p:childTnLst>
                                </p:cTn>
                              </p:par>
                              <p:par>
                                <p:cTn id="63" presetID="10"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64" presetClass="path" presetSubtype="0" decel="100000" fill="hold" grpId="1" nodeType="withEffect">
                                  <p:stCondLst>
                                    <p:cond delay="0"/>
                                  </p:stCondLst>
                                  <p:childTnLst>
                                    <p:animMotion origin="layout" path="M -1.45833E-6 0.06922 L -1.45833E-6 -3.7037E-6 " pathEditMode="relative" rAng="0" ptsTypes="AA">
                                      <p:cBhvr>
                                        <p:cTn id="67" dur="500" fill="hold"/>
                                        <p:tgtEl>
                                          <p:spTgt spid="55"/>
                                        </p:tgtEl>
                                        <p:attrNameLst>
                                          <p:attrName>ppt_x</p:attrName>
                                          <p:attrName>ppt_y</p:attrName>
                                        </p:attrNameLst>
                                      </p:cBhvr>
                                      <p:rCtr x="0" y="-3472"/>
                                    </p:animMotion>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44" grpId="0"/>
      <p:bldP spid="44" grpId="1"/>
      <p:bldP spid="48" grpId="0"/>
      <p:bldP spid="48" grpId="1"/>
      <p:bldP spid="52" grpId="0"/>
      <p:bldP spid="52" grpId="1"/>
      <p:bldP spid="46" grpId="0"/>
      <p:bldP spid="46" grpId="1"/>
      <p:bldP spid="53" grpId="0"/>
      <p:bldP spid="53" grpId="1"/>
      <p:bldP spid="49" grpId="0"/>
      <p:bldP spid="49" grpId="1"/>
      <p:bldP spid="55" grpId="0"/>
      <p:bldP spid="55" grpId="1"/>
      <p:bldP spid="5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3227388"/>
            <a:ext cx="4338636" cy="403225"/>
          </a:xfrm>
        </p:spPr>
        <p:txBody>
          <a:bodyPr anchor="ctr">
            <a:noAutofit/>
          </a:bodyPr>
          <a:lstStyle/>
          <a:p>
            <a:pPr>
              <a:lnSpc>
                <a:spcPct val="100000"/>
              </a:lnSpc>
              <a:spcAft>
                <a:spcPts val="1200"/>
              </a:spcAft>
            </a:pPr>
            <a:r>
              <a:rPr lang="en-US" sz="3200" dirty="0">
                <a:solidFill>
                  <a:schemeClr val="tx2"/>
                </a:solidFill>
              </a:rPr>
              <a:t>Continuously focus </a:t>
            </a:r>
            <a:br>
              <a:rPr lang="en-US" sz="3200" dirty="0">
                <a:solidFill>
                  <a:schemeClr val="tx2"/>
                </a:solidFill>
              </a:rPr>
            </a:br>
            <a:r>
              <a:rPr lang="en-US" sz="3200" dirty="0">
                <a:solidFill>
                  <a:schemeClr val="tx2"/>
                </a:solidFill>
              </a:rPr>
              <a:t>on optimization</a:t>
            </a:r>
            <a:r>
              <a:rPr lang="en-US" sz="3200" dirty="0"/>
              <a:t>—</a:t>
            </a:r>
            <a:br>
              <a:rPr lang="en-US" sz="3200" dirty="0"/>
            </a:br>
            <a:r>
              <a:rPr lang="en-US" sz="3200" dirty="0"/>
              <a:t>when implementing </a:t>
            </a:r>
            <a:br>
              <a:rPr lang="en-US" sz="3200" dirty="0"/>
            </a:br>
            <a:r>
              <a:rPr lang="en-US" sz="3200" dirty="0"/>
              <a:t>a business case</a:t>
            </a:r>
          </a:p>
        </p:txBody>
      </p:sp>
      <p:sp>
        <p:nvSpPr>
          <p:cNvPr id="44" name="TextBox 43">
            <a:extLst>
              <a:ext uri="{FF2B5EF4-FFF2-40B4-BE49-F238E27FC236}">
                <a16:creationId xmlns:a16="http://schemas.microsoft.com/office/drawing/2014/main" id="{8EBA0BAE-5225-4F9F-BC34-B1261F772C4A}"/>
              </a:ext>
            </a:extLst>
          </p:cNvPr>
          <p:cNvSpPr txBox="1"/>
          <p:nvPr/>
        </p:nvSpPr>
        <p:spPr>
          <a:xfrm>
            <a:off x="6428071" y="1337805"/>
            <a:ext cx="4066691"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Reduced on-premises asset acquisition</a:t>
            </a:r>
          </a:p>
        </p:txBody>
      </p:sp>
      <p:sp>
        <p:nvSpPr>
          <p:cNvPr id="85" name="TextBox 84">
            <a:extLst>
              <a:ext uri="{FF2B5EF4-FFF2-40B4-BE49-F238E27FC236}">
                <a16:creationId xmlns:a16="http://schemas.microsoft.com/office/drawing/2014/main" id="{885400F3-3E1B-4688-9121-637368F2CEDB}"/>
              </a:ext>
            </a:extLst>
          </p:cNvPr>
          <p:cNvSpPr txBox="1"/>
          <p:nvPr/>
        </p:nvSpPr>
        <p:spPr>
          <a:xfrm>
            <a:off x="6428071" y="2178885"/>
            <a:ext cx="4797788"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Initial clean-up, right-sizing, and optimization</a:t>
            </a:r>
          </a:p>
        </p:txBody>
      </p:sp>
      <p:sp>
        <p:nvSpPr>
          <p:cNvPr id="87" name="TextBox 86">
            <a:extLst>
              <a:ext uri="{FF2B5EF4-FFF2-40B4-BE49-F238E27FC236}">
                <a16:creationId xmlns:a16="http://schemas.microsoft.com/office/drawing/2014/main" id="{0F286DF7-6908-444B-8537-A01BFD80CC55}"/>
              </a:ext>
            </a:extLst>
          </p:cNvPr>
          <p:cNvSpPr txBox="1"/>
          <p:nvPr/>
        </p:nvSpPr>
        <p:spPr>
          <a:xfrm>
            <a:off x="6428071" y="3019965"/>
            <a:ext cx="3090590"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Continuous cost optimization</a:t>
            </a:r>
          </a:p>
        </p:txBody>
      </p:sp>
      <p:sp>
        <p:nvSpPr>
          <p:cNvPr id="89" name="TextBox 88">
            <a:extLst>
              <a:ext uri="{FF2B5EF4-FFF2-40B4-BE49-F238E27FC236}">
                <a16:creationId xmlns:a16="http://schemas.microsoft.com/office/drawing/2014/main" id="{A7449058-8A54-4BC8-BFBA-4F67B43CAC99}"/>
              </a:ext>
            </a:extLst>
          </p:cNvPr>
          <p:cNvSpPr txBox="1"/>
          <p:nvPr/>
        </p:nvSpPr>
        <p:spPr>
          <a:xfrm>
            <a:off x="6428071" y="3861045"/>
            <a:ext cx="4555863"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Resource tagging and spend categorization</a:t>
            </a:r>
          </a:p>
        </p:txBody>
      </p:sp>
      <p:sp>
        <p:nvSpPr>
          <p:cNvPr id="91" name="TextBox 90">
            <a:extLst>
              <a:ext uri="{FF2B5EF4-FFF2-40B4-BE49-F238E27FC236}">
                <a16:creationId xmlns:a16="http://schemas.microsoft.com/office/drawing/2014/main" id="{4F78530C-D5E9-4D08-883A-B9EABB96598C}"/>
              </a:ext>
            </a:extLst>
          </p:cNvPr>
          <p:cNvSpPr txBox="1"/>
          <p:nvPr/>
        </p:nvSpPr>
        <p:spPr>
          <a:xfrm>
            <a:off x="6428071" y="4702125"/>
            <a:ext cx="5017656"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Taking advantage of cloud-native billing models</a:t>
            </a:r>
          </a:p>
        </p:txBody>
      </p:sp>
      <p:sp>
        <p:nvSpPr>
          <p:cNvPr id="93" name="TextBox 92">
            <a:extLst>
              <a:ext uri="{FF2B5EF4-FFF2-40B4-BE49-F238E27FC236}">
                <a16:creationId xmlns:a16="http://schemas.microsoft.com/office/drawing/2014/main" id="{F508237E-CB42-4C21-A8EF-1B1802A845D6}"/>
              </a:ext>
            </a:extLst>
          </p:cNvPr>
          <p:cNvSpPr txBox="1"/>
          <p:nvPr/>
        </p:nvSpPr>
        <p:spPr>
          <a:xfrm>
            <a:off x="6428071" y="5543207"/>
            <a:ext cx="2189254" cy="276999"/>
          </a:xfrm>
          <a:prstGeom prst="rect">
            <a:avLst/>
          </a:prstGeom>
          <a:noFill/>
        </p:spPr>
        <p:txBody>
          <a:bodyPr wrap="none" lIns="0" tIns="0" rIns="0" bIns="0" anchor="ctr">
            <a:spAutoFit/>
          </a:bodyPr>
          <a:lstStyle>
            <a:defPPr>
              <a:defRPr lang="en-US"/>
            </a:defPPr>
            <a:lvl1pPr>
              <a:defRPr>
                <a:latin typeface="+mj-lt"/>
              </a:defRPr>
            </a:lvl1pPr>
          </a:lstStyle>
          <a:p>
            <a:r>
              <a:rPr lang="en-US" dirty="0"/>
              <a:t>Azure Hybrid Benefit</a:t>
            </a:r>
          </a:p>
        </p:txBody>
      </p:sp>
      <p:pic>
        <p:nvPicPr>
          <p:cNvPr id="22" name="Picture 21">
            <a:extLst>
              <a:ext uri="{FF2B5EF4-FFF2-40B4-BE49-F238E27FC236}">
                <a16:creationId xmlns:a16="http://schemas.microsoft.com/office/drawing/2014/main" id="{0903D0EC-9036-4A18-A311-8D57BDE3A85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23236" y="2916214"/>
            <a:ext cx="442372" cy="442372"/>
          </a:xfrm>
          <a:prstGeom prst="rect">
            <a:avLst/>
          </a:prstGeom>
        </p:spPr>
      </p:pic>
      <p:pic>
        <p:nvPicPr>
          <p:cNvPr id="23" name="Picture 22">
            <a:extLst>
              <a:ext uri="{FF2B5EF4-FFF2-40B4-BE49-F238E27FC236}">
                <a16:creationId xmlns:a16="http://schemas.microsoft.com/office/drawing/2014/main" id="{B4D2B3AC-CC4A-435A-8682-E8B5BE8B1B7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23236" y="3812614"/>
            <a:ext cx="442372" cy="442372"/>
          </a:xfrm>
          <a:prstGeom prst="rect">
            <a:avLst/>
          </a:prstGeom>
        </p:spPr>
      </p:pic>
      <p:grpSp>
        <p:nvGrpSpPr>
          <p:cNvPr id="27" name="Graphic 252">
            <a:extLst>
              <a:ext uri="{FF2B5EF4-FFF2-40B4-BE49-F238E27FC236}">
                <a16:creationId xmlns:a16="http://schemas.microsoft.com/office/drawing/2014/main" id="{71023D10-1463-4709-9CB1-28FBE9F74029}"/>
              </a:ext>
              <a:ext uri="{C183D7F6-B498-43B3-948B-1728B52AA6E4}">
                <adec:decorative xmlns:adec="http://schemas.microsoft.com/office/drawing/2017/decorative" val="1"/>
              </a:ext>
            </a:extLst>
          </p:cNvPr>
          <p:cNvGrpSpPr/>
          <p:nvPr/>
        </p:nvGrpSpPr>
        <p:grpSpPr>
          <a:xfrm>
            <a:off x="5715011" y="5450733"/>
            <a:ext cx="458822" cy="461919"/>
            <a:chOff x="4477326" y="5668469"/>
            <a:chExt cx="397725" cy="400412"/>
          </a:xfrm>
        </p:grpSpPr>
        <p:sp>
          <p:nvSpPr>
            <p:cNvPr id="28" name="Freeform: Shape 27">
              <a:extLst>
                <a:ext uri="{FF2B5EF4-FFF2-40B4-BE49-F238E27FC236}">
                  <a16:creationId xmlns:a16="http://schemas.microsoft.com/office/drawing/2014/main" id="{69D4F289-D78D-430B-B2C1-75468306A9D7}"/>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sp>
          <p:nvSpPr>
            <p:cNvPr id="29" name="Freeform: Shape 28">
              <a:extLst>
                <a:ext uri="{FF2B5EF4-FFF2-40B4-BE49-F238E27FC236}">
                  <a16:creationId xmlns:a16="http://schemas.microsoft.com/office/drawing/2014/main" id="{32518D53-6AE0-403D-86D0-9AC4F0C050F8}"/>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0" name="Freeform: Shape 29">
              <a:extLst>
                <a:ext uri="{FF2B5EF4-FFF2-40B4-BE49-F238E27FC236}">
                  <a16:creationId xmlns:a16="http://schemas.microsoft.com/office/drawing/2014/main" id="{EDE27271-C67B-436E-87B1-10987E69DF5F}"/>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1" name="Freeform: Shape 30">
              <a:extLst>
                <a:ext uri="{FF2B5EF4-FFF2-40B4-BE49-F238E27FC236}">
                  <a16:creationId xmlns:a16="http://schemas.microsoft.com/office/drawing/2014/main" id="{A6BDB690-F8BD-4C29-901E-D90864753A8A}"/>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2" name="Freeform: Shape 31">
              <a:extLst>
                <a:ext uri="{FF2B5EF4-FFF2-40B4-BE49-F238E27FC236}">
                  <a16:creationId xmlns:a16="http://schemas.microsoft.com/office/drawing/2014/main" id="{270AD00E-191F-44C0-A475-4DF022B12DD5}"/>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3" name="Freeform: Shape 32">
              <a:extLst>
                <a:ext uri="{FF2B5EF4-FFF2-40B4-BE49-F238E27FC236}">
                  <a16:creationId xmlns:a16="http://schemas.microsoft.com/office/drawing/2014/main" id="{64EE45AD-1756-4D23-BBD2-56B3AFCBA6DC}"/>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4" name="Freeform: Shape 33">
              <a:extLst>
                <a:ext uri="{FF2B5EF4-FFF2-40B4-BE49-F238E27FC236}">
                  <a16:creationId xmlns:a16="http://schemas.microsoft.com/office/drawing/2014/main" id="{E7896DCA-69D7-4D6B-B044-30361316D1C0}"/>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5" name="Freeform: Shape 34">
              <a:extLst>
                <a:ext uri="{FF2B5EF4-FFF2-40B4-BE49-F238E27FC236}">
                  <a16:creationId xmlns:a16="http://schemas.microsoft.com/office/drawing/2014/main" id="{84E86B1B-0578-4E2F-93BB-2565DEE47B8E}"/>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6" name="Freeform: Shape 35">
              <a:extLst>
                <a:ext uri="{FF2B5EF4-FFF2-40B4-BE49-F238E27FC236}">
                  <a16:creationId xmlns:a16="http://schemas.microsoft.com/office/drawing/2014/main" id="{023ED36D-09D9-4C32-BD5D-BDFA72B73171}"/>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7" name="Freeform: Shape 36">
              <a:extLst>
                <a:ext uri="{FF2B5EF4-FFF2-40B4-BE49-F238E27FC236}">
                  <a16:creationId xmlns:a16="http://schemas.microsoft.com/office/drawing/2014/main" id="{94C7CD39-F352-4159-B28C-0930F459F6C3}"/>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a:defRPr/>
              </a:pPr>
              <a:endParaRPr lang="en-US" kern="0">
                <a:solidFill>
                  <a:srgbClr val="000000"/>
                </a:solidFill>
                <a:latin typeface="Segoe UI"/>
              </a:endParaRPr>
            </a:p>
          </p:txBody>
        </p:sp>
        <p:sp>
          <p:nvSpPr>
            <p:cNvPr id="38" name="Freeform: Shape 37">
              <a:extLst>
                <a:ext uri="{FF2B5EF4-FFF2-40B4-BE49-F238E27FC236}">
                  <a16:creationId xmlns:a16="http://schemas.microsoft.com/office/drawing/2014/main" id="{C33BD885-FB21-4520-884B-DE2082E9E334}"/>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a:defRPr/>
              </a:pPr>
              <a:endParaRPr lang="en-US" kern="0">
                <a:solidFill>
                  <a:srgbClr val="000000"/>
                </a:solidFill>
                <a:latin typeface="Segoe UI"/>
              </a:endParaRPr>
            </a:p>
          </p:txBody>
        </p:sp>
      </p:grpSp>
      <p:grpSp>
        <p:nvGrpSpPr>
          <p:cNvPr id="39" name="Group 38">
            <a:extLst>
              <a:ext uri="{FF2B5EF4-FFF2-40B4-BE49-F238E27FC236}">
                <a16:creationId xmlns:a16="http://schemas.microsoft.com/office/drawing/2014/main" id="{761CA845-ADE9-49B8-B054-DC3B63314DB3}"/>
              </a:ext>
              <a:ext uri="{C183D7F6-B498-43B3-948B-1728B52AA6E4}">
                <adec:decorative xmlns:adec="http://schemas.microsoft.com/office/drawing/2017/decorative" val="1"/>
              </a:ext>
            </a:extLst>
          </p:cNvPr>
          <p:cNvGrpSpPr/>
          <p:nvPr/>
        </p:nvGrpSpPr>
        <p:grpSpPr>
          <a:xfrm>
            <a:off x="5643763" y="2035039"/>
            <a:ext cx="601318" cy="601315"/>
            <a:chOff x="4368403" y="2889653"/>
            <a:chExt cx="469107" cy="469107"/>
          </a:xfrm>
        </p:grpSpPr>
        <p:grpSp>
          <p:nvGrpSpPr>
            <p:cNvPr id="40" name="Group 39">
              <a:extLst>
                <a:ext uri="{FF2B5EF4-FFF2-40B4-BE49-F238E27FC236}">
                  <a16:creationId xmlns:a16="http://schemas.microsoft.com/office/drawing/2014/main" id="{1E6FBBEE-65A3-4499-919B-E05A89B40147}"/>
                </a:ext>
              </a:extLst>
            </p:cNvPr>
            <p:cNvGrpSpPr/>
            <p:nvPr/>
          </p:nvGrpSpPr>
          <p:grpSpPr>
            <a:xfrm rot="18900000">
              <a:off x="4368403" y="2889653"/>
              <a:ext cx="469107" cy="469107"/>
              <a:chOff x="4368403" y="2889653"/>
              <a:chExt cx="469107" cy="469107"/>
            </a:xfrm>
          </p:grpSpPr>
          <p:grpSp>
            <p:nvGrpSpPr>
              <p:cNvPr id="49" name="Group 48">
                <a:extLst>
                  <a:ext uri="{FF2B5EF4-FFF2-40B4-BE49-F238E27FC236}">
                    <a16:creationId xmlns:a16="http://schemas.microsoft.com/office/drawing/2014/main" id="{13FEAF2D-4ADB-4904-967A-7E4F801F470F}"/>
                  </a:ext>
                </a:extLst>
              </p:cNvPr>
              <p:cNvGrpSpPr/>
              <p:nvPr/>
            </p:nvGrpSpPr>
            <p:grpSpPr>
              <a:xfrm>
                <a:off x="4573913" y="2889653"/>
                <a:ext cx="58087" cy="469107"/>
                <a:chOff x="4557244" y="2889653"/>
                <a:chExt cx="58087" cy="469107"/>
              </a:xfrm>
            </p:grpSpPr>
            <p:grpSp>
              <p:nvGrpSpPr>
                <p:cNvPr id="57" name="Group 56">
                  <a:extLst>
                    <a:ext uri="{FF2B5EF4-FFF2-40B4-BE49-F238E27FC236}">
                      <a16:creationId xmlns:a16="http://schemas.microsoft.com/office/drawing/2014/main" id="{D9439289-BD31-499F-ADC7-8A97D681BE81}"/>
                    </a:ext>
                  </a:extLst>
                </p:cNvPr>
                <p:cNvGrpSpPr/>
                <p:nvPr/>
              </p:nvGrpSpPr>
              <p:grpSpPr>
                <a:xfrm>
                  <a:off x="4557244" y="2889653"/>
                  <a:ext cx="58087" cy="176213"/>
                  <a:chOff x="4581056" y="2770591"/>
                  <a:chExt cx="58087" cy="176213"/>
                </a:xfrm>
              </p:grpSpPr>
              <p:cxnSp>
                <p:nvCxnSpPr>
                  <p:cNvPr id="61" name="Straight Connector 60">
                    <a:extLst>
                      <a:ext uri="{FF2B5EF4-FFF2-40B4-BE49-F238E27FC236}">
                        <a16:creationId xmlns:a16="http://schemas.microsoft.com/office/drawing/2014/main" id="{80B9D91A-9810-407A-83EE-6F6A21B9AE1A}"/>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62" name="Rectangle 11">
                    <a:extLst>
                      <a:ext uri="{FF2B5EF4-FFF2-40B4-BE49-F238E27FC236}">
                        <a16:creationId xmlns:a16="http://schemas.microsoft.com/office/drawing/2014/main" id="{1F210451-5F9A-4500-B582-E5426204B339}"/>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defTabSz="1118966" fontAlgn="base">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112DB0DF-75F1-4786-991A-94BC17EC789F}"/>
                    </a:ext>
                  </a:extLst>
                </p:cNvPr>
                <p:cNvGrpSpPr/>
                <p:nvPr/>
              </p:nvGrpSpPr>
              <p:grpSpPr>
                <a:xfrm flipV="1">
                  <a:off x="4557244" y="3182547"/>
                  <a:ext cx="58087" cy="176213"/>
                  <a:chOff x="4581056" y="2770591"/>
                  <a:chExt cx="58087" cy="176213"/>
                </a:xfrm>
              </p:grpSpPr>
              <p:cxnSp>
                <p:nvCxnSpPr>
                  <p:cNvPr id="59" name="Straight Connector 58">
                    <a:extLst>
                      <a:ext uri="{FF2B5EF4-FFF2-40B4-BE49-F238E27FC236}">
                        <a16:creationId xmlns:a16="http://schemas.microsoft.com/office/drawing/2014/main" id="{422CDDEE-FFC5-49CD-B02C-206CD6094F7D}"/>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60" name="Rectangle 11">
                    <a:extLst>
                      <a:ext uri="{FF2B5EF4-FFF2-40B4-BE49-F238E27FC236}">
                        <a16:creationId xmlns:a16="http://schemas.microsoft.com/office/drawing/2014/main" id="{F32D8942-33B4-49C4-AA62-8F23115A5EF0}"/>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defTabSz="1118966" fontAlgn="base">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0" name="Group 49">
                <a:extLst>
                  <a:ext uri="{FF2B5EF4-FFF2-40B4-BE49-F238E27FC236}">
                    <a16:creationId xmlns:a16="http://schemas.microsoft.com/office/drawing/2014/main" id="{26C8CFDA-2446-40FE-A1D5-34A0BE779391}"/>
                  </a:ext>
                </a:extLst>
              </p:cNvPr>
              <p:cNvGrpSpPr/>
              <p:nvPr/>
            </p:nvGrpSpPr>
            <p:grpSpPr>
              <a:xfrm rot="5400000">
                <a:off x="4573913" y="2889653"/>
                <a:ext cx="58087" cy="469107"/>
                <a:chOff x="4557244" y="2889653"/>
                <a:chExt cx="58087" cy="469107"/>
              </a:xfrm>
            </p:grpSpPr>
            <p:grpSp>
              <p:nvGrpSpPr>
                <p:cNvPr id="51" name="Group 50">
                  <a:extLst>
                    <a:ext uri="{FF2B5EF4-FFF2-40B4-BE49-F238E27FC236}">
                      <a16:creationId xmlns:a16="http://schemas.microsoft.com/office/drawing/2014/main" id="{B8A419F0-6CED-4894-ABB7-6D1DF3887385}"/>
                    </a:ext>
                  </a:extLst>
                </p:cNvPr>
                <p:cNvGrpSpPr/>
                <p:nvPr/>
              </p:nvGrpSpPr>
              <p:grpSpPr>
                <a:xfrm>
                  <a:off x="4557244" y="2889653"/>
                  <a:ext cx="58087" cy="176213"/>
                  <a:chOff x="4581056" y="2770591"/>
                  <a:chExt cx="58087" cy="176213"/>
                </a:xfrm>
              </p:grpSpPr>
              <p:cxnSp>
                <p:nvCxnSpPr>
                  <p:cNvPr id="55" name="Straight Connector 54">
                    <a:extLst>
                      <a:ext uri="{FF2B5EF4-FFF2-40B4-BE49-F238E27FC236}">
                        <a16:creationId xmlns:a16="http://schemas.microsoft.com/office/drawing/2014/main" id="{DFDDBA13-DB07-4785-A1BA-7F8F198BF2C8}"/>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56" name="Rectangle 11">
                    <a:extLst>
                      <a:ext uri="{FF2B5EF4-FFF2-40B4-BE49-F238E27FC236}">
                        <a16:creationId xmlns:a16="http://schemas.microsoft.com/office/drawing/2014/main" id="{FA26A9B6-5178-4F4D-B137-84B8F84B6C03}"/>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defTabSz="1118966" fontAlgn="base">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0FFF640D-F03B-4BD6-A111-276BAE65F1F0}"/>
                    </a:ext>
                  </a:extLst>
                </p:cNvPr>
                <p:cNvGrpSpPr/>
                <p:nvPr/>
              </p:nvGrpSpPr>
              <p:grpSpPr>
                <a:xfrm flipV="1">
                  <a:off x="4557244" y="3182547"/>
                  <a:ext cx="58087" cy="176213"/>
                  <a:chOff x="4581056" y="2770591"/>
                  <a:chExt cx="58087" cy="176213"/>
                </a:xfrm>
              </p:grpSpPr>
              <p:cxnSp>
                <p:nvCxnSpPr>
                  <p:cNvPr id="53" name="Straight Connector 52">
                    <a:extLst>
                      <a:ext uri="{FF2B5EF4-FFF2-40B4-BE49-F238E27FC236}">
                        <a16:creationId xmlns:a16="http://schemas.microsoft.com/office/drawing/2014/main" id="{11848113-D378-48A9-9C4E-B52AA2287828}"/>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54" name="Rectangle 11">
                    <a:extLst>
                      <a:ext uri="{FF2B5EF4-FFF2-40B4-BE49-F238E27FC236}">
                        <a16:creationId xmlns:a16="http://schemas.microsoft.com/office/drawing/2014/main" id="{D3555CA5-1CFB-46CA-99BE-1AD6CA3AC7D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defTabSz="1118966" fontAlgn="base">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41" name="server" descr="server">
              <a:extLst>
                <a:ext uri="{FF2B5EF4-FFF2-40B4-BE49-F238E27FC236}">
                  <a16:creationId xmlns:a16="http://schemas.microsoft.com/office/drawing/2014/main" id="{07C76510-47B1-4A6B-B642-97D1CE3A11E0}"/>
                </a:ext>
              </a:extLst>
            </p:cNvPr>
            <p:cNvGrpSpPr>
              <a:grpSpLocks noChangeAspect="1"/>
            </p:cNvGrpSpPr>
            <p:nvPr/>
          </p:nvGrpSpPr>
          <p:grpSpPr bwMode="auto">
            <a:xfrm>
              <a:off x="4473768" y="3027193"/>
              <a:ext cx="258376" cy="193051"/>
              <a:chOff x="440" y="2517"/>
              <a:chExt cx="265" cy="198"/>
            </a:xfrm>
          </p:grpSpPr>
          <p:sp>
            <p:nvSpPr>
              <p:cNvPr id="42" name="AutoShape 49">
                <a:extLst>
                  <a:ext uri="{FF2B5EF4-FFF2-40B4-BE49-F238E27FC236}">
                    <a16:creationId xmlns:a16="http://schemas.microsoft.com/office/drawing/2014/main" id="{FFB84223-C1D1-444C-BA5B-E58FE4CB7B12}"/>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defRPr/>
                </a:pPr>
                <a:endParaRPr lang="en-US" sz="2118" kern="0">
                  <a:solidFill>
                    <a:srgbClr val="FFFFFF"/>
                  </a:solidFill>
                  <a:latin typeface="Segoe UI"/>
                </a:endParaRPr>
              </a:p>
            </p:txBody>
          </p:sp>
          <p:sp>
            <p:nvSpPr>
              <p:cNvPr id="45" name="Freeform 51">
                <a:extLst>
                  <a:ext uri="{FF2B5EF4-FFF2-40B4-BE49-F238E27FC236}">
                    <a16:creationId xmlns:a16="http://schemas.microsoft.com/office/drawing/2014/main" id="{70650A24-ECA8-416F-92DF-C623AE9BD4E6}"/>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defRPr/>
                </a:pPr>
                <a:endParaRPr lang="en-US" sz="2118" kern="0">
                  <a:solidFill>
                    <a:srgbClr val="FFFFFF"/>
                  </a:solidFill>
                  <a:latin typeface="Segoe UI"/>
                </a:endParaRPr>
              </a:p>
            </p:txBody>
          </p:sp>
          <p:sp>
            <p:nvSpPr>
              <p:cNvPr id="46" name="Freeform 52">
                <a:extLst>
                  <a:ext uri="{FF2B5EF4-FFF2-40B4-BE49-F238E27FC236}">
                    <a16:creationId xmlns:a16="http://schemas.microsoft.com/office/drawing/2014/main" id="{ACBBE7A1-209D-4AEF-AF06-09F7B9BF4C0B}"/>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defRPr/>
                </a:pPr>
                <a:endParaRPr lang="en-US" sz="2118" kern="0">
                  <a:solidFill>
                    <a:srgbClr val="FFFFFF"/>
                  </a:solidFill>
                  <a:latin typeface="Segoe UI"/>
                </a:endParaRPr>
              </a:p>
            </p:txBody>
          </p:sp>
          <p:sp>
            <p:nvSpPr>
              <p:cNvPr id="47" name="Rectangle 53">
                <a:extLst>
                  <a:ext uri="{FF2B5EF4-FFF2-40B4-BE49-F238E27FC236}">
                    <a16:creationId xmlns:a16="http://schemas.microsoft.com/office/drawing/2014/main" id="{EF44DA9F-5CFE-4549-9C87-BE3ED0060604}"/>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defRPr/>
                </a:pPr>
                <a:endParaRPr lang="en-US" sz="2118" kern="0">
                  <a:solidFill>
                    <a:srgbClr val="FFFFFF"/>
                  </a:solidFill>
                  <a:latin typeface="Segoe UI"/>
                </a:endParaRPr>
              </a:p>
            </p:txBody>
          </p:sp>
          <p:sp>
            <p:nvSpPr>
              <p:cNvPr id="48" name="Freeform 54">
                <a:extLst>
                  <a:ext uri="{FF2B5EF4-FFF2-40B4-BE49-F238E27FC236}">
                    <a16:creationId xmlns:a16="http://schemas.microsoft.com/office/drawing/2014/main" id="{11998D8C-B5E1-454B-A25F-5B1B9E8636DE}"/>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defRPr/>
                </a:pPr>
                <a:endParaRPr lang="en-US" sz="2118" kern="0">
                  <a:solidFill>
                    <a:srgbClr val="FFFFFF"/>
                  </a:solidFill>
                  <a:latin typeface="Segoe UI"/>
                </a:endParaRPr>
              </a:p>
            </p:txBody>
          </p:sp>
        </p:grpSp>
      </p:grpSp>
      <p:sp>
        <p:nvSpPr>
          <p:cNvPr id="63" name="cloud 4">
            <a:extLst>
              <a:ext uri="{FF2B5EF4-FFF2-40B4-BE49-F238E27FC236}">
                <a16:creationId xmlns:a16="http://schemas.microsoft.com/office/drawing/2014/main" id="{D2AD9698-6FAC-451F-8319-F614B44135CA}"/>
              </a:ext>
              <a:ext uri="{C183D7F6-B498-43B3-948B-1728B52AA6E4}">
                <adec:decorative xmlns:adec="http://schemas.microsoft.com/office/drawing/2017/decorative" val="1"/>
              </a:ext>
            </a:extLst>
          </p:cNvPr>
          <p:cNvSpPr>
            <a:spLocks noChangeAspect="1"/>
          </p:cNvSpPr>
          <p:nvPr/>
        </p:nvSpPr>
        <p:spPr bwMode="auto">
          <a:xfrm flipV="1">
            <a:off x="5715012" y="4709014"/>
            <a:ext cx="458821" cy="25292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nvGrpSpPr>
          <p:cNvPr id="64" name="server 2">
            <a:extLst>
              <a:ext uri="{FF2B5EF4-FFF2-40B4-BE49-F238E27FC236}">
                <a16:creationId xmlns:a16="http://schemas.microsoft.com/office/drawing/2014/main" id="{6FEED7E1-912F-4BDE-A822-18A5E752DA57}"/>
              </a:ext>
              <a:ext uri="{C183D7F6-B498-43B3-948B-1728B52AA6E4}">
                <adec:decorative xmlns:adec="http://schemas.microsoft.com/office/drawing/2017/decorative" val="1"/>
              </a:ext>
            </a:extLst>
          </p:cNvPr>
          <p:cNvGrpSpPr>
            <a:grpSpLocks noChangeAspect="1"/>
          </p:cNvGrpSpPr>
          <p:nvPr/>
        </p:nvGrpSpPr>
        <p:grpSpPr bwMode="auto">
          <a:xfrm>
            <a:off x="5790087" y="1341018"/>
            <a:ext cx="308670" cy="274843"/>
            <a:chOff x="1608" y="1359"/>
            <a:chExt cx="292" cy="260"/>
          </a:xfrm>
        </p:grpSpPr>
        <p:sp>
          <p:nvSpPr>
            <p:cNvPr id="65" name="AutoShape 11">
              <a:extLst>
                <a:ext uri="{FF2B5EF4-FFF2-40B4-BE49-F238E27FC236}">
                  <a16:creationId xmlns:a16="http://schemas.microsoft.com/office/drawing/2014/main" id="{61E5E4BA-EF11-46E3-9395-505C4BAF713F}"/>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Rectangle 13">
              <a:extLst>
                <a:ext uri="{FF2B5EF4-FFF2-40B4-BE49-F238E27FC236}">
                  <a16:creationId xmlns:a16="http://schemas.microsoft.com/office/drawing/2014/main" id="{1B862F56-4C23-415A-A8EC-87AEB4B3B72D}"/>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Rectangle 14">
              <a:extLst>
                <a:ext uri="{FF2B5EF4-FFF2-40B4-BE49-F238E27FC236}">
                  <a16:creationId xmlns:a16="http://schemas.microsoft.com/office/drawing/2014/main" id="{87F7CCE2-75A9-466C-9A0F-DB6ABC7E1B27}"/>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Rectangle 15">
              <a:extLst>
                <a:ext uri="{FF2B5EF4-FFF2-40B4-BE49-F238E27FC236}">
                  <a16:creationId xmlns:a16="http://schemas.microsoft.com/office/drawing/2014/main" id="{7E335B99-175E-4288-9CDD-7C89001C5AD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Rectangle 16">
              <a:extLst>
                <a:ext uri="{FF2B5EF4-FFF2-40B4-BE49-F238E27FC236}">
                  <a16:creationId xmlns:a16="http://schemas.microsoft.com/office/drawing/2014/main" id="{66662C0C-B4DF-4AD4-9FD3-4613427B66A3}"/>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Rectangle 17">
              <a:extLst>
                <a:ext uri="{FF2B5EF4-FFF2-40B4-BE49-F238E27FC236}">
                  <a16:creationId xmlns:a16="http://schemas.microsoft.com/office/drawing/2014/main" id="{8081EFA5-756D-4126-86BE-EBAA1C3A3224}"/>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Rectangle 18">
              <a:extLst>
                <a:ext uri="{FF2B5EF4-FFF2-40B4-BE49-F238E27FC236}">
                  <a16:creationId xmlns:a16="http://schemas.microsoft.com/office/drawing/2014/main" id="{0C250B86-7A7C-4670-B09D-378D4255A005}"/>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Rectangle 19">
              <a:extLst>
                <a:ext uri="{FF2B5EF4-FFF2-40B4-BE49-F238E27FC236}">
                  <a16:creationId xmlns:a16="http://schemas.microsoft.com/office/drawing/2014/main" id="{85C81025-D208-413F-BBE3-14186A203D99}"/>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Rectangle 20">
              <a:extLst>
                <a:ext uri="{FF2B5EF4-FFF2-40B4-BE49-F238E27FC236}">
                  <a16:creationId xmlns:a16="http://schemas.microsoft.com/office/drawing/2014/main" id="{4F422EDF-1135-4D23-914F-AB3443F5ADD8}"/>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Rectangle 21">
              <a:extLst>
                <a:ext uri="{FF2B5EF4-FFF2-40B4-BE49-F238E27FC236}">
                  <a16:creationId xmlns:a16="http://schemas.microsoft.com/office/drawing/2014/main" id="{7B158F2F-693C-4958-B904-332FE11FFB9F}"/>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Rectangle 22">
              <a:extLst>
                <a:ext uri="{FF2B5EF4-FFF2-40B4-BE49-F238E27FC236}">
                  <a16:creationId xmlns:a16="http://schemas.microsoft.com/office/drawing/2014/main" id="{39EB0CC0-7319-4C75-979D-44741D625E57}"/>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Rectangle 23">
              <a:extLst>
                <a:ext uri="{FF2B5EF4-FFF2-40B4-BE49-F238E27FC236}">
                  <a16:creationId xmlns:a16="http://schemas.microsoft.com/office/drawing/2014/main" id="{47E592FE-C8B9-4670-8464-0B4F23553810}"/>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Rectangle 24">
              <a:extLst>
                <a:ext uri="{FF2B5EF4-FFF2-40B4-BE49-F238E27FC236}">
                  <a16:creationId xmlns:a16="http://schemas.microsoft.com/office/drawing/2014/main" id="{890BAA27-78DE-4A81-A030-37C4AAE1E232}"/>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67429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64"/>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4" presetClass="path" presetSubtype="0" decel="100000" fill="hold" grpId="1" nodeType="withEffect">
                                  <p:stCondLst>
                                    <p:cond delay="0"/>
                                  </p:stCondLst>
                                  <p:childTnLst>
                                    <p:animMotion origin="layout" path="M -4.16667E-7 0.06921 L -4.16667E-7 2.22222E-6 " pathEditMode="relative" rAng="0" ptsTypes="AA">
                                      <p:cBhvr>
                                        <p:cTn id="14" dur="500" fill="hold"/>
                                        <p:tgtEl>
                                          <p:spTgt spid="44"/>
                                        </p:tgtEl>
                                        <p:attrNameLst>
                                          <p:attrName>ppt_x</p:attrName>
                                          <p:attrName>ppt_y</p:attrName>
                                        </p:attrNameLst>
                                      </p:cBhvr>
                                      <p:rCtr x="0" y="-3472"/>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64" presetClass="path" presetSubtype="0" decel="100000" fill="hold" nodeType="withEffect">
                                  <p:stCondLst>
                                    <p:cond delay="0"/>
                                  </p:stCondLst>
                                  <p:childTnLst>
                                    <p:animMotion origin="layout" path="M -1.45833E-6 0.06922 L -1.45833E-6 -3.7037E-6 " pathEditMode="relative" rAng="0" ptsTypes="AA">
                                      <p:cBhvr>
                                        <p:cTn id="20" dur="500" fill="hold"/>
                                        <p:tgtEl>
                                          <p:spTgt spid="39"/>
                                        </p:tgtEl>
                                        <p:attrNameLst>
                                          <p:attrName>ppt_x</p:attrName>
                                          <p:attrName>ppt_y</p:attrName>
                                        </p:attrNameLst>
                                      </p:cBhvr>
                                      <p:rCtr x="0" y="-3472"/>
                                    </p:animMotion>
                                  </p:childTnLst>
                                </p:cTn>
                              </p:par>
                              <p:par>
                                <p:cTn id="21" presetID="10"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par>
                                <p:cTn id="24" presetID="64" presetClass="path" presetSubtype="0" decel="100000" fill="hold" grpId="1" nodeType="withEffect">
                                  <p:stCondLst>
                                    <p:cond delay="0"/>
                                  </p:stCondLst>
                                  <p:childTnLst>
                                    <p:animMotion origin="layout" path="M 1.66667E-6 0.06922 L 1.66667E-6 -2.96296E-6 " pathEditMode="relative" rAng="0" ptsTypes="AA">
                                      <p:cBhvr>
                                        <p:cTn id="25" dur="500" fill="hold"/>
                                        <p:tgtEl>
                                          <p:spTgt spid="85"/>
                                        </p:tgtEl>
                                        <p:attrNameLst>
                                          <p:attrName>ppt_x</p:attrName>
                                          <p:attrName>ppt_y</p:attrName>
                                        </p:attrNameLst>
                                      </p:cBhvr>
                                      <p:rCtr x="0" y="-3472"/>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64" presetClass="path" presetSubtype="0" decel="100000" fill="hold" nodeType="withEffect">
                                  <p:stCondLst>
                                    <p:cond delay="0"/>
                                  </p:stCondLst>
                                  <p:childTnLst>
                                    <p:animMotion origin="layout" path="M 5.55112E-17 0.06921 L 5.55112E-17 2.59259E-6 " pathEditMode="relative" rAng="0" ptsTypes="AA">
                                      <p:cBhvr>
                                        <p:cTn id="31" dur="500" fill="hold"/>
                                        <p:tgtEl>
                                          <p:spTgt spid="22"/>
                                        </p:tgtEl>
                                        <p:attrNameLst>
                                          <p:attrName>ppt_x</p:attrName>
                                          <p:attrName>ppt_y</p:attrName>
                                        </p:attrNameLst>
                                      </p:cBhvr>
                                      <p:rCtr x="0" y="-3472"/>
                                    </p:animMotion>
                                  </p:childTnLst>
                                </p:cTn>
                              </p:par>
                              <p:par>
                                <p:cTn id="32" presetID="10" presetClass="entr" presetSubtype="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64" presetClass="path" presetSubtype="0" decel="100000" fill="hold" grpId="1" nodeType="withEffect">
                                  <p:stCondLst>
                                    <p:cond delay="0"/>
                                  </p:stCondLst>
                                  <p:childTnLst>
                                    <p:animMotion origin="layout" path="M 3.75E-6 0.06921 L 3.75E-6 3.33333E-6 " pathEditMode="relative" rAng="0" ptsTypes="AA">
                                      <p:cBhvr>
                                        <p:cTn id="36" dur="500" fill="hold"/>
                                        <p:tgtEl>
                                          <p:spTgt spid="87"/>
                                        </p:tgtEl>
                                        <p:attrNameLst>
                                          <p:attrName>ppt_x</p:attrName>
                                          <p:attrName>ppt_y</p:attrName>
                                        </p:attrNameLst>
                                      </p:cBhvr>
                                      <p:rCtr x="0" y="-3472"/>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64" presetClass="path" presetSubtype="0" decel="100000" fill="hold" nodeType="withEffect">
                                  <p:stCondLst>
                                    <p:cond delay="0"/>
                                  </p:stCondLst>
                                  <p:childTnLst>
                                    <p:animMotion origin="layout" path="M 5.55112E-17 0.06922 L 5.55112E-17 -4.44444E-6 " pathEditMode="relative" rAng="0" ptsTypes="AA">
                                      <p:cBhvr>
                                        <p:cTn id="42" dur="500" fill="hold"/>
                                        <p:tgtEl>
                                          <p:spTgt spid="23"/>
                                        </p:tgtEl>
                                        <p:attrNameLst>
                                          <p:attrName>ppt_x</p:attrName>
                                          <p:attrName>ppt_y</p:attrName>
                                        </p:attrNameLst>
                                      </p:cBhvr>
                                      <p:rCtr x="0" y="-3472"/>
                                    </p:animMotion>
                                  </p:childTnLst>
                                </p:cTn>
                              </p:par>
                              <p:par>
                                <p:cTn id="43" presetID="10"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500"/>
                                        <p:tgtEl>
                                          <p:spTgt spid="89"/>
                                        </p:tgtEl>
                                      </p:cBhvr>
                                    </p:animEffect>
                                  </p:childTnLst>
                                </p:cTn>
                              </p:par>
                              <p:par>
                                <p:cTn id="46" presetID="64" presetClass="path" presetSubtype="0" decel="100000" fill="hold" grpId="1" nodeType="withEffect">
                                  <p:stCondLst>
                                    <p:cond delay="0"/>
                                  </p:stCondLst>
                                  <p:childTnLst>
                                    <p:animMotion origin="layout" path="M -2.5E-6 0.06921 L -2.5E-6 -1.85185E-6 " pathEditMode="relative" rAng="0" ptsTypes="AA">
                                      <p:cBhvr>
                                        <p:cTn id="47" dur="500" fill="hold"/>
                                        <p:tgtEl>
                                          <p:spTgt spid="89"/>
                                        </p:tgtEl>
                                        <p:attrNameLst>
                                          <p:attrName>ppt_x</p:attrName>
                                          <p:attrName>ppt_y</p:attrName>
                                        </p:attrNameLst>
                                      </p:cBhvr>
                                      <p:rCtr x="0" y="-3472"/>
                                    </p:animMotion>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64" presetClass="path" presetSubtype="0" decel="100000" fill="hold" grpId="1" nodeType="withEffect">
                                  <p:stCondLst>
                                    <p:cond delay="0"/>
                                  </p:stCondLst>
                                  <p:childTnLst>
                                    <p:animMotion origin="layout" path="M 5.55112E-17 0.06922 L 5.55112E-17 -2.59259E-6 " pathEditMode="relative" rAng="0" ptsTypes="AA">
                                      <p:cBhvr>
                                        <p:cTn id="53" dur="500" fill="hold"/>
                                        <p:tgtEl>
                                          <p:spTgt spid="63"/>
                                        </p:tgtEl>
                                        <p:attrNameLst>
                                          <p:attrName>ppt_x</p:attrName>
                                          <p:attrName>ppt_y</p:attrName>
                                        </p:attrNameLst>
                                      </p:cBhvr>
                                      <p:rCtr x="0" y="-3472"/>
                                    </p:animMotion>
                                  </p:childTnLst>
                                </p:cTn>
                              </p:par>
                              <p:par>
                                <p:cTn id="54" presetID="10" presetClass="entr" presetSubtype="0" fill="hold" grpId="0" nodeType="with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par>
                                <p:cTn id="57" presetID="64" presetClass="path" presetSubtype="0" decel="100000" fill="hold" grpId="1" nodeType="withEffect">
                                  <p:stCondLst>
                                    <p:cond delay="0"/>
                                  </p:stCondLst>
                                  <p:childTnLst>
                                    <p:animMotion origin="layout" path="M -2.70833E-6 0.06921 L -2.70833E-6 2.96296E-6 " pathEditMode="relative" rAng="0" ptsTypes="AA">
                                      <p:cBhvr>
                                        <p:cTn id="58" dur="500" fill="hold"/>
                                        <p:tgtEl>
                                          <p:spTgt spid="91"/>
                                        </p:tgtEl>
                                        <p:attrNameLst>
                                          <p:attrName>ppt_x</p:attrName>
                                          <p:attrName>ppt_y</p:attrName>
                                        </p:attrNameLst>
                                      </p:cBhvr>
                                      <p:rCtr x="0" y="-3472"/>
                                    </p:animMotion>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64" presetClass="path" presetSubtype="0" decel="100000" fill="hold" nodeType="withEffect">
                                  <p:stCondLst>
                                    <p:cond delay="0"/>
                                  </p:stCondLst>
                                  <p:childTnLst>
                                    <p:animMotion origin="layout" path="M -1.45833E-6 0.06922 L -1.45833E-6 -3.7037E-6 " pathEditMode="relative" rAng="0" ptsTypes="AA">
                                      <p:cBhvr>
                                        <p:cTn id="64" dur="500" fill="hold"/>
                                        <p:tgtEl>
                                          <p:spTgt spid="27"/>
                                        </p:tgtEl>
                                        <p:attrNameLst>
                                          <p:attrName>ppt_x</p:attrName>
                                          <p:attrName>ppt_y</p:attrName>
                                        </p:attrNameLst>
                                      </p:cBhvr>
                                      <p:rCtr x="0" y="-3472"/>
                                    </p:animMotion>
                                  </p:childTnLst>
                                </p:cTn>
                              </p:par>
                              <p:par>
                                <p:cTn id="65" presetID="10"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fade">
                                      <p:cBhvr>
                                        <p:cTn id="67" dur="500"/>
                                        <p:tgtEl>
                                          <p:spTgt spid="93"/>
                                        </p:tgtEl>
                                      </p:cBhvr>
                                    </p:animEffect>
                                  </p:childTnLst>
                                </p:cTn>
                              </p:par>
                              <p:par>
                                <p:cTn id="68" presetID="64" presetClass="path" presetSubtype="0" decel="100000" fill="hold" grpId="1" nodeType="withEffect">
                                  <p:stCondLst>
                                    <p:cond delay="0"/>
                                  </p:stCondLst>
                                  <p:childTnLst>
                                    <p:animMotion origin="layout" path="M -1.45833E-6 0.06922 L -1.45833E-6 -3.7037E-6 " pathEditMode="relative" rAng="0" ptsTypes="AA">
                                      <p:cBhvr>
                                        <p:cTn id="69" dur="500" fill="hold"/>
                                        <p:tgtEl>
                                          <p:spTgt spid="93"/>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85" grpId="0"/>
      <p:bldP spid="85" grpId="1"/>
      <p:bldP spid="87" grpId="0"/>
      <p:bldP spid="87" grpId="1"/>
      <p:bldP spid="89" grpId="0"/>
      <p:bldP spid="89" grpId="1"/>
      <p:bldP spid="91" grpId="0"/>
      <p:bldP spid="91" grpId="1"/>
      <p:bldP spid="93" grpId="0"/>
      <p:bldP spid="93" grpId="1"/>
      <p:bldP spid="63" grpId="0" animBg="1"/>
      <p:bldP spid="63"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Microsoft provides you solutions—</a:t>
            </a:r>
            <a:br>
              <a:rPr lang="en-US" dirty="0"/>
            </a:br>
            <a:r>
              <a:rPr lang="en-US" dirty="0"/>
              <a:t>helping you </a:t>
            </a:r>
            <a:r>
              <a:rPr lang="en-US" dirty="0">
                <a:solidFill>
                  <a:schemeClr val="tx2"/>
                </a:solidFill>
              </a:rPr>
              <a:t>continuously optimize your cloud environment</a:t>
            </a:r>
          </a:p>
        </p:txBody>
      </p:sp>
      <p:sp>
        <p:nvSpPr>
          <p:cNvPr id="16" name="TextBox 15">
            <a:extLst>
              <a:ext uri="{FF2B5EF4-FFF2-40B4-BE49-F238E27FC236}">
                <a16:creationId xmlns:a16="http://schemas.microsoft.com/office/drawing/2014/main" id="{505293E8-C4DD-445C-808D-E2D39B1A3133}"/>
              </a:ext>
            </a:extLst>
          </p:cNvPr>
          <p:cNvSpPr txBox="1"/>
          <p:nvPr/>
        </p:nvSpPr>
        <p:spPr>
          <a:xfrm>
            <a:off x="427038" y="3037502"/>
            <a:ext cx="2271712" cy="27699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Understand and forecast costs</a:t>
            </a:r>
          </a:p>
        </p:txBody>
      </p:sp>
      <p:sp>
        <p:nvSpPr>
          <p:cNvPr id="17" name="TextBox 16">
            <a:extLst>
              <a:ext uri="{FF2B5EF4-FFF2-40B4-BE49-F238E27FC236}">
                <a16:creationId xmlns:a16="http://schemas.microsoft.com/office/drawing/2014/main" id="{AFFE6EB1-57B4-4EB5-A5FC-12020493018F}"/>
              </a:ext>
            </a:extLst>
          </p:cNvPr>
          <p:cNvSpPr txBox="1"/>
          <p:nvPr/>
        </p:nvSpPr>
        <p:spPr>
          <a:xfrm>
            <a:off x="427038" y="3818226"/>
            <a:ext cx="3465512" cy="1246495"/>
          </a:xfrm>
          <a:prstGeom prst="rect">
            <a:avLst/>
          </a:prstGeom>
          <a:noFill/>
        </p:spPr>
        <p:txBody>
          <a:bodyPr wrap="square" lIns="0" tIns="0" rIns="0" bIns="0" rtlCol="0">
            <a:noAutofit/>
          </a:body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b="0" i="0" u="none" strike="noStrike" kern="1200" cap="none" spc="0" normalizeH="0" baseline="0" noProof="0" dirty="0">
                <a:ln>
                  <a:noFill/>
                </a:ln>
                <a:effectLst/>
                <a:uLnTx/>
                <a:uFillTx/>
                <a:latin typeface="Segoe UI"/>
                <a:ea typeface="+mn-ea"/>
                <a:cs typeface="Segoe UI" panose="020B0502040204020203" pitchFamily="34" charset="0"/>
              </a:rPr>
              <a:t>Monitor your bill, set budgets, and allocate spending to teams and projects with </a:t>
            </a:r>
            <a:r>
              <a:rPr kumimoji="0" lang="en-US"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Azure Cost Management + Billing</a:t>
            </a:r>
          </a:p>
        </p:txBody>
      </p:sp>
      <p:sp>
        <p:nvSpPr>
          <p:cNvPr id="18" name="TextBox 17">
            <a:extLst>
              <a:ext uri="{FF2B5EF4-FFF2-40B4-BE49-F238E27FC236}">
                <a16:creationId xmlns:a16="http://schemas.microsoft.com/office/drawing/2014/main" id="{C1D4675D-AFD5-4275-A414-5CCCC7880DCF}"/>
              </a:ext>
            </a:extLst>
          </p:cNvPr>
          <p:cNvSpPr txBox="1"/>
          <p:nvPr/>
        </p:nvSpPr>
        <p:spPr>
          <a:xfrm>
            <a:off x="4624354" y="3037502"/>
            <a:ext cx="3688252" cy="30777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Cost-optimize workloads</a:t>
            </a:r>
          </a:p>
        </p:txBody>
      </p:sp>
      <p:sp>
        <p:nvSpPr>
          <p:cNvPr id="19" name="TextBox 18">
            <a:extLst>
              <a:ext uri="{FF2B5EF4-FFF2-40B4-BE49-F238E27FC236}">
                <a16:creationId xmlns:a16="http://schemas.microsoft.com/office/drawing/2014/main" id="{8FE65247-C23C-43B1-9325-6D2471AD78C2}"/>
              </a:ext>
            </a:extLst>
          </p:cNvPr>
          <p:cNvSpPr txBox="1"/>
          <p:nvPr/>
        </p:nvSpPr>
        <p:spPr>
          <a:xfrm>
            <a:off x="4624354" y="3818226"/>
            <a:ext cx="3444909" cy="2517612"/>
          </a:xfrm>
          <a:prstGeom prst="rect">
            <a:avLst/>
          </a:prstGeom>
          <a:noFill/>
        </p:spPr>
        <p:txBody>
          <a:bodyPr wrap="square" lIns="0" tIns="0" rIns="0" bIns="0" rtlCol="0" anchor="t">
            <a:noAutofit/>
          </a:body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b="0" i="0" u="none" strike="noStrike" kern="1200" cap="none" spc="0" normalizeH="0" baseline="0" noProof="0" dirty="0">
                <a:ln>
                  <a:noFill/>
                </a:ln>
                <a:effectLst/>
                <a:uLnTx/>
                <a:uFillTx/>
                <a:latin typeface="Segoe UI"/>
                <a:ea typeface="+mn-ea"/>
                <a:cs typeface="Segoe UI"/>
              </a:rPr>
              <a:t>Optimize your resources and architecture with Azure best practices from </a:t>
            </a:r>
            <a:r>
              <a:rPr kumimoji="0" lang="en-US" b="0" i="0" u="none" strike="noStrike" kern="1200" cap="none" spc="0" normalizeH="0" baseline="0" noProof="0" dirty="0">
                <a:ln>
                  <a:noFill/>
                </a:ln>
                <a:solidFill>
                  <a:srgbClr val="0078D4"/>
                </a:solidFill>
                <a:effectLst/>
                <a:uLnTx/>
                <a:uFillTx/>
                <a:latin typeface="Segoe UI"/>
                <a:ea typeface="+mn-ea"/>
                <a:cs typeface="Segoe UI"/>
              </a:rPr>
              <a:t>Azure Advisor </a:t>
            </a:r>
            <a:br>
              <a:rPr kumimoji="0" lang="en-US" b="0" i="0" u="none" strike="noStrike" kern="1200" cap="none" spc="0" normalizeH="0" baseline="0" noProof="0" dirty="0">
                <a:ln>
                  <a:noFill/>
                </a:ln>
                <a:solidFill>
                  <a:srgbClr val="0078D4"/>
                </a:solidFill>
                <a:effectLst/>
                <a:uLnTx/>
                <a:uFillTx/>
                <a:latin typeface="Segoe UI"/>
                <a:ea typeface="+mn-ea"/>
                <a:cs typeface="Segoe UI"/>
              </a:rPr>
            </a:br>
            <a:r>
              <a:rPr kumimoji="0" lang="en-US" b="0" i="0" u="none" strike="noStrike" kern="1200" cap="none" spc="0" normalizeH="0" baseline="0" noProof="0" dirty="0">
                <a:ln>
                  <a:noFill/>
                </a:ln>
                <a:effectLst/>
                <a:uLnTx/>
                <a:uFillTx/>
                <a:latin typeface="Segoe UI"/>
                <a:ea typeface="+mn-ea"/>
                <a:cs typeface="Segoe UI"/>
              </a:rPr>
              <a:t>and the </a:t>
            </a:r>
            <a:r>
              <a:rPr kumimoji="0" lang="en-US" b="0" i="0" u="none" strike="noStrike" kern="1200" cap="none" spc="0" normalizeH="0" baseline="0" noProof="0" dirty="0">
                <a:ln>
                  <a:noFill/>
                </a:ln>
                <a:solidFill>
                  <a:srgbClr val="0078D4"/>
                </a:solidFill>
                <a:effectLst/>
                <a:uLnTx/>
                <a:uFillTx/>
                <a:latin typeface="Segoe UI"/>
                <a:ea typeface="+mn-ea"/>
                <a:cs typeface="Segoe UI"/>
              </a:rPr>
              <a:t>Microsoft Azure </a:t>
            </a:r>
            <a:br>
              <a:rPr kumimoji="0" lang="en-US" b="0" i="0" u="none" strike="noStrike" kern="1200" cap="none" spc="0" normalizeH="0" baseline="0" noProof="0" dirty="0">
                <a:ln>
                  <a:noFill/>
                </a:ln>
                <a:solidFill>
                  <a:srgbClr val="0078D4"/>
                </a:solidFill>
                <a:effectLst/>
                <a:uLnTx/>
                <a:uFillTx/>
                <a:latin typeface="Segoe UI"/>
                <a:ea typeface="+mn-ea"/>
                <a:cs typeface="Segoe UI"/>
              </a:rPr>
            </a:br>
            <a:r>
              <a:rPr kumimoji="0" lang="en-US" b="0" i="0" u="none" strike="noStrike" kern="1200" cap="none" spc="0" normalizeH="0" baseline="0" noProof="0" dirty="0">
                <a:ln>
                  <a:noFill/>
                </a:ln>
                <a:solidFill>
                  <a:srgbClr val="0078D4"/>
                </a:solidFill>
                <a:effectLst/>
                <a:uLnTx/>
                <a:uFillTx/>
                <a:latin typeface="Segoe UI"/>
                <a:ea typeface="+mn-ea"/>
                <a:cs typeface="Segoe UI"/>
              </a:rPr>
              <a:t>Well-Architected Framework</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b="0" i="0" u="none" strike="noStrike" kern="1200" cap="none" spc="0" normalizeH="0" baseline="0" noProof="0" dirty="0">
                <a:ln>
                  <a:noFill/>
                </a:ln>
                <a:effectLst/>
                <a:uLnTx/>
                <a:uFillTx/>
                <a:latin typeface="Segoe UI"/>
                <a:ea typeface="+mn-ea"/>
                <a:cs typeface="Segoe UI"/>
              </a:rPr>
              <a:t>Save with Azure offers and licensing terms like the </a:t>
            </a:r>
            <a:r>
              <a:rPr kumimoji="0" lang="en-US" b="0" i="0" u="none" strike="noStrike" kern="1200" cap="none" spc="0" normalizeH="0" baseline="0" noProof="0" dirty="0">
                <a:ln>
                  <a:noFill/>
                </a:ln>
                <a:solidFill>
                  <a:srgbClr val="0078D4"/>
                </a:solidFill>
                <a:effectLst/>
                <a:uLnTx/>
                <a:uFillTx/>
                <a:latin typeface="Segoe UI"/>
                <a:ea typeface="+mn-ea"/>
                <a:cs typeface="Segoe UI"/>
              </a:rPr>
              <a:t>Azure Hybrid Benefit </a:t>
            </a:r>
            <a:r>
              <a:rPr kumimoji="0" lang="en-US" b="0" i="0" u="none" strike="noStrike" kern="1200" cap="none" spc="0" normalizeH="0" baseline="0" noProof="0" dirty="0">
                <a:ln>
                  <a:noFill/>
                </a:ln>
                <a:effectLst/>
                <a:uLnTx/>
                <a:uFillTx/>
                <a:latin typeface="Segoe UI"/>
                <a:ea typeface="+mn-ea"/>
                <a:cs typeface="Segoe UI"/>
              </a:rPr>
              <a:t>and</a:t>
            </a:r>
            <a:r>
              <a:rPr kumimoji="0" lang="en-US" b="0" i="0" u="none" strike="noStrike" kern="1200" cap="none" spc="0" normalizeH="0" baseline="0" noProof="0" dirty="0">
                <a:ln>
                  <a:noFill/>
                </a:ln>
                <a:solidFill>
                  <a:prstClr val="black"/>
                </a:solidFill>
                <a:effectLst/>
                <a:uLnTx/>
                <a:uFillTx/>
                <a:latin typeface="Segoe UI"/>
                <a:ea typeface="+mn-ea"/>
                <a:cs typeface="Segoe UI"/>
              </a:rPr>
              <a:t> </a:t>
            </a:r>
            <a:r>
              <a:rPr kumimoji="0" lang="en-US" b="0" i="0" u="none" strike="noStrike" kern="1200" cap="none" spc="0" normalizeH="0" baseline="0" noProof="0" dirty="0">
                <a:ln>
                  <a:noFill/>
                </a:ln>
                <a:solidFill>
                  <a:srgbClr val="0078D4"/>
                </a:solidFill>
                <a:effectLst/>
                <a:uLnTx/>
                <a:uFillTx/>
                <a:latin typeface="Segoe UI"/>
                <a:ea typeface="+mn-ea"/>
                <a:cs typeface="Segoe UI"/>
              </a:rPr>
              <a:t>Azure reservations </a:t>
            </a:r>
            <a:r>
              <a:rPr kumimoji="0" lang="en-US" b="0" i="0" u="none" strike="noStrike" kern="1200" cap="none" spc="0" normalizeH="0" baseline="0" noProof="0" dirty="0">
                <a:ln>
                  <a:noFill/>
                </a:ln>
                <a:effectLst/>
                <a:uLnTx/>
                <a:uFillTx/>
                <a:latin typeface="Segoe UI"/>
                <a:ea typeface="+mn-ea"/>
                <a:cs typeface="Segoe UI"/>
              </a:rPr>
              <a:t>for your Windows and Linux workloads</a:t>
            </a:r>
          </a:p>
        </p:txBody>
      </p:sp>
      <p:sp>
        <p:nvSpPr>
          <p:cNvPr id="20" name="TextBox 19">
            <a:extLst>
              <a:ext uri="{FF2B5EF4-FFF2-40B4-BE49-F238E27FC236}">
                <a16:creationId xmlns:a16="http://schemas.microsoft.com/office/drawing/2014/main" id="{032D73BD-E3E5-47BD-9772-5EA227916A88}"/>
              </a:ext>
            </a:extLst>
          </p:cNvPr>
          <p:cNvSpPr txBox="1"/>
          <p:nvPr/>
        </p:nvSpPr>
        <p:spPr>
          <a:xfrm>
            <a:off x="8704292" y="3037502"/>
            <a:ext cx="2459873" cy="27699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Control costs</a:t>
            </a:r>
          </a:p>
        </p:txBody>
      </p:sp>
      <p:sp>
        <p:nvSpPr>
          <p:cNvPr id="21" name="TextBox 20">
            <a:extLst>
              <a:ext uri="{FF2B5EF4-FFF2-40B4-BE49-F238E27FC236}">
                <a16:creationId xmlns:a16="http://schemas.microsoft.com/office/drawing/2014/main" id="{C06702DD-7C62-496C-BC23-F64E58536662}"/>
              </a:ext>
            </a:extLst>
          </p:cNvPr>
          <p:cNvSpPr txBox="1"/>
          <p:nvPr/>
        </p:nvSpPr>
        <p:spPr>
          <a:xfrm>
            <a:off x="8704292" y="3818226"/>
            <a:ext cx="3128089" cy="2148280"/>
          </a:xfrm>
          <a:prstGeom prst="rect">
            <a:avLst/>
          </a:prstGeom>
          <a:noFill/>
        </p:spPr>
        <p:txBody>
          <a:bodyPr wrap="square" lIns="0" tIns="0" rIns="0" bIns="0" rtlCol="0">
            <a:noAutofit/>
          </a:body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b="0" i="0" u="none" strike="noStrike" kern="1200" cap="none" spc="0" normalizeH="0" baseline="0" noProof="0" dirty="0">
                <a:ln>
                  <a:noFill/>
                </a:ln>
                <a:effectLst/>
                <a:uLnTx/>
                <a:uFillTx/>
                <a:latin typeface="Segoe UI"/>
                <a:ea typeface="+mn-ea"/>
                <a:cs typeface="Segoe UI" panose="020B0502040204020203" pitchFamily="34" charset="0"/>
              </a:rPr>
              <a:t>Establish spending objectives and policies with guidance from the </a:t>
            </a:r>
            <a:r>
              <a:rPr kumimoji="0" lang="en-US"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Microsoft Cloud Adoption Framework for Azure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b="0" i="0" u="none" strike="noStrike" kern="1200" cap="none" spc="0" normalizeH="0" baseline="0" noProof="0" dirty="0">
                <a:ln>
                  <a:noFill/>
                </a:ln>
                <a:effectLst/>
                <a:uLnTx/>
                <a:uFillTx/>
                <a:latin typeface="Segoe UI"/>
                <a:ea typeface="+mn-ea"/>
                <a:cs typeface="Segoe UI" panose="020B0502040204020203" pitchFamily="34" charset="0"/>
              </a:rPr>
              <a:t>Implement cost controls with </a:t>
            </a:r>
            <a:r>
              <a:rPr kumimoji="0" lang="en-US"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Azure Policy </a:t>
            </a:r>
            <a:r>
              <a:rPr kumimoji="0" lang="en-US" b="0" i="0" u="none" strike="noStrike" kern="1200" cap="none" spc="0" normalizeH="0" baseline="0" noProof="0" dirty="0">
                <a:ln>
                  <a:noFill/>
                </a:ln>
                <a:effectLst/>
                <a:uLnTx/>
                <a:uFillTx/>
                <a:latin typeface="Segoe UI"/>
                <a:ea typeface="+mn-ea"/>
                <a:cs typeface="Segoe UI" panose="020B0502040204020203" pitchFamily="34" charset="0"/>
              </a:rPr>
              <a:t>so your teams can go fast while complying with policy</a:t>
            </a:r>
          </a:p>
        </p:txBody>
      </p:sp>
      <p:pic>
        <p:nvPicPr>
          <p:cNvPr id="43" name="Picture 42">
            <a:extLst>
              <a:ext uri="{FF2B5EF4-FFF2-40B4-BE49-F238E27FC236}">
                <a16:creationId xmlns:a16="http://schemas.microsoft.com/office/drawing/2014/main" id="{DC867185-DADF-4C0F-8571-CEEB9C1A3A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24354" y="2184718"/>
            <a:ext cx="519696" cy="594360"/>
          </a:xfrm>
          <a:prstGeom prst="rect">
            <a:avLst/>
          </a:prstGeom>
        </p:spPr>
      </p:pic>
      <p:pic>
        <p:nvPicPr>
          <p:cNvPr id="44" name="Picture 43">
            <a:extLst>
              <a:ext uri="{FF2B5EF4-FFF2-40B4-BE49-F238E27FC236}">
                <a16:creationId xmlns:a16="http://schemas.microsoft.com/office/drawing/2014/main" id="{8ED4966D-40E2-4EFA-AE1E-C3E23EE1487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15384" y="2170508"/>
            <a:ext cx="647682" cy="647682"/>
          </a:xfrm>
          <a:prstGeom prst="rect">
            <a:avLst/>
          </a:prstGeom>
        </p:spPr>
      </p:pic>
      <p:pic>
        <p:nvPicPr>
          <p:cNvPr id="53" name="Picture 52">
            <a:extLst>
              <a:ext uri="{FF2B5EF4-FFF2-40B4-BE49-F238E27FC236}">
                <a16:creationId xmlns:a16="http://schemas.microsoft.com/office/drawing/2014/main" id="{2AE9D602-18B4-4924-B6A4-0E57135B213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58660" y="2201863"/>
            <a:ext cx="594360" cy="594360"/>
          </a:xfrm>
          <a:prstGeom prst="rect">
            <a:avLst/>
          </a:prstGeom>
        </p:spPr>
      </p:pic>
    </p:spTree>
    <p:extLst>
      <p:ext uri="{BB962C8B-B14F-4D97-AF65-F5344CB8AC3E}">
        <p14:creationId xmlns:p14="http://schemas.microsoft.com/office/powerpoint/2010/main" val="110878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53"/>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64" presetClass="path" presetSubtype="0" decel="100000" fill="hold" grpId="1" nodeType="withEffect">
                                  <p:stCondLst>
                                    <p:cond delay="0"/>
                                  </p:stCondLst>
                                  <p:childTnLst>
                                    <p:animMotion origin="layout" path="M -1.45833E-6 0.06922 L -1.45833E-6 -3.7037E-6 " pathEditMode="relative" rAng="0" ptsTypes="AA">
                                      <p:cBhvr>
                                        <p:cTn id="14" dur="500" fill="hold"/>
                                        <p:tgtEl>
                                          <p:spTgt spid="16"/>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17"/>
                                        </p:tgtEl>
                                        <p:attrNameLst>
                                          <p:attrName>ppt_x</p:attrName>
                                          <p:attrName>ppt_y</p:attrName>
                                        </p:attrNameLst>
                                      </p:cBhvr>
                                      <p:rCtr x="0" y="-3472"/>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64" presetClass="path" presetSubtype="0" decel="100000" fill="hold" nodeType="withEffect">
                                  <p:stCondLst>
                                    <p:cond delay="0"/>
                                  </p:stCondLst>
                                  <p:childTnLst>
                                    <p:animMotion origin="layout" path="M -1.45833E-6 0.06922 L -1.45833E-6 -3.7037E-6 " pathEditMode="relative" rAng="0" ptsTypes="AA">
                                      <p:cBhvr>
                                        <p:cTn id="25" dur="500" fill="hold"/>
                                        <p:tgtEl>
                                          <p:spTgt spid="43"/>
                                        </p:tgtEl>
                                        <p:attrNameLst>
                                          <p:attrName>ppt_x</p:attrName>
                                          <p:attrName>ppt_y</p:attrName>
                                        </p:attrNameLst>
                                      </p:cBhvr>
                                      <p:rCtr x="0" y="-3472"/>
                                    </p:animMotion>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64" presetClass="path" presetSubtype="0" decel="100000" fill="hold" grpId="1" nodeType="withEffect">
                                  <p:stCondLst>
                                    <p:cond delay="0"/>
                                  </p:stCondLst>
                                  <p:childTnLst>
                                    <p:animMotion origin="layout" path="M -1.45833E-6 0.06922 L -1.45833E-6 -3.7037E-6 " pathEditMode="relative" rAng="0" ptsTypes="AA">
                                      <p:cBhvr>
                                        <p:cTn id="30" dur="500" fill="hold"/>
                                        <p:tgtEl>
                                          <p:spTgt spid="18"/>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64" presetClass="path" presetSubtype="0" decel="100000" fill="hold" grpId="1" nodeType="withEffect">
                                  <p:stCondLst>
                                    <p:cond delay="0"/>
                                  </p:stCondLst>
                                  <p:childTnLst>
                                    <p:animMotion origin="layout" path="M -1.45833E-6 0.06922 L -1.45833E-6 -3.7037E-6 " pathEditMode="relative" rAng="0" ptsTypes="AA">
                                      <p:cBhvr>
                                        <p:cTn id="35" dur="500" fill="hold"/>
                                        <p:tgtEl>
                                          <p:spTgt spid="19"/>
                                        </p:tgtEl>
                                        <p:attrNameLst>
                                          <p:attrName>ppt_x</p:attrName>
                                          <p:attrName>ppt_y</p:attrName>
                                        </p:attrNameLst>
                                      </p:cBhvr>
                                      <p:rCtr x="0" y="-3472"/>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64" presetClass="path" presetSubtype="0" decel="100000" fill="hold" nodeType="withEffect">
                                  <p:stCondLst>
                                    <p:cond delay="0"/>
                                  </p:stCondLst>
                                  <p:childTnLst>
                                    <p:animMotion origin="layout" path="M -1.45833E-6 0.06922 L -1.45833E-6 -3.7037E-6 " pathEditMode="relative" rAng="0" ptsTypes="AA">
                                      <p:cBhvr>
                                        <p:cTn id="41" dur="500" fill="hold"/>
                                        <p:tgtEl>
                                          <p:spTgt spid="44"/>
                                        </p:tgtEl>
                                        <p:attrNameLst>
                                          <p:attrName>ppt_x</p:attrName>
                                          <p:attrName>ppt_y</p:attrName>
                                        </p:attrNameLst>
                                      </p:cBhvr>
                                      <p:rCtr x="0" y="-3472"/>
                                    </p:animMotion>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64" presetClass="path" presetSubtype="0" decel="100000" fill="hold" grpId="1" nodeType="withEffect">
                                  <p:stCondLst>
                                    <p:cond delay="0"/>
                                  </p:stCondLst>
                                  <p:childTnLst>
                                    <p:animMotion origin="layout" path="M -1.45833E-6 0.06922 L -1.45833E-6 -3.7037E-6 " pathEditMode="relative" rAng="0" ptsTypes="AA">
                                      <p:cBhvr>
                                        <p:cTn id="46" dur="500" fill="hold"/>
                                        <p:tgtEl>
                                          <p:spTgt spid="20"/>
                                        </p:tgtEl>
                                        <p:attrNameLst>
                                          <p:attrName>ppt_x</p:attrName>
                                          <p:attrName>ppt_y</p:attrName>
                                        </p:attrNameLst>
                                      </p:cBhvr>
                                      <p:rCtr x="0" y="-3472"/>
                                    </p:animMotion>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64" presetClass="path" presetSubtype="0" decel="100000" fill="hold" grpId="1" nodeType="withEffect">
                                  <p:stCondLst>
                                    <p:cond delay="0"/>
                                  </p:stCondLst>
                                  <p:childTnLst>
                                    <p:animMotion origin="layout" path="M -1.45833E-6 0.06922 L -1.45833E-6 -3.7037E-6 " pathEditMode="relative" rAng="0" ptsTypes="AA">
                                      <p:cBhvr>
                                        <p:cTn id="51" dur="500" fill="hold"/>
                                        <p:tgtEl>
                                          <p:spTgt spid="21"/>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19" grpId="0"/>
      <p:bldP spid="19" grpId="1"/>
      <p:bldP spid="20" grpId="0"/>
      <p:bldP spid="20" grpId="1"/>
      <p:bldP spid="21" grpId="0"/>
      <p:bldP spid="21"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Workshop</a:t>
            </a:r>
            <a:endParaRPr lang="en-US" sz="4000" dirty="0"/>
          </a:p>
        </p:txBody>
      </p:sp>
    </p:spTree>
    <p:extLst>
      <p:ext uri="{BB962C8B-B14F-4D97-AF65-F5344CB8AC3E}">
        <p14:creationId xmlns:p14="http://schemas.microsoft.com/office/powerpoint/2010/main" val="916781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9D8A96-53EB-4BDA-90A6-F5FB0DBF2131}"/>
              </a:ext>
            </a:extLst>
          </p:cNvPr>
          <p:cNvSpPr>
            <a:spLocks noGrp="1"/>
          </p:cNvSpPr>
          <p:nvPr>
            <p:ph type="title"/>
          </p:nvPr>
        </p:nvSpPr>
        <p:spPr>
          <a:xfrm>
            <a:off x="455612" y="620713"/>
            <a:ext cx="3712350" cy="403225"/>
          </a:xfrm>
        </p:spPr>
        <p:txBody>
          <a:bodyPr>
            <a:normAutofit/>
          </a:bodyPr>
          <a:lstStyle/>
          <a:p>
            <a:r>
              <a:rPr lang="en-US" dirty="0"/>
              <a:t>Workshop objectives</a:t>
            </a:r>
          </a:p>
        </p:txBody>
      </p:sp>
      <p:sp>
        <p:nvSpPr>
          <p:cNvPr id="6" name="Content Placeholder 5">
            <a:extLst>
              <a:ext uri="{FF2B5EF4-FFF2-40B4-BE49-F238E27FC236}">
                <a16:creationId xmlns:a16="http://schemas.microsoft.com/office/drawing/2014/main" id="{528A090E-4917-427D-8C02-38274B925CA2}"/>
              </a:ext>
            </a:extLst>
          </p:cNvPr>
          <p:cNvSpPr>
            <a:spLocks noGrp="1"/>
          </p:cNvSpPr>
          <p:nvPr>
            <p:ph type="body" sz="quarter" idx="10"/>
          </p:nvPr>
        </p:nvSpPr>
        <p:spPr>
          <a:xfrm>
            <a:off x="455612" y="1362482"/>
            <a:ext cx="11438678" cy="2231380"/>
          </a:xfrm>
        </p:spPr>
        <p:txBody>
          <a:bodyPr/>
          <a:lstStyle/>
          <a:p>
            <a:pPr marL="339725" indent="-339725">
              <a:spcAft>
                <a:spcPts val="1800"/>
              </a:spcAft>
              <a:buSzPct val="100000"/>
              <a:buBlip>
                <a:blip r:embed="rId3"/>
              </a:buBlip>
            </a:pPr>
            <a:r>
              <a:rPr lang="en-US" sz="2000" dirty="0">
                <a:solidFill>
                  <a:schemeClr val="tx2"/>
                </a:solidFill>
              </a:rPr>
              <a:t>Learn</a:t>
            </a:r>
            <a:r>
              <a:rPr lang="en-US" sz="2000" dirty="0"/>
              <a:t> about the </a:t>
            </a:r>
            <a:r>
              <a:rPr lang="en-US" sz="2000" dirty="0">
                <a:solidFill>
                  <a:schemeClr val="tx2"/>
                </a:solidFill>
              </a:rPr>
              <a:t>Cloud Adoption Framework</a:t>
            </a:r>
            <a:r>
              <a:rPr lang="en-US" sz="2000" dirty="0"/>
              <a:t>—and </a:t>
            </a:r>
            <a:r>
              <a:rPr lang="en-US" sz="2000" dirty="0">
                <a:solidFill>
                  <a:schemeClr val="tx2"/>
                </a:solidFill>
              </a:rPr>
              <a:t>gain understanding </a:t>
            </a:r>
            <a:r>
              <a:rPr lang="en-US" sz="2000" dirty="0"/>
              <a:t>about how to succeed </a:t>
            </a:r>
            <a:br>
              <a:rPr lang="en-US" sz="2000" dirty="0"/>
            </a:br>
            <a:r>
              <a:rPr lang="en-US" sz="2000" dirty="0"/>
              <a:t>in the cloud</a:t>
            </a:r>
          </a:p>
          <a:p>
            <a:pPr marL="339725" indent="-339725">
              <a:spcAft>
                <a:spcPts val="1800"/>
              </a:spcAft>
              <a:buSzPct val="100000"/>
              <a:buBlip>
                <a:blip r:embed="rId3"/>
              </a:buBlip>
            </a:pPr>
            <a:r>
              <a:rPr lang="en-US" sz="2000" dirty="0">
                <a:solidFill>
                  <a:schemeClr val="tx2"/>
                </a:solidFill>
              </a:rPr>
              <a:t>Clarify your motivations </a:t>
            </a:r>
            <a:r>
              <a:rPr lang="en-US" sz="2000" dirty="0"/>
              <a:t>for moving to the cloud</a:t>
            </a:r>
          </a:p>
          <a:p>
            <a:pPr marL="339725" indent="-339725">
              <a:spcAft>
                <a:spcPts val="1800"/>
              </a:spcAft>
              <a:buSzPct val="100000"/>
              <a:buBlip>
                <a:blip r:embed="rId3"/>
              </a:buBlip>
            </a:pPr>
            <a:r>
              <a:rPr lang="en-US" sz="2000" dirty="0">
                <a:solidFill>
                  <a:schemeClr val="tx2"/>
                </a:solidFill>
              </a:rPr>
              <a:t>Identify your triggers </a:t>
            </a:r>
            <a:r>
              <a:rPr lang="en-US" sz="2000" dirty="0"/>
              <a:t>for migration and innovation</a:t>
            </a:r>
          </a:p>
          <a:p>
            <a:pPr marL="339725" indent="-339725">
              <a:spcAft>
                <a:spcPts val="1800"/>
              </a:spcAft>
              <a:buSzPct val="100000"/>
              <a:buBlip>
                <a:blip r:embed="rId3"/>
              </a:buBlip>
            </a:pPr>
            <a:r>
              <a:rPr lang="en-US" sz="2000" dirty="0">
                <a:solidFill>
                  <a:schemeClr val="tx2"/>
                </a:solidFill>
              </a:rPr>
              <a:t>Identify</a:t>
            </a:r>
            <a:r>
              <a:rPr lang="en-US" sz="2000" dirty="0"/>
              <a:t> the </a:t>
            </a:r>
            <a:r>
              <a:rPr lang="en-US" sz="2000" dirty="0">
                <a:solidFill>
                  <a:schemeClr val="tx2"/>
                </a:solidFill>
              </a:rPr>
              <a:t>business outcomes </a:t>
            </a:r>
            <a:r>
              <a:rPr lang="en-US" sz="2000" dirty="0"/>
              <a:t>and </a:t>
            </a:r>
            <a:r>
              <a:rPr lang="en-US" sz="2000" dirty="0">
                <a:solidFill>
                  <a:schemeClr val="tx2"/>
                </a:solidFill>
              </a:rPr>
              <a:t>business justifications </a:t>
            </a:r>
            <a:r>
              <a:rPr lang="en-US" sz="2000" dirty="0"/>
              <a:t>for your cloud transition</a:t>
            </a:r>
          </a:p>
        </p:txBody>
      </p:sp>
      <p:sp>
        <p:nvSpPr>
          <p:cNvPr id="11" name="Title 4">
            <a:extLst>
              <a:ext uri="{FF2B5EF4-FFF2-40B4-BE49-F238E27FC236}">
                <a16:creationId xmlns:a16="http://schemas.microsoft.com/office/drawing/2014/main" id="{01C19B03-1C7F-424D-AB87-8D2F4CBAE3CA}"/>
              </a:ext>
            </a:extLst>
          </p:cNvPr>
          <p:cNvSpPr txBox="1">
            <a:spLocks/>
          </p:cNvSpPr>
          <p:nvPr/>
        </p:nvSpPr>
        <p:spPr>
          <a:xfrm>
            <a:off x="455612" y="4165610"/>
            <a:ext cx="3712350" cy="403225"/>
          </a:xfrm>
          <a:prstGeom prst="rect">
            <a:avLst/>
          </a:prstGeom>
        </p:spPr>
        <p:txBody>
          <a:bodyPr vert="horz" wrap="square" lIns="0" tIns="0" rIns="0" bIns="0" rtlCol="0" anchor="t">
            <a:normAutofit/>
          </a:bodyPr>
          <a:lstStyle>
            <a:lvl1pPr algn="l" defTabSz="914378"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r>
              <a:rPr lang="en-US" dirty="0"/>
              <a:t>Learning objectives</a:t>
            </a:r>
          </a:p>
        </p:txBody>
      </p:sp>
      <p:sp>
        <p:nvSpPr>
          <p:cNvPr id="7" name="Content Placeholder 5">
            <a:extLst>
              <a:ext uri="{FF2B5EF4-FFF2-40B4-BE49-F238E27FC236}">
                <a16:creationId xmlns:a16="http://schemas.microsoft.com/office/drawing/2014/main" id="{ED5995EA-F329-417C-869F-A1C2F412A849}"/>
              </a:ext>
            </a:extLst>
          </p:cNvPr>
          <p:cNvSpPr txBox="1">
            <a:spLocks/>
          </p:cNvSpPr>
          <p:nvPr/>
        </p:nvSpPr>
        <p:spPr>
          <a:xfrm>
            <a:off x="455612" y="4913756"/>
            <a:ext cx="11830494" cy="1384995"/>
          </a:xfrm>
          <a:prstGeom prst="rect">
            <a:avLst/>
          </a:prstGeom>
        </p:spPr>
        <p:txBody>
          <a:bodyPr vert="horz" wrap="square" lIns="0" tIns="0" rIns="0" bIns="0" rtlCol="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8"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8"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97"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9725" indent="-339725">
              <a:spcAft>
                <a:spcPts val="1800"/>
              </a:spcAft>
              <a:buSzPct val="100000"/>
              <a:buBlip>
                <a:blip r:embed="rId3"/>
              </a:buBlip>
            </a:pPr>
            <a:r>
              <a:rPr lang="en-US" sz="2000" dirty="0">
                <a:solidFill>
                  <a:schemeClr val="tx2"/>
                </a:solidFill>
              </a:rPr>
              <a:t>Document your initial cloud strategy</a:t>
            </a:r>
            <a:r>
              <a:rPr lang="en-US" sz="2000" dirty="0"/>
              <a:t>—in a cloud adoption plan</a:t>
            </a:r>
          </a:p>
          <a:p>
            <a:pPr marL="339725" indent="-339725">
              <a:spcAft>
                <a:spcPts val="1800"/>
              </a:spcAft>
              <a:buSzPct val="100000"/>
              <a:buBlip>
                <a:blip r:embed="rId3"/>
              </a:buBlip>
            </a:pPr>
            <a:r>
              <a:rPr lang="en-US" sz="2000" dirty="0">
                <a:solidFill>
                  <a:schemeClr val="tx2"/>
                </a:solidFill>
              </a:rPr>
              <a:t>Identify your project </a:t>
            </a:r>
            <a:r>
              <a:rPr lang="en-US" sz="2000" dirty="0"/>
              <a:t>based on business outcomes</a:t>
            </a:r>
          </a:p>
          <a:p>
            <a:pPr marL="339725" indent="-339725">
              <a:spcAft>
                <a:spcPts val="1800"/>
              </a:spcAft>
              <a:buSzPct val="100000"/>
              <a:buBlip>
                <a:blip r:embed="rId3"/>
              </a:buBlip>
            </a:pPr>
            <a:r>
              <a:rPr lang="en-US" sz="2000" dirty="0">
                <a:solidFill>
                  <a:schemeClr val="tx2"/>
                </a:solidFill>
              </a:rPr>
              <a:t>Identify prioritized workloads </a:t>
            </a:r>
            <a:r>
              <a:rPr lang="en-US" sz="2000" dirty="0"/>
              <a:t>for deployment </a:t>
            </a:r>
          </a:p>
        </p:txBody>
      </p:sp>
    </p:spTree>
    <p:extLst>
      <p:ext uri="{BB962C8B-B14F-4D97-AF65-F5344CB8AC3E}">
        <p14:creationId xmlns:p14="http://schemas.microsoft.com/office/powerpoint/2010/main" val="6902674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Autofit/>
          </a:bodyPr>
          <a:lstStyle/>
          <a:p>
            <a:r>
              <a:rPr lang="en-US" sz="2750" dirty="0"/>
              <a:t>Workshop Lab A</a:t>
            </a:r>
            <a:br>
              <a:rPr lang="en-US" sz="2750" dirty="0"/>
            </a:br>
            <a:r>
              <a:rPr lang="en-US" sz="2750" dirty="0">
                <a:solidFill>
                  <a:schemeClr val="tx2"/>
                </a:solidFill>
              </a:rPr>
              <a:t>Define your strategy together</a:t>
            </a:r>
            <a:r>
              <a:rPr lang="en-US" sz="2750" dirty="0">
                <a:solidFill>
                  <a:schemeClr val="tx1"/>
                </a:solidFill>
              </a:rPr>
              <a:t>—using </a:t>
            </a:r>
            <a:r>
              <a:rPr lang="en-US" sz="2800" dirty="0">
                <a:solidFill>
                  <a:schemeClr val="tx1"/>
                </a:solidFill>
                <a:cs typeface="Segoe UI Semilight" panose="020B0402040204020203" pitchFamily="34" charset="0"/>
              </a:rPr>
              <a:t>the </a:t>
            </a:r>
            <a:r>
              <a:rPr lang="en-US" sz="2800" b="0" i="0" u="sng" dirty="0">
                <a:solidFill>
                  <a:schemeClr val="accent4"/>
                </a:solidFill>
                <a:effectLst/>
                <a:cs typeface="Segoe UI Semilight" panose="020B0402040204020203" pitchFamily="34" charset="0"/>
                <a:hlinkClick r:id="rId3">
                  <a:extLst>
                    <a:ext uri="{A12FA001-AC4F-418D-AE19-62706E023703}">
                      <ahyp:hlinkClr xmlns:ahyp="http://schemas.microsoft.com/office/drawing/2018/hyperlinkcolor" val="tx"/>
                    </a:ext>
                  </a:extLst>
                </a:hlinkClick>
              </a:rPr>
              <a:t>Strategy and plan template</a:t>
            </a:r>
            <a:endParaRPr lang="en-US" sz="2750" dirty="0">
              <a:solidFill>
                <a:schemeClr val="accent4"/>
              </a:solidFill>
            </a:endParaRPr>
          </a:p>
        </p:txBody>
      </p:sp>
      <p:sp>
        <p:nvSpPr>
          <p:cNvPr id="7" name="TextBox 6">
            <a:extLst>
              <a:ext uri="{FF2B5EF4-FFF2-40B4-BE49-F238E27FC236}">
                <a16:creationId xmlns:a16="http://schemas.microsoft.com/office/drawing/2014/main" id="{D2A58681-CF13-4BAF-B8BF-87E2D8D3110C}"/>
              </a:ext>
            </a:extLst>
          </p:cNvPr>
          <p:cNvSpPr txBox="1"/>
          <p:nvPr/>
        </p:nvSpPr>
        <p:spPr>
          <a:xfrm>
            <a:off x="455995" y="1832531"/>
            <a:ext cx="11713756"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Engage business leaders and stakeholders</a:t>
            </a:r>
            <a:r>
              <a:rPr kumimoji="0" lang="en-US" sz="24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 </a:t>
            </a:r>
            <a:r>
              <a:rPr lang="en-US" sz="2400" dirty="0">
                <a:solidFill>
                  <a:srgbClr val="171717"/>
                </a:solidFill>
                <a:latin typeface="Segoe UI Semilight" panose="020B0402040204020203" pitchFamily="34" charset="0"/>
                <a:cs typeface="Segoe UI Semilight" panose="020B0402040204020203" pitchFamily="34" charset="0"/>
              </a:rPr>
              <a:t>in outcome-focused discussions</a:t>
            </a:r>
            <a:br>
              <a:rPr kumimoji="0" lang="en-US" sz="24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br>
            <a:r>
              <a:rPr lang="en-US" sz="2400" dirty="0">
                <a:solidFill>
                  <a:srgbClr val="0078D4"/>
                </a:solidFill>
                <a:latin typeface="Segoe UI" panose="020B0502040204020203" pitchFamily="34" charset="0"/>
                <a:cs typeface="Segoe UI" panose="020B0502040204020203" pitchFamily="34" charset="0"/>
              </a:rPr>
              <a:t>Document decisions</a:t>
            </a:r>
            <a:r>
              <a:rPr lang="en-US" sz="2400" dirty="0">
                <a:solidFill>
                  <a:srgbClr val="171717"/>
                </a:solidFill>
                <a:latin typeface="Segoe UI Semilight" panose="020B0402040204020203" pitchFamily="34" charset="0"/>
                <a:cs typeface="Segoe UI Semilight" panose="020B0402040204020203" pitchFamily="34" charset="0"/>
              </a:rPr>
              <a:t>—and </a:t>
            </a:r>
            <a:r>
              <a:rPr lang="en-US" sz="2400" b="0" i="0" dirty="0">
                <a:solidFill>
                  <a:srgbClr val="171717"/>
                </a:solidFill>
                <a:effectLst/>
                <a:latin typeface="Segoe UI Semilight" panose="020B0402040204020203" pitchFamily="34" charset="0"/>
                <a:cs typeface="Segoe UI Semilight" panose="020B0402040204020203" pitchFamily="34" charset="0"/>
              </a:rPr>
              <a:t>execute your cloud adoption strategy and plan</a:t>
            </a:r>
            <a:endParaRPr kumimoji="0" lang="en-US" sz="24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94249D4E-491C-49B9-8E2B-4D12E0FBB203}"/>
              </a:ext>
            </a:extLst>
          </p:cNvPr>
          <p:cNvSpPr>
            <a:spLocks noGrp="1"/>
          </p:cNvSpPr>
          <p:nvPr>
            <p:ph type="body" sz="quarter" idx="10"/>
          </p:nvPr>
        </p:nvSpPr>
        <p:spPr>
          <a:xfrm>
            <a:off x="503238" y="2856608"/>
            <a:ext cx="11582400" cy="3539430"/>
          </a:xfrm>
        </p:spPr>
        <p:txBody>
          <a:bodyPr/>
          <a:lstStyle/>
          <a:p>
            <a:pPr>
              <a:buFont typeface="Wingdings" panose="05000000000000000000" pitchFamily="2" charset="2"/>
              <a:buChar char="§"/>
            </a:pPr>
            <a:r>
              <a:rPr lang="en-US" sz="2000" dirty="0"/>
              <a:t>What are your expectations from your move to the cloud?</a:t>
            </a:r>
          </a:p>
          <a:p>
            <a:pPr>
              <a:buFont typeface="Wingdings" panose="05000000000000000000" pitchFamily="2" charset="2"/>
              <a:buChar char="§"/>
            </a:pPr>
            <a:r>
              <a:rPr lang="en-US" sz="2000" dirty="0"/>
              <a:t>What applications and databases are you moving to the cloud?</a:t>
            </a:r>
          </a:p>
          <a:p>
            <a:pPr>
              <a:buFont typeface="Wingdings" panose="05000000000000000000" pitchFamily="2" charset="2"/>
              <a:buChar char="§"/>
            </a:pPr>
            <a:r>
              <a:rPr lang="en-US" sz="2000" dirty="0"/>
              <a:t>Have you prioritized certain kinds of workloads for migration?</a:t>
            </a:r>
          </a:p>
          <a:p>
            <a:pPr>
              <a:buFont typeface="Wingdings" panose="05000000000000000000" pitchFamily="2" charset="2"/>
              <a:buChar char="§"/>
            </a:pPr>
            <a:r>
              <a:rPr lang="en-US" sz="2000" dirty="0"/>
              <a:t>How has your transition to the cloud changed your organization?</a:t>
            </a:r>
          </a:p>
          <a:p>
            <a:pPr>
              <a:buFont typeface="Wingdings" panose="05000000000000000000" pitchFamily="2" charset="2"/>
              <a:buChar char="§"/>
            </a:pPr>
            <a:r>
              <a:rPr lang="en-US" sz="2000" dirty="0"/>
              <a:t>What are your short, medium, and long-term objectives?</a:t>
            </a:r>
          </a:p>
          <a:p>
            <a:pPr>
              <a:buFont typeface="Wingdings" panose="05000000000000000000" pitchFamily="2" charset="2"/>
              <a:buChar char="§"/>
            </a:pPr>
            <a:r>
              <a:rPr lang="en-US" sz="2000" dirty="0"/>
              <a:t>Are you thinking about a hybrid and </a:t>
            </a:r>
            <a:r>
              <a:rPr lang="en-US" sz="2000" dirty="0" err="1"/>
              <a:t>multicloud</a:t>
            </a:r>
            <a:r>
              <a:rPr lang="en-US" sz="2000" dirty="0"/>
              <a:t> implementation?</a:t>
            </a:r>
          </a:p>
          <a:p>
            <a:pPr>
              <a:buFont typeface="Wingdings" panose="05000000000000000000" pitchFamily="2" charset="2"/>
              <a:buChar char="§"/>
            </a:pPr>
            <a:r>
              <a:rPr lang="en-US" sz="2000" dirty="0"/>
              <a:t>What criteria outline where your apps and data will reside?</a:t>
            </a:r>
          </a:p>
          <a:p>
            <a:pPr>
              <a:buFont typeface="Wingdings" panose="05000000000000000000" pitchFamily="2" charset="2"/>
              <a:buChar char="§"/>
            </a:pPr>
            <a:r>
              <a:rPr lang="en-US" sz="2000" dirty="0"/>
              <a:t>What kinds of business risks have you identified?</a:t>
            </a:r>
          </a:p>
        </p:txBody>
      </p:sp>
    </p:spTree>
    <p:extLst>
      <p:ext uri="{BB962C8B-B14F-4D97-AF65-F5344CB8AC3E}">
        <p14:creationId xmlns:p14="http://schemas.microsoft.com/office/powerpoint/2010/main" val="24002758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Autofit/>
          </a:bodyPr>
          <a:lstStyle/>
          <a:p>
            <a:r>
              <a:rPr lang="en-US" sz="2750" dirty="0"/>
              <a:t>Workshop Lab B</a:t>
            </a:r>
            <a:br>
              <a:rPr lang="en-US" sz="2750" dirty="0"/>
            </a:br>
            <a:r>
              <a:rPr lang="en-US" sz="2750" dirty="0">
                <a:solidFill>
                  <a:schemeClr val="tx2"/>
                </a:solidFill>
              </a:rPr>
              <a:t>Define your business case for cloud adoption</a:t>
            </a:r>
          </a:p>
        </p:txBody>
      </p:sp>
      <p:sp>
        <p:nvSpPr>
          <p:cNvPr id="6" name="Text Placeholder 5">
            <a:extLst>
              <a:ext uri="{FF2B5EF4-FFF2-40B4-BE49-F238E27FC236}">
                <a16:creationId xmlns:a16="http://schemas.microsoft.com/office/drawing/2014/main" id="{94249D4E-491C-49B9-8E2B-4D12E0FBB203}"/>
              </a:ext>
            </a:extLst>
          </p:cNvPr>
          <p:cNvSpPr>
            <a:spLocks noGrp="1"/>
          </p:cNvSpPr>
          <p:nvPr>
            <p:ph type="body" sz="quarter" idx="10"/>
          </p:nvPr>
        </p:nvSpPr>
        <p:spPr>
          <a:xfrm>
            <a:off x="427038" y="2201863"/>
            <a:ext cx="11582400" cy="3693319"/>
          </a:xfrm>
        </p:spPr>
        <p:txBody>
          <a:bodyPr/>
          <a:lstStyle/>
          <a:p>
            <a:pPr marL="0" indent="0">
              <a:buNone/>
            </a:pPr>
            <a:r>
              <a:rPr lang="en-US" sz="2000" dirty="0">
                <a:solidFill>
                  <a:schemeClr val="tx2"/>
                </a:solidFill>
                <a:latin typeface="+mj-lt"/>
              </a:rPr>
              <a:t>Key components:</a:t>
            </a:r>
          </a:p>
          <a:p>
            <a:pPr marL="342900" indent="-342900"/>
            <a:r>
              <a:rPr lang="en-US" sz="2000" dirty="0"/>
              <a:t>Identify your environment, technical and financial scope</a:t>
            </a:r>
          </a:p>
          <a:p>
            <a:pPr marL="342900" indent="-342900">
              <a:spcAft>
                <a:spcPts val="2400"/>
              </a:spcAft>
            </a:pPr>
            <a:r>
              <a:rPr lang="en-US" sz="2000" dirty="0"/>
              <a:t>Baseline your financial data, find the cost to run your environment today</a:t>
            </a:r>
          </a:p>
          <a:p>
            <a:pPr marL="0" indent="0">
              <a:buNone/>
            </a:pPr>
            <a:r>
              <a:rPr lang="en-US" sz="2000" dirty="0">
                <a:solidFill>
                  <a:schemeClr val="tx2"/>
                </a:solidFill>
                <a:latin typeface="+mj-lt"/>
              </a:rPr>
              <a:t>Common questions:</a:t>
            </a:r>
          </a:p>
          <a:p>
            <a:pPr marL="342900" indent="-342900"/>
            <a:r>
              <a:rPr lang="en-US" sz="2000" dirty="0"/>
              <a:t>How much does it cost to run your environment today?</a:t>
            </a:r>
          </a:p>
          <a:p>
            <a:pPr marL="342900" indent="-342900"/>
            <a:r>
              <a:rPr lang="en-US" sz="2000" dirty="0"/>
              <a:t>What am I spending on servers in an average year?</a:t>
            </a:r>
          </a:p>
          <a:p>
            <a:pPr marL="342900" indent="-342900"/>
            <a:r>
              <a:rPr lang="en-US" sz="2000" dirty="0"/>
              <a:t>What am I spending in my data center operations categories, for example, power or lease costs?</a:t>
            </a:r>
          </a:p>
          <a:p>
            <a:pPr marL="342900" indent="-342900"/>
            <a:r>
              <a:rPr lang="en-US" sz="2000" dirty="0"/>
              <a:t>When is the next hardware refresh?</a:t>
            </a:r>
          </a:p>
        </p:txBody>
      </p:sp>
    </p:spTree>
    <p:extLst>
      <p:ext uri="{BB962C8B-B14F-4D97-AF65-F5344CB8AC3E}">
        <p14:creationId xmlns:p14="http://schemas.microsoft.com/office/powerpoint/2010/main" val="37882924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449263"/>
            <a:ext cx="2743200" cy="3931906"/>
          </a:xfrm>
        </p:spPr>
        <p:txBody>
          <a:bodyPr anchor="ctr">
            <a:noAutofit/>
          </a:bodyPr>
          <a:lstStyle/>
          <a:p>
            <a:r>
              <a:rPr lang="en-US" sz="4000" dirty="0">
                <a:latin typeface="Segoe UI Semibold (headings)"/>
              </a:rPr>
              <a:t>Tools</a:t>
            </a:r>
          </a:p>
        </p:txBody>
      </p:sp>
      <p:sp>
        <p:nvSpPr>
          <p:cNvPr id="9" name="Rectangle 8">
            <a:extLst>
              <a:ext uri="{FF2B5EF4-FFF2-40B4-BE49-F238E27FC236}">
                <a16:creationId xmlns:a16="http://schemas.microsoft.com/office/drawing/2014/main" id="{8D0D70F2-A221-43B2-B7A8-8550AA40E205}"/>
              </a:ext>
              <a:ext uri="{C183D7F6-B498-43B3-948B-1728B52AA6E4}">
                <adec:decorative xmlns:adec="http://schemas.microsoft.com/office/drawing/2017/decorative" val="1"/>
              </a:ext>
            </a:extLst>
          </p:cNvPr>
          <p:cNvSpPr/>
          <p:nvPr/>
        </p:nvSpPr>
        <p:spPr bwMode="auto">
          <a:xfrm>
            <a:off x="3350246" y="3465924"/>
            <a:ext cx="2743200" cy="307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7119BBE-48FE-4ACA-B49D-89553E10B96B}"/>
              </a:ext>
              <a:ext uri="{C183D7F6-B498-43B3-948B-1728B52AA6E4}">
                <adec:decorative xmlns:adec="http://schemas.microsoft.com/office/drawing/2017/decorative" val="1"/>
              </a:ext>
            </a:extLst>
          </p:cNvPr>
          <p:cNvSpPr/>
          <p:nvPr/>
        </p:nvSpPr>
        <p:spPr bwMode="auto">
          <a:xfrm>
            <a:off x="6308242" y="3465924"/>
            <a:ext cx="2743200" cy="307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752E860C-13BF-4D49-A234-4387F2A0E7CD}"/>
              </a:ext>
              <a:ext uri="{C183D7F6-B498-43B3-948B-1728B52AA6E4}">
                <adec:decorative xmlns:adec="http://schemas.microsoft.com/office/drawing/2017/decorative" val="1"/>
              </a:ext>
            </a:extLst>
          </p:cNvPr>
          <p:cNvSpPr/>
          <p:nvPr/>
        </p:nvSpPr>
        <p:spPr bwMode="auto">
          <a:xfrm>
            <a:off x="9266238" y="3465924"/>
            <a:ext cx="2743200" cy="307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CFD812D5-5012-4005-A8F2-2F0F75D22BD5}"/>
              </a:ext>
              <a:ext uri="{C183D7F6-B498-43B3-948B-1728B52AA6E4}">
                <adec:decorative xmlns:adec="http://schemas.microsoft.com/office/drawing/2017/decorative" val="1"/>
              </a:ext>
            </a:extLst>
          </p:cNvPr>
          <p:cNvGrpSpPr/>
          <p:nvPr/>
        </p:nvGrpSpPr>
        <p:grpSpPr>
          <a:xfrm>
            <a:off x="3511578" y="2825607"/>
            <a:ext cx="1211262" cy="1211262"/>
            <a:chOff x="3511578" y="2514167"/>
            <a:chExt cx="1211262" cy="1211262"/>
          </a:xfrm>
        </p:grpSpPr>
        <p:sp>
          <p:nvSpPr>
            <p:cNvPr id="8" name="Oval 7">
              <a:extLst>
                <a:ext uri="{FF2B5EF4-FFF2-40B4-BE49-F238E27FC236}">
                  <a16:creationId xmlns:a16="http://schemas.microsoft.com/office/drawing/2014/main" id="{4F4FE772-BAEC-4069-803D-8BCAE5166691}"/>
                </a:ext>
              </a:extLst>
            </p:cNvPr>
            <p:cNvSpPr/>
            <p:nvPr/>
          </p:nvSpPr>
          <p:spPr bwMode="auto">
            <a:xfrm>
              <a:off x="3511578" y="2514167"/>
              <a:ext cx="1211262" cy="1211262"/>
            </a:xfrm>
            <a:prstGeom prst="ellipse">
              <a:avLst/>
            </a:prstGeom>
            <a:solidFill>
              <a:schemeClr val="tx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E6DC8D86-0AA6-4579-BD34-AAA3A8ED9B2C}"/>
                </a:ext>
              </a:extLst>
            </p:cNvPr>
            <p:cNvGrpSpPr/>
            <p:nvPr/>
          </p:nvGrpSpPr>
          <p:grpSpPr>
            <a:xfrm>
              <a:off x="3896003" y="2793727"/>
              <a:ext cx="529670" cy="749508"/>
              <a:chOff x="6360595" y="578360"/>
              <a:chExt cx="1200625" cy="1698940"/>
            </a:xfrm>
          </p:grpSpPr>
          <p:sp>
            <p:nvSpPr>
              <p:cNvPr id="57" name="Freeform: Shape 56">
                <a:extLst>
                  <a:ext uri="{FF2B5EF4-FFF2-40B4-BE49-F238E27FC236}">
                    <a16:creationId xmlns:a16="http://schemas.microsoft.com/office/drawing/2014/main" id="{2FE8E2CE-526D-4BA3-8613-3799EF3A3CBD}"/>
                  </a:ext>
                </a:extLst>
              </p:cNvPr>
              <p:cNvSpPr>
                <a:spLocks noChangeArrowheads="1"/>
              </p:cNvSpPr>
              <p:nvPr/>
            </p:nvSpPr>
            <p:spPr bwMode="auto">
              <a:xfrm>
                <a:off x="6360595" y="682423"/>
                <a:ext cx="970508" cy="1449667"/>
              </a:xfrm>
              <a:custGeom>
                <a:avLst/>
                <a:gdLst>
                  <a:gd name="connsiteX0" fmla="*/ 128513 w 970508"/>
                  <a:gd name="connsiteY0" fmla="*/ 876033 h 1449667"/>
                  <a:gd name="connsiteX1" fmla="*/ 128513 w 970508"/>
                  <a:gd name="connsiteY1" fmla="*/ 985761 h 1449667"/>
                  <a:gd name="connsiteX2" fmla="*/ 841996 w 970508"/>
                  <a:gd name="connsiteY2" fmla="*/ 985761 h 1449667"/>
                  <a:gd name="connsiteX3" fmla="*/ 841996 w 970508"/>
                  <a:gd name="connsiteY3" fmla="*/ 876033 h 1449667"/>
                  <a:gd name="connsiteX4" fmla="*/ 128513 w 970508"/>
                  <a:gd name="connsiteY4" fmla="*/ 629543 h 1449667"/>
                  <a:gd name="connsiteX5" fmla="*/ 128513 w 970508"/>
                  <a:gd name="connsiteY5" fmla="*/ 739271 h 1449667"/>
                  <a:gd name="connsiteX6" fmla="*/ 841996 w 970508"/>
                  <a:gd name="connsiteY6" fmla="*/ 739271 h 1449667"/>
                  <a:gd name="connsiteX7" fmla="*/ 841996 w 970508"/>
                  <a:gd name="connsiteY7" fmla="*/ 629543 h 1449667"/>
                  <a:gd name="connsiteX8" fmla="*/ 128513 w 970508"/>
                  <a:gd name="connsiteY8" fmla="*/ 383052 h 1449667"/>
                  <a:gd name="connsiteX9" fmla="*/ 128513 w 970508"/>
                  <a:gd name="connsiteY9" fmla="*/ 492780 h 1449667"/>
                  <a:gd name="connsiteX10" fmla="*/ 841996 w 970508"/>
                  <a:gd name="connsiteY10" fmla="*/ 492780 h 1449667"/>
                  <a:gd name="connsiteX11" fmla="*/ 841996 w 970508"/>
                  <a:gd name="connsiteY11" fmla="*/ 383052 h 1449667"/>
                  <a:gd name="connsiteX12" fmla="*/ 0 w 970508"/>
                  <a:gd name="connsiteY12" fmla="*/ 0 h 1449667"/>
                  <a:gd name="connsiteX13" fmla="*/ 970508 w 970508"/>
                  <a:gd name="connsiteY13" fmla="*/ 0 h 1449667"/>
                  <a:gd name="connsiteX14" fmla="*/ 970508 w 970508"/>
                  <a:gd name="connsiteY14" fmla="*/ 1449667 h 1449667"/>
                  <a:gd name="connsiteX15" fmla="*/ 0 w 970508"/>
                  <a:gd name="connsiteY15" fmla="*/ 1449667 h 14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0508" h="1449667">
                    <a:moveTo>
                      <a:pt x="128513" y="876033"/>
                    </a:moveTo>
                    <a:lnTo>
                      <a:pt x="128513" y="985761"/>
                    </a:lnTo>
                    <a:lnTo>
                      <a:pt x="841996" y="985761"/>
                    </a:lnTo>
                    <a:lnTo>
                      <a:pt x="841996" y="876033"/>
                    </a:lnTo>
                    <a:close/>
                    <a:moveTo>
                      <a:pt x="128513" y="629543"/>
                    </a:moveTo>
                    <a:lnTo>
                      <a:pt x="128513" y="739271"/>
                    </a:lnTo>
                    <a:lnTo>
                      <a:pt x="841996" y="739271"/>
                    </a:lnTo>
                    <a:lnTo>
                      <a:pt x="841996" y="629543"/>
                    </a:lnTo>
                    <a:close/>
                    <a:moveTo>
                      <a:pt x="128513" y="383052"/>
                    </a:moveTo>
                    <a:lnTo>
                      <a:pt x="128513" y="492780"/>
                    </a:lnTo>
                    <a:lnTo>
                      <a:pt x="841996" y="492780"/>
                    </a:lnTo>
                    <a:lnTo>
                      <a:pt x="841996" y="383052"/>
                    </a:lnTo>
                    <a:close/>
                    <a:moveTo>
                      <a:pt x="0" y="0"/>
                    </a:moveTo>
                    <a:lnTo>
                      <a:pt x="970508" y="0"/>
                    </a:lnTo>
                    <a:lnTo>
                      <a:pt x="970508" y="1449667"/>
                    </a:lnTo>
                    <a:lnTo>
                      <a:pt x="0" y="1449667"/>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87">
                <a:extLst>
                  <a:ext uri="{FF2B5EF4-FFF2-40B4-BE49-F238E27FC236}">
                    <a16:creationId xmlns:a16="http://schemas.microsoft.com/office/drawing/2014/main" id="{6F3A5575-FF3C-4B4D-875F-0554E18A91ED}"/>
                  </a:ext>
                </a:extLst>
              </p:cNvPr>
              <p:cNvSpPr>
                <a:spLocks noChangeArrowheads="1"/>
              </p:cNvSpPr>
              <p:nvPr/>
            </p:nvSpPr>
            <p:spPr bwMode="auto">
              <a:xfrm>
                <a:off x="6523024" y="578360"/>
                <a:ext cx="645651" cy="209959"/>
              </a:xfrm>
              <a:prstGeom prst="rect">
                <a:avLst/>
              </a:prstGeom>
              <a:solidFill>
                <a:srgbClr val="3B3B40"/>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14D3995-D10E-4D44-AFB5-D8AB4B4BE8E9}"/>
                  </a:ext>
                </a:extLst>
              </p:cNvPr>
              <p:cNvSpPr/>
              <p:nvPr/>
            </p:nvSpPr>
            <p:spPr bwMode="auto">
              <a:xfrm rot="16200000">
                <a:off x="6642787" y="1358868"/>
                <a:ext cx="1316863" cy="520002"/>
              </a:xfrm>
              <a:custGeom>
                <a:avLst/>
                <a:gdLst>
                  <a:gd name="connsiteX0" fmla="*/ 139306 w 1570607"/>
                  <a:gd name="connsiteY0" fmla="*/ 255235 h 620200"/>
                  <a:gd name="connsiteX1" fmla="*/ 84442 w 1570607"/>
                  <a:gd name="connsiteY1" fmla="*/ 310099 h 620200"/>
                  <a:gd name="connsiteX2" fmla="*/ 139306 w 1570607"/>
                  <a:gd name="connsiteY2" fmla="*/ 364963 h 620200"/>
                  <a:gd name="connsiteX3" fmla="*/ 194170 w 1570607"/>
                  <a:gd name="connsiteY3" fmla="*/ 310099 h 620200"/>
                  <a:gd name="connsiteX4" fmla="*/ 139306 w 1570607"/>
                  <a:gd name="connsiteY4" fmla="*/ 255235 h 620200"/>
                  <a:gd name="connsiteX5" fmla="*/ 1283380 w 1570607"/>
                  <a:gd name="connsiteY5" fmla="*/ 0 h 620200"/>
                  <a:gd name="connsiteX6" fmla="*/ 1569111 w 1570607"/>
                  <a:gd name="connsiteY6" fmla="*/ 189395 h 620200"/>
                  <a:gd name="connsiteX7" fmla="*/ 1570607 w 1570607"/>
                  <a:gd name="connsiteY7" fmla="*/ 194213 h 620200"/>
                  <a:gd name="connsiteX8" fmla="*/ 1463042 w 1570607"/>
                  <a:gd name="connsiteY8" fmla="*/ 194213 h 620200"/>
                  <a:gd name="connsiteX9" fmla="*/ 1347499 w 1570607"/>
                  <a:gd name="connsiteY9" fmla="*/ 194213 h 620200"/>
                  <a:gd name="connsiteX10" fmla="*/ 1347499 w 1570607"/>
                  <a:gd name="connsiteY10" fmla="*/ 289183 h 620200"/>
                  <a:gd name="connsiteX11" fmla="*/ 1351722 w 1570607"/>
                  <a:gd name="connsiteY11" fmla="*/ 310100 h 620200"/>
                  <a:gd name="connsiteX12" fmla="*/ 1351721 w 1570607"/>
                  <a:gd name="connsiteY12" fmla="*/ 310100 h 620200"/>
                  <a:gd name="connsiteX13" fmla="*/ 1347499 w 1570607"/>
                  <a:gd name="connsiteY13" fmla="*/ 331012 h 620200"/>
                  <a:gd name="connsiteX14" fmla="*/ 1347499 w 1570607"/>
                  <a:gd name="connsiteY14" fmla="*/ 425988 h 620200"/>
                  <a:gd name="connsiteX15" fmla="*/ 1463042 w 1570607"/>
                  <a:gd name="connsiteY15" fmla="*/ 425988 h 620200"/>
                  <a:gd name="connsiteX16" fmla="*/ 1570606 w 1570607"/>
                  <a:gd name="connsiteY16" fmla="*/ 425988 h 620200"/>
                  <a:gd name="connsiteX17" fmla="*/ 1569111 w 1570607"/>
                  <a:gd name="connsiteY17" fmla="*/ 430805 h 620200"/>
                  <a:gd name="connsiteX18" fmla="*/ 1283380 w 1570607"/>
                  <a:gd name="connsiteY18" fmla="*/ 620200 h 620200"/>
                  <a:gd name="connsiteX19" fmla="*/ 997649 w 1570607"/>
                  <a:gd name="connsiteY19" fmla="*/ 430805 h 620200"/>
                  <a:gd name="connsiteX20" fmla="*/ 996677 w 1570607"/>
                  <a:gd name="connsiteY20" fmla="*/ 425988 h 620200"/>
                  <a:gd name="connsiteX21" fmla="*/ 115888 w 1570607"/>
                  <a:gd name="connsiteY21" fmla="*/ 425987 h 620200"/>
                  <a:gd name="connsiteX22" fmla="*/ 9107 w 1570607"/>
                  <a:gd name="connsiteY22" fmla="*/ 355208 h 620200"/>
                  <a:gd name="connsiteX23" fmla="*/ 0 w 1570607"/>
                  <a:gd name="connsiteY23" fmla="*/ 310100 h 620200"/>
                  <a:gd name="connsiteX24" fmla="*/ 9107 w 1570607"/>
                  <a:gd name="connsiteY24" fmla="*/ 264991 h 620200"/>
                  <a:gd name="connsiteX25" fmla="*/ 115888 w 1570607"/>
                  <a:gd name="connsiteY25" fmla="*/ 194212 h 620200"/>
                  <a:gd name="connsiteX26" fmla="*/ 996677 w 1570607"/>
                  <a:gd name="connsiteY26" fmla="*/ 194212 h 620200"/>
                  <a:gd name="connsiteX27" fmla="*/ 997649 w 1570607"/>
                  <a:gd name="connsiteY27" fmla="*/ 189395 h 620200"/>
                  <a:gd name="connsiteX28" fmla="*/ 1283380 w 1570607"/>
                  <a:gd name="connsiteY28" fmla="*/ 0 h 6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70607" h="620200">
                    <a:moveTo>
                      <a:pt x="139306" y="255235"/>
                    </a:moveTo>
                    <a:cubicBezTo>
                      <a:pt x="109005" y="255235"/>
                      <a:pt x="84442" y="279798"/>
                      <a:pt x="84442" y="310099"/>
                    </a:cubicBezTo>
                    <a:cubicBezTo>
                      <a:pt x="84442" y="340400"/>
                      <a:pt x="109005" y="364963"/>
                      <a:pt x="139306" y="364963"/>
                    </a:cubicBezTo>
                    <a:cubicBezTo>
                      <a:pt x="169607" y="364963"/>
                      <a:pt x="194170" y="340400"/>
                      <a:pt x="194170" y="310099"/>
                    </a:cubicBezTo>
                    <a:cubicBezTo>
                      <a:pt x="194170" y="279798"/>
                      <a:pt x="169607" y="255235"/>
                      <a:pt x="139306" y="255235"/>
                    </a:cubicBezTo>
                    <a:close/>
                    <a:moveTo>
                      <a:pt x="1283380" y="0"/>
                    </a:moveTo>
                    <a:cubicBezTo>
                      <a:pt x="1411828" y="0"/>
                      <a:pt x="1522035" y="78095"/>
                      <a:pt x="1569111" y="189395"/>
                    </a:cubicBezTo>
                    <a:lnTo>
                      <a:pt x="1570607" y="194213"/>
                    </a:lnTo>
                    <a:lnTo>
                      <a:pt x="1463042" y="194213"/>
                    </a:lnTo>
                    <a:lnTo>
                      <a:pt x="1347499" y="194213"/>
                    </a:lnTo>
                    <a:lnTo>
                      <a:pt x="1347499" y="289183"/>
                    </a:lnTo>
                    <a:lnTo>
                      <a:pt x="1351722" y="310100"/>
                    </a:lnTo>
                    <a:lnTo>
                      <a:pt x="1351721" y="310100"/>
                    </a:lnTo>
                    <a:lnTo>
                      <a:pt x="1347499" y="331012"/>
                    </a:lnTo>
                    <a:lnTo>
                      <a:pt x="1347499" y="425988"/>
                    </a:lnTo>
                    <a:lnTo>
                      <a:pt x="1463042" y="425988"/>
                    </a:lnTo>
                    <a:lnTo>
                      <a:pt x="1570606" y="425988"/>
                    </a:lnTo>
                    <a:lnTo>
                      <a:pt x="1569111" y="430805"/>
                    </a:lnTo>
                    <a:cubicBezTo>
                      <a:pt x="1522035" y="542105"/>
                      <a:pt x="1411828" y="620200"/>
                      <a:pt x="1283380" y="620200"/>
                    </a:cubicBezTo>
                    <a:cubicBezTo>
                      <a:pt x="1154932" y="620200"/>
                      <a:pt x="1044725" y="542105"/>
                      <a:pt x="997649" y="430805"/>
                    </a:cubicBezTo>
                    <a:lnTo>
                      <a:pt x="996677" y="425988"/>
                    </a:lnTo>
                    <a:lnTo>
                      <a:pt x="115888" y="425987"/>
                    </a:lnTo>
                    <a:cubicBezTo>
                      <a:pt x="67886" y="425987"/>
                      <a:pt x="26700" y="396802"/>
                      <a:pt x="9107" y="355208"/>
                    </a:cubicBezTo>
                    <a:lnTo>
                      <a:pt x="0" y="310100"/>
                    </a:lnTo>
                    <a:lnTo>
                      <a:pt x="9107" y="264991"/>
                    </a:lnTo>
                    <a:cubicBezTo>
                      <a:pt x="26700" y="223397"/>
                      <a:pt x="67886" y="194212"/>
                      <a:pt x="115888" y="194212"/>
                    </a:cubicBezTo>
                    <a:lnTo>
                      <a:pt x="996677" y="194212"/>
                    </a:lnTo>
                    <a:lnTo>
                      <a:pt x="997649" y="189395"/>
                    </a:lnTo>
                    <a:cubicBezTo>
                      <a:pt x="1044725" y="78095"/>
                      <a:pt x="1154932" y="0"/>
                      <a:pt x="1283380"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8" name="Group 27">
            <a:extLst>
              <a:ext uri="{FF2B5EF4-FFF2-40B4-BE49-F238E27FC236}">
                <a16:creationId xmlns:a16="http://schemas.microsoft.com/office/drawing/2014/main" id="{86A987C9-6176-4836-BCA9-EEB1682B9421}"/>
              </a:ext>
              <a:ext uri="{C183D7F6-B498-43B3-948B-1728B52AA6E4}">
                <adec:decorative xmlns:adec="http://schemas.microsoft.com/office/drawing/2017/decorative" val="1"/>
              </a:ext>
            </a:extLst>
          </p:cNvPr>
          <p:cNvGrpSpPr/>
          <p:nvPr/>
        </p:nvGrpSpPr>
        <p:grpSpPr>
          <a:xfrm>
            <a:off x="6455192" y="2825607"/>
            <a:ext cx="1211262" cy="1211262"/>
            <a:chOff x="6455192" y="2514167"/>
            <a:chExt cx="1211262" cy="1211262"/>
          </a:xfrm>
        </p:grpSpPr>
        <p:sp>
          <p:nvSpPr>
            <p:cNvPr id="25" name="Oval 24">
              <a:extLst>
                <a:ext uri="{FF2B5EF4-FFF2-40B4-BE49-F238E27FC236}">
                  <a16:creationId xmlns:a16="http://schemas.microsoft.com/office/drawing/2014/main" id="{1AED2850-2A5F-496D-98E8-1162B6E88C2A}"/>
                </a:ext>
              </a:extLst>
            </p:cNvPr>
            <p:cNvSpPr/>
            <p:nvPr/>
          </p:nvSpPr>
          <p:spPr bwMode="auto">
            <a:xfrm>
              <a:off x="6455192" y="2514167"/>
              <a:ext cx="1211262" cy="1211262"/>
            </a:xfrm>
            <a:prstGeom prst="ellipse">
              <a:avLst/>
            </a:prstGeom>
            <a:solidFill>
              <a:schemeClr val="tx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C586ED14-47C4-4D4A-B207-538B5D6E3AD3}"/>
                </a:ext>
              </a:extLst>
            </p:cNvPr>
            <p:cNvSpPr/>
            <p:nvPr/>
          </p:nvSpPr>
          <p:spPr bwMode="auto">
            <a:xfrm>
              <a:off x="6672128" y="2773139"/>
              <a:ext cx="805639" cy="500281"/>
            </a:xfrm>
            <a:custGeom>
              <a:avLst/>
              <a:gdLst>
                <a:gd name="connsiteX0" fmla="*/ 1480400 w 2796093"/>
                <a:gd name="connsiteY0" fmla="*/ 0 h 1736302"/>
                <a:gd name="connsiteX1" fmla="*/ 2330914 w 2796093"/>
                <a:gd name="connsiteY1" fmla="*/ 693188 h 1736302"/>
                <a:gd name="connsiteX2" fmla="*/ 2332478 w 2796093"/>
                <a:gd name="connsiteY2" fmla="*/ 708704 h 1736302"/>
                <a:gd name="connsiteX3" fmla="*/ 2383716 w 2796093"/>
                <a:gd name="connsiteY3" fmla="*/ 713870 h 1736302"/>
                <a:gd name="connsiteX4" fmla="*/ 2796093 w 2796093"/>
                <a:gd name="connsiteY4" fmla="*/ 1219839 h 1736302"/>
                <a:gd name="connsiteX5" fmla="*/ 2279631 w 2796093"/>
                <a:gd name="connsiteY5" fmla="*/ 1736301 h 1736302"/>
                <a:gd name="connsiteX6" fmla="*/ 1480420 w 2796093"/>
                <a:gd name="connsiteY6" fmla="*/ 1736301 h 1736302"/>
                <a:gd name="connsiteX7" fmla="*/ 1480400 w 2796093"/>
                <a:gd name="connsiteY7" fmla="*/ 1736302 h 1736302"/>
                <a:gd name="connsiteX8" fmla="*/ 1480381 w 2796093"/>
                <a:gd name="connsiteY8" fmla="*/ 1736301 h 1736302"/>
                <a:gd name="connsiteX9" fmla="*/ 716628 w 2796093"/>
                <a:gd name="connsiteY9" fmla="*/ 1736301 h 1736302"/>
                <a:gd name="connsiteX10" fmla="*/ 706517 w 2796093"/>
                <a:gd name="connsiteY10" fmla="*/ 1736301 h 1736302"/>
                <a:gd name="connsiteX11" fmla="*/ 696370 w 2796093"/>
                <a:gd name="connsiteY11" fmla="*/ 1735278 h 1736302"/>
                <a:gd name="connsiteX12" fmla="*/ 643357 w 2796093"/>
                <a:gd name="connsiteY12" fmla="*/ 1732601 h 1736302"/>
                <a:gd name="connsiteX13" fmla="*/ 0 w 2796093"/>
                <a:gd name="connsiteY13" fmla="*/ 1019673 h 1736302"/>
                <a:gd name="connsiteX14" fmla="*/ 716628 w 2796093"/>
                <a:gd name="connsiteY14" fmla="*/ 303045 h 1736302"/>
                <a:gd name="connsiteX15" fmla="*/ 789899 w 2796093"/>
                <a:gd name="connsiteY15" fmla="*/ 306745 h 1736302"/>
                <a:gd name="connsiteX16" fmla="*/ 819505 w 2796093"/>
                <a:gd name="connsiteY16" fmla="*/ 311263 h 1736302"/>
                <a:gd name="connsiteX17" fmla="*/ 866525 w 2796093"/>
                <a:gd name="connsiteY17" fmla="*/ 254275 h 1736302"/>
                <a:gd name="connsiteX18" fmla="*/ 1480400 w 2796093"/>
                <a:gd name="connsiteY18" fmla="*/ 0 h 17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96093" h="1736302">
                  <a:moveTo>
                    <a:pt x="1480400" y="0"/>
                  </a:moveTo>
                  <a:cubicBezTo>
                    <a:pt x="1899934" y="0"/>
                    <a:pt x="2249962" y="297586"/>
                    <a:pt x="2330914" y="693188"/>
                  </a:cubicBezTo>
                  <a:lnTo>
                    <a:pt x="2332478" y="708704"/>
                  </a:lnTo>
                  <a:lnTo>
                    <a:pt x="2383716" y="713870"/>
                  </a:lnTo>
                  <a:cubicBezTo>
                    <a:pt x="2619059" y="762028"/>
                    <a:pt x="2796093" y="970259"/>
                    <a:pt x="2796093" y="1219839"/>
                  </a:cubicBezTo>
                  <a:cubicBezTo>
                    <a:pt x="2796093" y="1505073"/>
                    <a:pt x="2564865" y="1736301"/>
                    <a:pt x="2279631" y="1736301"/>
                  </a:cubicBezTo>
                  <a:lnTo>
                    <a:pt x="1480420" y="1736301"/>
                  </a:lnTo>
                  <a:lnTo>
                    <a:pt x="1480400" y="1736302"/>
                  </a:lnTo>
                  <a:lnTo>
                    <a:pt x="1480381" y="1736301"/>
                  </a:lnTo>
                  <a:lnTo>
                    <a:pt x="716628" y="1736301"/>
                  </a:lnTo>
                  <a:lnTo>
                    <a:pt x="706517" y="1736301"/>
                  </a:lnTo>
                  <a:lnTo>
                    <a:pt x="696370" y="1735278"/>
                  </a:lnTo>
                  <a:lnTo>
                    <a:pt x="643357" y="1732601"/>
                  </a:lnTo>
                  <a:cubicBezTo>
                    <a:pt x="281992" y="1695903"/>
                    <a:pt x="0" y="1390720"/>
                    <a:pt x="0" y="1019673"/>
                  </a:cubicBezTo>
                  <a:cubicBezTo>
                    <a:pt x="0" y="623890"/>
                    <a:pt x="320845" y="303045"/>
                    <a:pt x="716628" y="303045"/>
                  </a:cubicBezTo>
                  <a:cubicBezTo>
                    <a:pt x="741365" y="303045"/>
                    <a:pt x="765808" y="304298"/>
                    <a:pt x="789899" y="306745"/>
                  </a:cubicBezTo>
                  <a:lnTo>
                    <a:pt x="819505" y="311263"/>
                  </a:lnTo>
                  <a:lnTo>
                    <a:pt x="866525" y="254275"/>
                  </a:lnTo>
                  <a:cubicBezTo>
                    <a:pt x="1023629" y="97171"/>
                    <a:pt x="1240667" y="0"/>
                    <a:pt x="14804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EC65B5DC-D65B-4D9B-BE45-1E5484FE9AE4}"/>
                </a:ext>
              </a:extLst>
            </p:cNvPr>
            <p:cNvGrpSpPr/>
            <p:nvPr/>
          </p:nvGrpSpPr>
          <p:grpSpPr>
            <a:xfrm>
              <a:off x="6777139" y="2937738"/>
              <a:ext cx="511991" cy="528710"/>
              <a:chOff x="7323151" y="712876"/>
              <a:chExt cx="908181" cy="937837"/>
            </a:xfrm>
          </p:grpSpPr>
          <p:sp>
            <p:nvSpPr>
              <p:cNvPr id="45" name="Freeform: Shape 44">
                <a:extLst>
                  <a:ext uri="{FF2B5EF4-FFF2-40B4-BE49-F238E27FC236}">
                    <a16:creationId xmlns:a16="http://schemas.microsoft.com/office/drawing/2014/main" id="{622171D4-F71D-4226-88FA-F371F07032FC}"/>
                  </a:ext>
                </a:extLst>
              </p:cNvPr>
              <p:cNvSpPr/>
              <p:nvPr/>
            </p:nvSpPr>
            <p:spPr>
              <a:xfrm>
                <a:off x="8094172" y="1453328"/>
                <a:ext cx="137160" cy="190430"/>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6CEF5A9-30D9-4CEB-9DBD-DDF53DA5BE4E}"/>
                  </a:ext>
                </a:extLst>
              </p:cNvPr>
              <p:cNvSpPr/>
              <p:nvPr/>
            </p:nvSpPr>
            <p:spPr>
              <a:xfrm>
                <a:off x="7900687" y="1358597"/>
                <a:ext cx="137160" cy="28564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4C1A1D6-E4ED-4F75-BCF5-C22F8F76C8E4}"/>
                  </a:ext>
                </a:extLst>
              </p:cNvPr>
              <p:cNvSpPr/>
              <p:nvPr/>
            </p:nvSpPr>
            <p:spPr>
              <a:xfrm>
                <a:off x="7516793" y="924290"/>
                <a:ext cx="137160" cy="723632"/>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59435A3-71E4-411C-88E7-796CDEA72980}"/>
                  </a:ext>
                </a:extLst>
              </p:cNvPr>
              <p:cNvSpPr/>
              <p:nvPr/>
            </p:nvSpPr>
            <p:spPr>
              <a:xfrm>
                <a:off x="7710423" y="1165117"/>
                <a:ext cx="137160" cy="485596"/>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BFA5725-B278-4934-B3B8-575FFD292E17}"/>
                  </a:ext>
                </a:extLst>
              </p:cNvPr>
              <p:cNvSpPr/>
              <p:nvPr/>
            </p:nvSpPr>
            <p:spPr>
              <a:xfrm>
                <a:off x="7323151" y="733712"/>
                <a:ext cx="137160" cy="914062"/>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1F88002-E336-4DED-A019-4A8146A15DDA}"/>
                  </a:ext>
                </a:extLst>
              </p:cNvPr>
              <p:cNvSpPr/>
              <p:nvPr/>
            </p:nvSpPr>
            <p:spPr>
              <a:xfrm>
                <a:off x="7942680" y="712876"/>
                <a:ext cx="275324" cy="550637"/>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accent5"/>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8AF02E4-86A1-4872-BE66-6BD5CD21EDD8}"/>
              </a:ext>
              <a:ext uri="{C183D7F6-B498-43B3-948B-1728B52AA6E4}">
                <adec:decorative xmlns:adec="http://schemas.microsoft.com/office/drawing/2017/decorative" val="1"/>
              </a:ext>
            </a:extLst>
          </p:cNvPr>
          <p:cNvGrpSpPr/>
          <p:nvPr/>
        </p:nvGrpSpPr>
        <p:grpSpPr>
          <a:xfrm>
            <a:off x="9398806" y="2825607"/>
            <a:ext cx="1211262" cy="1211262"/>
            <a:chOff x="9398806" y="2514167"/>
            <a:chExt cx="1211262" cy="1211262"/>
          </a:xfrm>
        </p:grpSpPr>
        <p:sp>
          <p:nvSpPr>
            <p:cNvPr id="27" name="Oval 26">
              <a:extLst>
                <a:ext uri="{FF2B5EF4-FFF2-40B4-BE49-F238E27FC236}">
                  <a16:creationId xmlns:a16="http://schemas.microsoft.com/office/drawing/2014/main" id="{016D89E4-2178-423F-B864-C8D0545D18B6}"/>
                </a:ext>
              </a:extLst>
            </p:cNvPr>
            <p:cNvSpPr/>
            <p:nvPr/>
          </p:nvSpPr>
          <p:spPr bwMode="auto">
            <a:xfrm>
              <a:off x="9398806" y="2514167"/>
              <a:ext cx="1211262" cy="1211262"/>
            </a:xfrm>
            <a:prstGeom prst="ellipse">
              <a:avLst/>
            </a:prstGeom>
            <a:solidFill>
              <a:schemeClr val="tx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05FF116F-0F32-4A63-B4D4-A7A791EA312F}"/>
                </a:ext>
              </a:extLst>
            </p:cNvPr>
            <p:cNvGrpSpPr/>
            <p:nvPr/>
          </p:nvGrpSpPr>
          <p:grpSpPr>
            <a:xfrm>
              <a:off x="9585777" y="2734502"/>
              <a:ext cx="804211" cy="813807"/>
              <a:chOff x="9617581" y="2742453"/>
              <a:chExt cx="804211" cy="813807"/>
            </a:xfrm>
          </p:grpSpPr>
          <p:sp>
            <p:nvSpPr>
              <p:cNvPr id="31" name="Rectangle 30">
                <a:extLst>
                  <a:ext uri="{FF2B5EF4-FFF2-40B4-BE49-F238E27FC236}">
                    <a16:creationId xmlns:a16="http://schemas.microsoft.com/office/drawing/2014/main" id="{7D251A5F-4F4B-4116-9C4C-7748499E477D}"/>
                  </a:ext>
                </a:extLst>
              </p:cNvPr>
              <p:cNvSpPr/>
              <p:nvPr/>
            </p:nvSpPr>
            <p:spPr bwMode="auto">
              <a:xfrm>
                <a:off x="9835763" y="2886353"/>
                <a:ext cx="358341" cy="1705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5E6E801-51B5-4D40-BF62-2A7C9FF6C3AE}"/>
                  </a:ext>
                </a:extLst>
              </p:cNvPr>
              <p:cNvSpPr/>
              <p:nvPr/>
            </p:nvSpPr>
            <p:spPr bwMode="auto">
              <a:xfrm>
                <a:off x="9835763" y="3056924"/>
                <a:ext cx="374829" cy="372076"/>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Calculator with solid fill">
                <a:extLst>
                  <a:ext uri="{FF2B5EF4-FFF2-40B4-BE49-F238E27FC236}">
                    <a16:creationId xmlns:a16="http://schemas.microsoft.com/office/drawing/2014/main" id="{79FF1D35-5505-44CF-B48E-D3018222C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581" y="2742453"/>
                <a:ext cx="804211" cy="804211"/>
              </a:xfrm>
              <a:prstGeom prst="rect">
                <a:avLst/>
              </a:prstGeom>
            </p:spPr>
          </p:pic>
          <p:grpSp>
            <p:nvGrpSpPr>
              <p:cNvPr id="30" name="Group 29">
                <a:extLst>
                  <a:ext uri="{FF2B5EF4-FFF2-40B4-BE49-F238E27FC236}">
                    <a16:creationId xmlns:a16="http://schemas.microsoft.com/office/drawing/2014/main" id="{82966988-1D5C-4911-B946-2C29EA7A68AE}"/>
                  </a:ext>
                </a:extLst>
              </p:cNvPr>
              <p:cNvGrpSpPr/>
              <p:nvPr/>
            </p:nvGrpSpPr>
            <p:grpSpPr>
              <a:xfrm>
                <a:off x="10037763" y="3257681"/>
                <a:ext cx="298579" cy="298579"/>
                <a:chOff x="14040282" y="3257518"/>
                <a:chExt cx="348426" cy="348426"/>
              </a:xfrm>
            </p:grpSpPr>
            <p:sp>
              <p:nvSpPr>
                <p:cNvPr id="54" name="Freeform: Shape 53">
                  <a:extLst>
                    <a:ext uri="{FF2B5EF4-FFF2-40B4-BE49-F238E27FC236}">
                      <a16:creationId xmlns:a16="http://schemas.microsoft.com/office/drawing/2014/main" id="{8AE7D46B-0B52-47F8-B4DE-DC8D6A198524}"/>
                    </a:ext>
                  </a:extLst>
                </p:cNvPr>
                <p:cNvSpPr/>
                <p:nvPr/>
              </p:nvSpPr>
              <p:spPr>
                <a:xfrm>
                  <a:off x="14040282" y="3257518"/>
                  <a:ext cx="348426" cy="348426"/>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28575"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0790D82-61BB-4671-8F77-4601EBB6F7D4}"/>
                    </a:ext>
                  </a:extLst>
                </p:cNvPr>
                <p:cNvSpPr/>
                <p:nvPr/>
              </p:nvSpPr>
              <p:spPr>
                <a:xfrm>
                  <a:off x="14160165" y="3322437"/>
                  <a:ext cx="112513" cy="210508"/>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3B3B40"/>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3" name="TextBox 2">
            <a:extLst>
              <a:ext uri="{FF2B5EF4-FFF2-40B4-BE49-F238E27FC236}">
                <a16:creationId xmlns:a16="http://schemas.microsoft.com/office/drawing/2014/main" id="{813CBA1E-7E58-489C-AE83-C054179473F9}"/>
              </a:ext>
            </a:extLst>
          </p:cNvPr>
          <p:cNvSpPr txBox="1"/>
          <p:nvPr/>
        </p:nvSpPr>
        <p:spPr>
          <a:xfrm>
            <a:off x="3622896" y="4484987"/>
            <a:ext cx="1766302" cy="738664"/>
          </a:xfrm>
          <a:prstGeom prst="rect">
            <a:avLst/>
          </a:prstGeom>
          <a:noFill/>
        </p:spPr>
        <p:txBody>
          <a:bodyPr wrap="square" lIns="0" tIns="0" rIns="0" bIns="0" rtlCol="0">
            <a:spAutoFit/>
          </a:bodyPr>
          <a:lstStyle/>
          <a:p>
            <a:pPr algn="l"/>
            <a:r>
              <a:rPr lang="en-US" sz="2400" dirty="0">
                <a:hlinkClick r:id="rId5"/>
              </a:rPr>
              <a:t>Retail Rates Prices API</a:t>
            </a:r>
            <a:endParaRPr lang="en-US" sz="2400" dirty="0"/>
          </a:p>
        </p:txBody>
      </p:sp>
      <p:sp>
        <p:nvSpPr>
          <p:cNvPr id="4" name="TextBox 3">
            <a:extLst>
              <a:ext uri="{FF2B5EF4-FFF2-40B4-BE49-F238E27FC236}">
                <a16:creationId xmlns:a16="http://schemas.microsoft.com/office/drawing/2014/main" id="{43852EF4-094A-4EF8-A21C-BAA41DF23934}"/>
              </a:ext>
            </a:extLst>
          </p:cNvPr>
          <p:cNvSpPr txBox="1"/>
          <p:nvPr/>
        </p:nvSpPr>
        <p:spPr>
          <a:xfrm>
            <a:off x="6566510" y="4484987"/>
            <a:ext cx="2476569" cy="1107996"/>
          </a:xfrm>
          <a:prstGeom prst="rect">
            <a:avLst/>
          </a:prstGeom>
          <a:noFill/>
        </p:spPr>
        <p:txBody>
          <a:bodyPr wrap="square" lIns="0" tIns="0" rIns="0" bIns="0" rtlCol="0">
            <a:spAutoFit/>
          </a:bodyPr>
          <a:lstStyle/>
          <a:p>
            <a:pPr algn="l"/>
            <a:r>
              <a:rPr lang="en-US" sz="2400" dirty="0">
                <a:hlinkClick r:id="rId6"/>
              </a:rPr>
              <a:t>Azure Total Cost of Ownership (TCO) Calculator</a:t>
            </a:r>
            <a:endParaRPr lang="en-US" sz="2400" dirty="0"/>
          </a:p>
        </p:txBody>
      </p:sp>
      <p:sp>
        <p:nvSpPr>
          <p:cNvPr id="5" name="TextBox 4">
            <a:extLst>
              <a:ext uri="{FF2B5EF4-FFF2-40B4-BE49-F238E27FC236}">
                <a16:creationId xmlns:a16="http://schemas.microsoft.com/office/drawing/2014/main" id="{558AC955-BDCF-4BDC-B483-30DA0F6DB361}"/>
              </a:ext>
            </a:extLst>
          </p:cNvPr>
          <p:cNvSpPr txBox="1"/>
          <p:nvPr/>
        </p:nvSpPr>
        <p:spPr>
          <a:xfrm>
            <a:off x="9510124" y="4484987"/>
            <a:ext cx="1904210" cy="738664"/>
          </a:xfrm>
          <a:prstGeom prst="rect">
            <a:avLst/>
          </a:prstGeom>
          <a:noFill/>
        </p:spPr>
        <p:txBody>
          <a:bodyPr wrap="square" lIns="0" tIns="0" rIns="0" bIns="0" rtlCol="0">
            <a:spAutoFit/>
          </a:bodyPr>
          <a:lstStyle/>
          <a:p>
            <a:pPr algn="l"/>
            <a:r>
              <a:rPr lang="en-US" sz="2400" dirty="0">
                <a:hlinkClick r:id="rId7"/>
              </a:rPr>
              <a:t>Azure Pricing Calculator</a:t>
            </a:r>
            <a:endParaRPr lang="en-US" sz="2400" dirty="0"/>
          </a:p>
        </p:txBody>
      </p:sp>
    </p:spTree>
    <p:extLst>
      <p:ext uri="{BB962C8B-B14F-4D97-AF65-F5344CB8AC3E}">
        <p14:creationId xmlns:p14="http://schemas.microsoft.com/office/powerpoint/2010/main" val="313577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decel="10000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6" grpId="0" animBg="1"/>
      <p:bldP spid="3" grpId="0"/>
      <p:bldP spid="4"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455996" y="620429"/>
            <a:ext cx="11306469" cy="403137"/>
          </a:xfrm>
        </p:spPr>
        <p:txBody>
          <a:bodyPr/>
          <a:lstStyle/>
          <a:p>
            <a:r>
              <a:rPr lang="en-US" dirty="0"/>
              <a:t>Next steps</a:t>
            </a:r>
          </a:p>
        </p:txBody>
      </p:sp>
      <p:sp>
        <p:nvSpPr>
          <p:cNvPr id="3" name="Content Placeholder 2">
            <a:extLst>
              <a:ext uri="{FF2B5EF4-FFF2-40B4-BE49-F238E27FC236}">
                <a16:creationId xmlns:a16="http://schemas.microsoft.com/office/drawing/2014/main" id="{CA612C69-FD06-4DE9-AF54-0833C6BF35E9}"/>
              </a:ext>
              <a:ext uri="{C183D7F6-B498-43B3-948B-1728B52AA6E4}">
                <adec:decorative xmlns:adec="http://schemas.microsoft.com/office/drawing/2017/decorative" val="0"/>
              </a:ext>
            </a:extLst>
          </p:cNvPr>
          <p:cNvSpPr>
            <a:spLocks noGrp="1"/>
          </p:cNvSpPr>
          <p:nvPr>
            <p:ph sz="quarter" idx="4294967295"/>
          </p:nvPr>
        </p:nvSpPr>
        <p:spPr>
          <a:xfrm>
            <a:off x="1955834" y="2634000"/>
            <a:ext cx="4654550" cy="1015663"/>
          </a:xfrm>
        </p:spPr>
        <p:txBody>
          <a:bodyPr/>
          <a:lstStyle/>
          <a:p>
            <a:pPr lvl="0" algn="ctr" defTabSz="914400">
              <a:buSzTx/>
              <a:defRPr/>
            </a:pPr>
            <a:r>
              <a:rPr lang="en-US" sz="1800" spc="0" dirty="0">
                <a:solidFill>
                  <a:schemeClr val="tx1"/>
                </a:solidFill>
                <a:latin typeface="Segoe UI Semibold" panose="020B0702040204020203" pitchFamily="34" charset="0"/>
                <a:cs typeface="Segoe UI Semibold" panose="020B0702040204020203" pitchFamily="34" charset="0"/>
              </a:rPr>
              <a:t>Take the </a:t>
            </a:r>
            <a:r>
              <a:rPr lang="en-US" sz="1800" spc="0" dirty="0">
                <a:solidFill>
                  <a:srgbClr val="0078D3"/>
                </a:solidFill>
                <a:latin typeface="Segoe UI Semibold" panose="020B0702040204020203" pitchFamily="34" charset="0"/>
                <a:cs typeface="Segoe UI Semibold" panose="020B0702040204020203" pitchFamily="34" charset="0"/>
                <a:hlinkClick r:id="rId3"/>
              </a:rPr>
              <a:t>Cloud Journey Tracker</a:t>
            </a:r>
            <a:r>
              <a:rPr lang="en-US" sz="1800" spc="0" dirty="0">
                <a:solidFill>
                  <a:srgbClr val="0078D3"/>
                </a:solidFill>
                <a:latin typeface="Segoe UI Semibold" panose="020B0702040204020203" pitchFamily="34" charset="0"/>
                <a:cs typeface="Segoe UI Semibold" panose="020B0702040204020203" pitchFamily="34" charset="0"/>
              </a:rPr>
              <a:t> </a:t>
            </a:r>
            <a:br>
              <a:rPr lang="en-US" sz="1800" spc="0" dirty="0">
                <a:solidFill>
                  <a:srgbClr val="0078D3"/>
                </a:solidFill>
                <a:latin typeface="Segoe UI Semibold" panose="020B0702040204020203" pitchFamily="34" charset="0"/>
                <a:cs typeface="Segoe UI Semibold" panose="020B0702040204020203" pitchFamily="34" charset="0"/>
              </a:rPr>
            </a:br>
            <a:r>
              <a:rPr lang="en-US" sz="1800" spc="0" dirty="0">
                <a:solidFill>
                  <a:schemeClr val="tx1"/>
                </a:solidFill>
                <a:latin typeface="Segoe UI Semibold" panose="020B0702040204020203" pitchFamily="34" charset="0"/>
                <a:cs typeface="Segoe UI Semibold" panose="020B0702040204020203" pitchFamily="34" charset="0"/>
              </a:rPr>
              <a:t>assessment &amp; identify your </a:t>
            </a:r>
            <a:br>
              <a:rPr lang="en-US" sz="1800" spc="0" dirty="0">
                <a:solidFill>
                  <a:schemeClr val="tx1"/>
                </a:solidFill>
                <a:latin typeface="Segoe UI Semibold" panose="020B0702040204020203" pitchFamily="34" charset="0"/>
                <a:cs typeface="Segoe UI Semibold" panose="020B0702040204020203" pitchFamily="34" charset="0"/>
              </a:rPr>
            </a:br>
            <a:r>
              <a:rPr lang="en-US" sz="1800" spc="0" dirty="0">
                <a:solidFill>
                  <a:schemeClr val="tx1"/>
                </a:solidFill>
                <a:latin typeface="Segoe UI Semibold" panose="020B0702040204020203" pitchFamily="34" charset="0"/>
                <a:cs typeface="Segoe UI Semibold" panose="020B0702040204020203" pitchFamily="34" charset="0"/>
              </a:rPr>
              <a:t>cloud adoption needs </a:t>
            </a:r>
            <a:endParaRPr lang="en-US" sz="1800" spc="0" dirty="0">
              <a:solidFill>
                <a:schemeClr val="tx1"/>
              </a:solidFill>
              <a:latin typeface="Segoe UI"/>
            </a:endParaRPr>
          </a:p>
        </p:txBody>
      </p:sp>
      <p:sp>
        <p:nvSpPr>
          <p:cNvPr id="46" name="Content Placeholder 2">
            <a:extLst>
              <a:ext uri="{FF2B5EF4-FFF2-40B4-BE49-F238E27FC236}">
                <a16:creationId xmlns:a16="http://schemas.microsoft.com/office/drawing/2014/main" id="{D6B2DDF9-B75A-4335-A5D9-E76635EF39DE}"/>
              </a:ext>
              <a:ext uri="{C183D7F6-B498-43B3-948B-1728B52AA6E4}">
                <adec:decorative xmlns:adec="http://schemas.microsoft.com/office/drawing/2017/decorative" val="0"/>
              </a:ext>
            </a:extLst>
          </p:cNvPr>
          <p:cNvSpPr txBox="1">
            <a:spLocks/>
          </p:cNvSpPr>
          <p:nvPr/>
        </p:nvSpPr>
        <p:spPr>
          <a:xfrm>
            <a:off x="6887431" y="2634000"/>
            <a:ext cx="2598738" cy="738664"/>
          </a:xfrm>
          <a:prstGeom prst="rect">
            <a:avLst/>
          </a:prstGeom>
        </p:spPr>
        <p:txBody>
          <a:bodyPr vert="horz" wrap="square" lIns="0" tIns="91440" rIns="146304" bIns="91440" rtlCol="0">
            <a:spAutoFit/>
          </a:bodyPr>
          <a:lst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buSzTx/>
              <a:defRPr/>
            </a:pPr>
            <a:r>
              <a:rPr lang="en-US" sz="1800" spc="0" dirty="0">
                <a:solidFill>
                  <a:schemeClr val="tx1"/>
                </a:solidFill>
                <a:latin typeface="Segoe UI Semibold" panose="020B0702040204020203" pitchFamily="34" charset="0"/>
                <a:cs typeface="Segoe UI Semibold" panose="020B0702040204020203" pitchFamily="34" charset="0"/>
              </a:rPr>
              <a:t>Build your</a:t>
            </a:r>
            <a:br>
              <a:rPr lang="en-US" sz="1800" spc="0" dirty="0">
                <a:solidFill>
                  <a:srgbClr val="0078D3"/>
                </a:solidFill>
                <a:latin typeface="Segoe UI Semibold" panose="020B0702040204020203" pitchFamily="34" charset="0"/>
                <a:cs typeface="Segoe UI Semibold" panose="020B0702040204020203" pitchFamily="34" charset="0"/>
                <a:hlinkClick r:id="rId4"/>
              </a:rPr>
            </a:br>
            <a:r>
              <a:rPr lang="en-US" sz="1800" spc="0" dirty="0">
                <a:solidFill>
                  <a:srgbClr val="0078D3"/>
                </a:solidFill>
                <a:latin typeface="Segoe UI Semibold" panose="020B0702040204020203" pitchFamily="34" charset="0"/>
                <a:cs typeface="Segoe UI Semibold" panose="020B0702040204020203" pitchFamily="34" charset="0"/>
                <a:hlinkClick r:id="rId4"/>
              </a:rPr>
              <a:t>cloud adoption plan</a:t>
            </a:r>
            <a:endParaRPr lang="en-US" sz="1800" spc="0" dirty="0">
              <a:solidFill>
                <a:srgbClr val="0078D3"/>
              </a:solidFill>
              <a:latin typeface="Segoe UI"/>
            </a:endParaRPr>
          </a:p>
        </p:txBody>
      </p:sp>
      <p:sp>
        <p:nvSpPr>
          <p:cNvPr id="4" name="Content Placeholder 3">
            <a:extLst>
              <a:ext uri="{FF2B5EF4-FFF2-40B4-BE49-F238E27FC236}">
                <a16:creationId xmlns:a16="http://schemas.microsoft.com/office/drawing/2014/main" id="{F5E2F045-F156-4037-BDAE-982300A18644}"/>
              </a:ext>
            </a:extLst>
          </p:cNvPr>
          <p:cNvSpPr>
            <a:spLocks noGrp="1"/>
          </p:cNvSpPr>
          <p:nvPr>
            <p:ph sz="quarter" idx="4294967295"/>
          </p:nvPr>
        </p:nvSpPr>
        <p:spPr>
          <a:xfrm>
            <a:off x="2586072" y="5603875"/>
            <a:ext cx="3679556" cy="739775"/>
          </a:xfrm>
        </p:spPr>
        <p:txBody>
          <a:bodyPr/>
          <a:lstStyle/>
          <a:p>
            <a:pPr lvl="0" algn="ctr" defTabSz="914400">
              <a:buSzTx/>
              <a:defRPr/>
            </a:pPr>
            <a:r>
              <a:rPr lang="en-US" sz="1800" spc="0" dirty="0">
                <a:solidFill>
                  <a:srgbClr val="0078D3"/>
                </a:solidFill>
                <a:latin typeface="Segoe UI Semibold" panose="020B0702040204020203" pitchFamily="34" charset="0"/>
                <a:cs typeface="Segoe UI Semibold" panose="020B0702040204020203" pitchFamily="34" charset="0"/>
                <a:hlinkClick r:id="rId5"/>
              </a:rPr>
              <a:t>Deploy your cloud adoption plan </a:t>
            </a:r>
            <a:r>
              <a:rPr lang="en-US" sz="1800" spc="0" dirty="0">
                <a:solidFill>
                  <a:schemeClr val="tx1"/>
                </a:solidFill>
                <a:latin typeface="Segoe UI Semibold" panose="020B0702040204020203" pitchFamily="34" charset="0"/>
                <a:cs typeface="Segoe UI Semibold" panose="020B0702040204020203" pitchFamily="34" charset="0"/>
              </a:rPr>
              <a:t>with Azure DevOps</a:t>
            </a:r>
            <a:endParaRPr lang="en-US" sz="1800" spc="0" dirty="0">
              <a:solidFill>
                <a:schemeClr val="tx1"/>
              </a:solidFill>
              <a:latin typeface="Segoe UI"/>
            </a:endParaRPr>
          </a:p>
        </p:txBody>
      </p:sp>
      <p:sp>
        <p:nvSpPr>
          <p:cNvPr id="5" name="Content Placeholder 4">
            <a:extLst>
              <a:ext uri="{FF2B5EF4-FFF2-40B4-BE49-F238E27FC236}">
                <a16:creationId xmlns:a16="http://schemas.microsoft.com/office/drawing/2014/main" id="{1FB0573D-0862-4B8B-B61F-C016A9A10F71}"/>
              </a:ext>
              <a:ext uri="{C183D7F6-B498-43B3-948B-1728B52AA6E4}">
                <adec:decorative xmlns:adec="http://schemas.microsoft.com/office/drawing/2017/decorative" val="0"/>
              </a:ext>
            </a:extLst>
          </p:cNvPr>
          <p:cNvSpPr>
            <a:spLocks noGrp="1"/>
          </p:cNvSpPr>
          <p:nvPr>
            <p:ph sz="quarter" idx="4294967295"/>
          </p:nvPr>
        </p:nvSpPr>
        <p:spPr>
          <a:xfrm>
            <a:off x="6887432" y="5603875"/>
            <a:ext cx="2598737" cy="738664"/>
          </a:xfrm>
        </p:spPr>
        <p:txBody>
          <a:bodyPr/>
          <a:lstStyle/>
          <a:p>
            <a:pPr lvl="0" algn="ctr" defTabSz="914400">
              <a:buSzTx/>
              <a:defRPr/>
            </a:pPr>
            <a:r>
              <a:rPr lang="en-US" sz="1800" spc="0" dirty="0">
                <a:solidFill>
                  <a:schemeClr val="tx1"/>
                </a:solidFill>
                <a:latin typeface="Segoe UI Semibold" panose="020B0702040204020203" pitchFamily="34" charset="0"/>
                <a:cs typeface="Segoe UI Semibold" panose="020B0702040204020203" pitchFamily="34" charset="0"/>
              </a:rPr>
              <a:t>Choose your</a:t>
            </a:r>
            <a:br>
              <a:rPr lang="en-US" sz="1800" spc="0" dirty="0">
                <a:solidFill>
                  <a:schemeClr val="tx1"/>
                </a:solidFill>
                <a:latin typeface="Segoe UI Semibold" panose="020B0702040204020203" pitchFamily="34" charset="0"/>
                <a:cs typeface="Segoe UI Semibold" panose="020B0702040204020203" pitchFamily="34" charset="0"/>
              </a:rPr>
            </a:br>
            <a:r>
              <a:rPr lang="en-US" sz="1800" spc="0" dirty="0">
                <a:solidFill>
                  <a:srgbClr val="0078D3"/>
                </a:solidFill>
                <a:latin typeface="Segoe UI Semibold" panose="020B0702040204020203" pitchFamily="34" charset="0"/>
                <a:cs typeface="Segoe UI Semibold" panose="020B0702040204020203" pitchFamily="34" charset="0"/>
                <a:hlinkClick r:id="rId6"/>
              </a:rPr>
              <a:t>landing zone</a:t>
            </a:r>
            <a:endParaRPr lang="en-US" sz="1800" spc="0" dirty="0">
              <a:solidFill>
                <a:srgbClr val="0078D3"/>
              </a:solidFill>
              <a:latin typeface="Segoe UI"/>
            </a:endParaRPr>
          </a:p>
        </p:txBody>
      </p:sp>
      <p:grpSp>
        <p:nvGrpSpPr>
          <p:cNvPr id="69" name="Group 68">
            <a:extLst>
              <a:ext uri="{FF2B5EF4-FFF2-40B4-BE49-F238E27FC236}">
                <a16:creationId xmlns:a16="http://schemas.microsoft.com/office/drawing/2014/main" id="{2EA65842-A901-4562-B704-77C2629E21BB}"/>
              </a:ext>
              <a:ext uri="{C183D7F6-B498-43B3-948B-1728B52AA6E4}">
                <adec:decorative xmlns:adec="http://schemas.microsoft.com/office/drawing/2017/decorative" val="1"/>
              </a:ext>
            </a:extLst>
          </p:cNvPr>
          <p:cNvGrpSpPr/>
          <p:nvPr/>
        </p:nvGrpSpPr>
        <p:grpSpPr>
          <a:xfrm>
            <a:off x="3716989" y="1371558"/>
            <a:ext cx="1132240" cy="1132240"/>
            <a:chOff x="3532919" y="1702224"/>
            <a:chExt cx="1132240" cy="1132240"/>
          </a:xfrm>
        </p:grpSpPr>
        <p:sp>
          <p:nvSpPr>
            <p:cNvPr id="28" name="Oval 27">
              <a:extLst>
                <a:ext uri="{FF2B5EF4-FFF2-40B4-BE49-F238E27FC236}">
                  <a16:creationId xmlns:a16="http://schemas.microsoft.com/office/drawing/2014/main" id="{5165B6B0-9320-416E-9951-3557D39E278F}"/>
                </a:ext>
                <a:ext uri="{C183D7F6-B498-43B3-948B-1728B52AA6E4}">
                  <adec:decorative xmlns:adec="http://schemas.microsoft.com/office/drawing/2017/decorative" val="1"/>
                </a:ext>
              </a:extLst>
            </p:cNvPr>
            <p:cNvSpPr/>
            <p:nvPr/>
          </p:nvSpPr>
          <p:spPr bwMode="auto">
            <a:xfrm>
              <a:off x="3532919" y="1702224"/>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00EE9CA9-CDC2-4359-BE68-E10E545E27C0}"/>
                </a:ext>
              </a:extLst>
            </p:cNvPr>
            <p:cNvGrpSpPr/>
            <p:nvPr/>
          </p:nvGrpSpPr>
          <p:grpSpPr>
            <a:xfrm>
              <a:off x="3861826" y="1923138"/>
              <a:ext cx="474426" cy="690412"/>
              <a:chOff x="5722938" y="1938338"/>
              <a:chExt cx="407987" cy="593725"/>
            </a:xfrm>
          </p:grpSpPr>
          <p:sp>
            <p:nvSpPr>
              <p:cNvPr id="17" name="AutoShape 10">
                <a:extLst>
                  <a:ext uri="{FF2B5EF4-FFF2-40B4-BE49-F238E27FC236}">
                    <a16:creationId xmlns:a16="http://schemas.microsoft.com/office/drawing/2014/main" id="{76B14938-4ABC-4F11-A6DC-E28E19C5AB09}"/>
                  </a:ext>
                  <a:ext uri="{C183D7F6-B498-43B3-948B-1728B52AA6E4}">
                    <adec:decorative xmlns:adec="http://schemas.microsoft.com/office/drawing/2017/decorative" val="1"/>
                  </a:ext>
                </a:extLst>
              </p:cNvPr>
              <p:cNvSpPr>
                <a:spLocks noChangeAspect="1" noChangeArrowheads="1" noTextEdit="1"/>
              </p:cNvSpPr>
              <p:nvPr/>
            </p:nvSpPr>
            <p:spPr bwMode="auto">
              <a:xfrm>
                <a:off x="5722938" y="1938338"/>
                <a:ext cx="4079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6AB65E22-DA5B-4ED2-ABCF-21C56CFCE3C4}"/>
                  </a:ext>
                  <a:ext uri="{C183D7F6-B498-43B3-948B-1728B52AA6E4}">
                    <adec:decorative xmlns:adec="http://schemas.microsoft.com/office/drawing/2017/decorative" val="1"/>
                  </a:ext>
                </a:extLst>
              </p:cNvPr>
              <p:cNvSpPr>
                <a:spLocks noChangeArrowheads="1"/>
              </p:cNvSpPr>
              <p:nvPr/>
            </p:nvSpPr>
            <p:spPr bwMode="auto">
              <a:xfrm>
                <a:off x="5722938" y="1938338"/>
                <a:ext cx="407987"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3">
                <a:extLst>
                  <a:ext uri="{FF2B5EF4-FFF2-40B4-BE49-F238E27FC236}">
                    <a16:creationId xmlns:a16="http://schemas.microsoft.com/office/drawing/2014/main" id="{C2441A40-096D-4694-B0F2-FB2AF3B116C8}"/>
                  </a:ext>
                  <a:ext uri="{C183D7F6-B498-43B3-948B-1728B52AA6E4}">
                    <adec:decorative xmlns:adec="http://schemas.microsoft.com/office/drawing/2017/decorative" val="1"/>
                  </a:ext>
                </a:extLst>
              </p:cNvPr>
              <p:cNvSpPr>
                <a:spLocks noChangeArrowheads="1"/>
              </p:cNvSpPr>
              <p:nvPr/>
            </p:nvSpPr>
            <p:spPr bwMode="auto">
              <a:xfrm>
                <a:off x="5981700" y="2012951"/>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14">
                <a:extLst>
                  <a:ext uri="{FF2B5EF4-FFF2-40B4-BE49-F238E27FC236}">
                    <a16:creationId xmlns:a16="http://schemas.microsoft.com/office/drawing/2014/main" id="{FC11CA1D-720F-480E-AF92-06DF07965431}"/>
                  </a:ext>
                  <a:ext uri="{C183D7F6-B498-43B3-948B-1728B52AA6E4}">
                    <adec:decorative xmlns:adec="http://schemas.microsoft.com/office/drawing/2017/decorative" val="1"/>
                  </a:ext>
                </a:extLst>
              </p:cNvPr>
              <p:cNvSpPr>
                <a:spLocks noChangeArrowheads="1"/>
              </p:cNvSpPr>
              <p:nvPr/>
            </p:nvSpPr>
            <p:spPr bwMode="auto">
              <a:xfrm>
                <a:off x="5981700" y="2105026"/>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15">
                <a:extLst>
                  <a:ext uri="{FF2B5EF4-FFF2-40B4-BE49-F238E27FC236}">
                    <a16:creationId xmlns:a16="http://schemas.microsoft.com/office/drawing/2014/main" id="{CFCEB932-8303-43B2-A994-BE83BE5E5C09}"/>
                  </a:ext>
                  <a:ext uri="{C183D7F6-B498-43B3-948B-1728B52AA6E4}">
                    <adec:decorative xmlns:adec="http://schemas.microsoft.com/office/drawing/2017/decorative" val="1"/>
                  </a:ext>
                </a:extLst>
              </p:cNvPr>
              <p:cNvSpPr>
                <a:spLocks noChangeArrowheads="1"/>
              </p:cNvSpPr>
              <p:nvPr/>
            </p:nvSpPr>
            <p:spPr bwMode="auto">
              <a:xfrm>
                <a:off x="5778500" y="2198688"/>
                <a:ext cx="296862" cy="55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16">
                <a:extLst>
                  <a:ext uri="{FF2B5EF4-FFF2-40B4-BE49-F238E27FC236}">
                    <a16:creationId xmlns:a16="http://schemas.microsoft.com/office/drawing/2014/main" id="{C4D24B7E-7365-4DFC-8612-CBF9E0ABD221}"/>
                  </a:ext>
                  <a:ext uri="{C183D7F6-B498-43B3-948B-1728B52AA6E4}">
                    <adec:decorative xmlns:adec="http://schemas.microsoft.com/office/drawing/2017/decorative" val="1"/>
                  </a:ext>
                </a:extLst>
              </p:cNvPr>
              <p:cNvSpPr>
                <a:spLocks noChangeArrowheads="1"/>
              </p:cNvSpPr>
              <p:nvPr/>
            </p:nvSpPr>
            <p:spPr bwMode="auto">
              <a:xfrm>
                <a:off x="5778500" y="2290763"/>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17">
                <a:extLst>
                  <a:ext uri="{FF2B5EF4-FFF2-40B4-BE49-F238E27FC236}">
                    <a16:creationId xmlns:a16="http://schemas.microsoft.com/office/drawing/2014/main" id="{FDD42CE8-FDAF-46EF-B7B9-E9D697FD1161}"/>
                  </a:ext>
                  <a:ext uri="{C183D7F6-B498-43B3-948B-1728B52AA6E4}">
                    <adec:decorative xmlns:adec="http://schemas.microsoft.com/office/drawing/2017/decorative" val="1"/>
                  </a:ext>
                </a:extLst>
              </p:cNvPr>
              <p:cNvSpPr>
                <a:spLocks noChangeArrowheads="1"/>
              </p:cNvSpPr>
              <p:nvPr/>
            </p:nvSpPr>
            <p:spPr bwMode="auto">
              <a:xfrm>
                <a:off x="5778500" y="2384426"/>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8">
                <a:extLst>
                  <a:ext uri="{FF2B5EF4-FFF2-40B4-BE49-F238E27FC236}">
                    <a16:creationId xmlns:a16="http://schemas.microsoft.com/office/drawing/2014/main" id="{A392D0F8-6FF2-4E53-82FB-4F913EB46D67}"/>
                  </a:ext>
                  <a:ext uri="{C183D7F6-B498-43B3-948B-1728B52AA6E4}">
                    <adec:decorative xmlns:adec="http://schemas.microsoft.com/office/drawing/2017/decorative" val="1"/>
                  </a:ext>
                </a:extLst>
              </p:cNvPr>
              <p:cNvSpPr>
                <a:spLocks/>
              </p:cNvSpPr>
              <p:nvPr/>
            </p:nvSpPr>
            <p:spPr bwMode="auto">
              <a:xfrm>
                <a:off x="5819775" y="2024063"/>
                <a:ext cx="125412" cy="125413"/>
              </a:xfrm>
              <a:custGeom>
                <a:avLst/>
                <a:gdLst>
                  <a:gd name="T0" fmla="*/ 0 w 79"/>
                  <a:gd name="T1" fmla="*/ 67 h 79"/>
                  <a:gd name="T2" fmla="*/ 12 w 79"/>
                  <a:gd name="T3" fmla="*/ 79 h 79"/>
                  <a:gd name="T4" fmla="*/ 79 w 79"/>
                  <a:gd name="T5" fmla="*/ 12 h 79"/>
                  <a:gd name="T6" fmla="*/ 67 w 79"/>
                  <a:gd name="T7" fmla="*/ 0 h 79"/>
                  <a:gd name="T8" fmla="*/ 0 w 79"/>
                  <a:gd name="T9" fmla="*/ 67 h 79"/>
                </a:gdLst>
                <a:ahLst/>
                <a:cxnLst>
                  <a:cxn ang="0">
                    <a:pos x="T0" y="T1"/>
                  </a:cxn>
                  <a:cxn ang="0">
                    <a:pos x="T2" y="T3"/>
                  </a:cxn>
                  <a:cxn ang="0">
                    <a:pos x="T4" y="T5"/>
                  </a:cxn>
                  <a:cxn ang="0">
                    <a:pos x="T6" y="T7"/>
                  </a:cxn>
                  <a:cxn ang="0">
                    <a:pos x="T8" y="T9"/>
                  </a:cxn>
                </a:cxnLst>
                <a:rect l="0" t="0" r="r" b="b"/>
                <a:pathLst>
                  <a:path w="79" h="79">
                    <a:moveTo>
                      <a:pt x="0" y="67"/>
                    </a:moveTo>
                    <a:lnTo>
                      <a:pt x="12" y="79"/>
                    </a:lnTo>
                    <a:lnTo>
                      <a:pt x="79" y="12"/>
                    </a:lnTo>
                    <a:lnTo>
                      <a:pt x="67" y="0"/>
                    </a:lnTo>
                    <a:lnTo>
                      <a:pt x="0" y="6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9">
                <a:extLst>
                  <a:ext uri="{FF2B5EF4-FFF2-40B4-BE49-F238E27FC236}">
                    <a16:creationId xmlns:a16="http://schemas.microsoft.com/office/drawing/2014/main" id="{8D833FEE-53EA-432B-9CA6-DB40F642A752}"/>
                  </a:ext>
                  <a:ext uri="{C183D7F6-B498-43B3-948B-1728B52AA6E4}">
                    <adec:decorative xmlns:adec="http://schemas.microsoft.com/office/drawing/2017/decorative" val="1"/>
                  </a:ext>
                </a:extLst>
              </p:cNvPr>
              <p:cNvSpPr>
                <a:spLocks/>
              </p:cNvSpPr>
              <p:nvPr/>
            </p:nvSpPr>
            <p:spPr bwMode="auto">
              <a:xfrm>
                <a:off x="5778500" y="2070101"/>
                <a:ext cx="79375" cy="79375"/>
              </a:xfrm>
              <a:custGeom>
                <a:avLst/>
                <a:gdLst>
                  <a:gd name="T0" fmla="*/ 38 w 50"/>
                  <a:gd name="T1" fmla="*/ 50 h 50"/>
                  <a:gd name="T2" fmla="*/ 50 w 50"/>
                  <a:gd name="T3" fmla="*/ 38 h 50"/>
                  <a:gd name="T4" fmla="*/ 12 w 50"/>
                  <a:gd name="T5" fmla="*/ 0 h 50"/>
                  <a:gd name="T6" fmla="*/ 0 w 50"/>
                  <a:gd name="T7" fmla="*/ 12 h 50"/>
                  <a:gd name="T8" fmla="*/ 38 w 50"/>
                  <a:gd name="T9" fmla="*/ 50 h 50"/>
                </a:gdLst>
                <a:ahLst/>
                <a:cxnLst>
                  <a:cxn ang="0">
                    <a:pos x="T0" y="T1"/>
                  </a:cxn>
                  <a:cxn ang="0">
                    <a:pos x="T2" y="T3"/>
                  </a:cxn>
                  <a:cxn ang="0">
                    <a:pos x="T4" y="T5"/>
                  </a:cxn>
                  <a:cxn ang="0">
                    <a:pos x="T6" y="T7"/>
                  </a:cxn>
                  <a:cxn ang="0">
                    <a:pos x="T8" y="T9"/>
                  </a:cxn>
                </a:cxnLst>
                <a:rect l="0" t="0" r="r" b="b"/>
                <a:pathLst>
                  <a:path w="50" h="50">
                    <a:moveTo>
                      <a:pt x="38" y="50"/>
                    </a:moveTo>
                    <a:lnTo>
                      <a:pt x="50" y="38"/>
                    </a:lnTo>
                    <a:lnTo>
                      <a:pt x="12" y="0"/>
                    </a:lnTo>
                    <a:lnTo>
                      <a:pt x="0" y="12"/>
                    </a:lnTo>
                    <a:lnTo>
                      <a:pt x="38" y="5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1" name="Group 70">
            <a:extLst>
              <a:ext uri="{FF2B5EF4-FFF2-40B4-BE49-F238E27FC236}">
                <a16:creationId xmlns:a16="http://schemas.microsoft.com/office/drawing/2014/main" id="{0B3DB43D-A6FC-4E3C-BF51-545A2891C392}"/>
              </a:ext>
              <a:ext uri="{C183D7F6-B498-43B3-948B-1728B52AA6E4}">
                <adec:decorative xmlns:adec="http://schemas.microsoft.com/office/drawing/2017/decorative" val="1"/>
              </a:ext>
            </a:extLst>
          </p:cNvPr>
          <p:cNvGrpSpPr/>
          <p:nvPr/>
        </p:nvGrpSpPr>
        <p:grpSpPr>
          <a:xfrm>
            <a:off x="3716989" y="4363588"/>
            <a:ext cx="1132240" cy="1132240"/>
            <a:chOff x="3532919" y="4306438"/>
            <a:chExt cx="1132240" cy="1132240"/>
          </a:xfrm>
        </p:grpSpPr>
        <p:sp>
          <p:nvSpPr>
            <p:cNvPr id="9" name="Oval 8">
              <a:extLst>
                <a:ext uri="{FF2B5EF4-FFF2-40B4-BE49-F238E27FC236}">
                  <a16:creationId xmlns:a16="http://schemas.microsoft.com/office/drawing/2014/main" id="{9CBB58D7-DBF2-4006-A388-E1D063E194C6}"/>
                </a:ext>
                <a:ext uri="{C183D7F6-B498-43B3-948B-1728B52AA6E4}">
                  <adec:decorative xmlns:adec="http://schemas.microsoft.com/office/drawing/2017/decorative" val="1"/>
                </a:ext>
              </a:extLst>
            </p:cNvPr>
            <p:cNvSpPr/>
            <p:nvPr/>
          </p:nvSpPr>
          <p:spPr bwMode="auto">
            <a:xfrm>
              <a:off x="3532919" y="4306438"/>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 name="Graphic 7">
              <a:extLst>
                <a:ext uri="{FF2B5EF4-FFF2-40B4-BE49-F238E27FC236}">
                  <a16:creationId xmlns:a16="http://schemas.microsoft.com/office/drawing/2014/main" id="{28D6A0C9-E8F5-4D67-99A4-A3D9CB5B92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40406" y="4413925"/>
              <a:ext cx="917267" cy="917267"/>
            </a:xfrm>
            <a:prstGeom prst="rect">
              <a:avLst/>
            </a:prstGeom>
          </p:spPr>
        </p:pic>
      </p:grpSp>
      <p:grpSp>
        <p:nvGrpSpPr>
          <p:cNvPr id="48" name="Group 47">
            <a:extLst>
              <a:ext uri="{FF2B5EF4-FFF2-40B4-BE49-F238E27FC236}">
                <a16:creationId xmlns:a16="http://schemas.microsoft.com/office/drawing/2014/main" id="{DE57E315-3FA6-4229-8CC4-CD901A0D412B}"/>
              </a:ext>
              <a:ext uri="{C183D7F6-B498-43B3-948B-1728B52AA6E4}">
                <adec:decorative xmlns:adec="http://schemas.microsoft.com/office/drawing/2017/decorative" val="1"/>
              </a:ext>
            </a:extLst>
          </p:cNvPr>
          <p:cNvGrpSpPr/>
          <p:nvPr/>
        </p:nvGrpSpPr>
        <p:grpSpPr>
          <a:xfrm>
            <a:off x="7620680" y="4363588"/>
            <a:ext cx="1132240" cy="1248857"/>
            <a:chOff x="7920444" y="4306438"/>
            <a:chExt cx="1132240" cy="1248857"/>
          </a:xfrm>
        </p:grpSpPr>
        <p:sp>
          <p:nvSpPr>
            <p:cNvPr id="29" name="Oval 28">
              <a:extLst>
                <a:ext uri="{FF2B5EF4-FFF2-40B4-BE49-F238E27FC236}">
                  <a16:creationId xmlns:a16="http://schemas.microsoft.com/office/drawing/2014/main" id="{9A578768-973A-4CDC-AE5E-358E5C47F772}"/>
                </a:ext>
                <a:ext uri="{C183D7F6-B498-43B3-948B-1728B52AA6E4}">
                  <adec:decorative xmlns:adec="http://schemas.microsoft.com/office/drawing/2017/decorative" val="1"/>
                </a:ext>
              </a:extLst>
            </p:cNvPr>
            <p:cNvSpPr/>
            <p:nvPr/>
          </p:nvSpPr>
          <p:spPr bwMode="auto">
            <a:xfrm>
              <a:off x="7920444" y="4306438"/>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aphic 30">
              <a:extLst>
                <a:ext uri="{FF2B5EF4-FFF2-40B4-BE49-F238E27FC236}">
                  <a16:creationId xmlns:a16="http://schemas.microsoft.com/office/drawing/2014/main" id="{A3417C3D-CB3B-487B-82D5-8427EA53FB3A}"/>
                </a:ext>
              </a:extLst>
            </p:cNvPr>
            <p:cNvGrpSpPr/>
            <p:nvPr/>
          </p:nvGrpSpPr>
          <p:grpSpPr>
            <a:xfrm>
              <a:off x="8083543" y="4540777"/>
              <a:ext cx="875418" cy="1014518"/>
              <a:chOff x="7469126" y="1044545"/>
              <a:chExt cx="1351556" cy="1566312"/>
            </a:xfrm>
          </p:grpSpPr>
          <p:sp>
            <p:nvSpPr>
              <p:cNvPr id="35" name="Freeform: Shape 34">
                <a:extLst>
                  <a:ext uri="{FF2B5EF4-FFF2-40B4-BE49-F238E27FC236}">
                    <a16:creationId xmlns:a16="http://schemas.microsoft.com/office/drawing/2014/main" id="{2DA42440-3F71-426F-8379-691C0947A889}"/>
                  </a:ext>
                  <a:ext uri="{C183D7F6-B498-43B3-948B-1728B52AA6E4}">
                    <adec:decorative xmlns:adec="http://schemas.microsoft.com/office/drawing/2017/decorative" val="1"/>
                  </a:ext>
                </a:extLst>
              </p:cNvPr>
              <p:cNvSpPr/>
              <p:nvPr/>
            </p:nvSpPr>
            <p:spPr>
              <a:xfrm>
                <a:off x="7469126" y="1587125"/>
                <a:ext cx="1351556" cy="1023732"/>
              </a:xfrm>
              <a:custGeom>
                <a:avLst/>
                <a:gdLst>
                  <a:gd name="connsiteX0" fmla="*/ 501630 w 1351556"/>
                  <a:gd name="connsiteY0" fmla="*/ 177902 h 1023733"/>
                  <a:gd name="connsiteX1" fmla="*/ 823537 w 1351556"/>
                  <a:gd name="connsiteY1" fmla="*/ 0 h 1023733"/>
                  <a:gd name="connsiteX2" fmla="*/ 1203684 w 1351556"/>
                  <a:gd name="connsiteY2" fmla="*/ 380147 h 1023733"/>
                  <a:gd name="connsiteX3" fmla="*/ 1201181 w 1351556"/>
                  <a:gd name="connsiteY3" fmla="*/ 424281 h 1023733"/>
                  <a:gd name="connsiteX4" fmla="*/ 1351557 w 1351556"/>
                  <a:gd name="connsiteY4" fmla="*/ 602638 h 1023733"/>
                  <a:gd name="connsiteX5" fmla="*/ 1182754 w 1351556"/>
                  <a:gd name="connsiteY5" fmla="*/ 1023734 h 1023733"/>
                  <a:gd name="connsiteX6" fmla="*/ 675665 w 1351556"/>
                  <a:gd name="connsiteY6" fmla="*/ 1023734 h 1023733"/>
                  <a:gd name="connsiteX7" fmla="*/ 168802 w 1351556"/>
                  <a:gd name="connsiteY7" fmla="*/ 1023734 h 1023733"/>
                  <a:gd name="connsiteX8" fmla="*/ 0 w 1351556"/>
                  <a:gd name="connsiteY8" fmla="*/ 602638 h 1023733"/>
                  <a:gd name="connsiteX9" fmla="*/ 168802 w 1351556"/>
                  <a:gd name="connsiteY9" fmla="*/ 423143 h 1023733"/>
                  <a:gd name="connsiteX10" fmla="*/ 169030 w 1351556"/>
                  <a:gd name="connsiteY10" fmla="*/ 423143 h 1023733"/>
                  <a:gd name="connsiteX11" fmla="*/ 432698 w 1351556"/>
                  <a:gd name="connsiteY11" fmla="*/ 168802 h 1023733"/>
                  <a:gd name="connsiteX12" fmla="*/ 501630 w 1351556"/>
                  <a:gd name="connsiteY12" fmla="*/ 177902 h 102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1556" h="1023733">
                    <a:moveTo>
                      <a:pt x="501630" y="177902"/>
                    </a:moveTo>
                    <a:cubicBezTo>
                      <a:pt x="568741" y="70979"/>
                      <a:pt x="687949" y="0"/>
                      <a:pt x="823537" y="0"/>
                    </a:cubicBezTo>
                    <a:cubicBezTo>
                      <a:pt x="1033516" y="0"/>
                      <a:pt x="1203684" y="170167"/>
                      <a:pt x="1203684" y="380147"/>
                    </a:cubicBezTo>
                    <a:cubicBezTo>
                      <a:pt x="1203684" y="395161"/>
                      <a:pt x="1202774" y="409721"/>
                      <a:pt x="1201181" y="424281"/>
                    </a:cubicBezTo>
                    <a:cubicBezTo>
                      <a:pt x="1285355" y="434291"/>
                      <a:pt x="1351557" y="510730"/>
                      <a:pt x="1351557" y="602638"/>
                    </a:cubicBezTo>
                    <a:cubicBezTo>
                      <a:pt x="1351557" y="701372"/>
                      <a:pt x="1275573" y="1023734"/>
                      <a:pt x="1182754" y="1023734"/>
                    </a:cubicBezTo>
                    <a:lnTo>
                      <a:pt x="675665" y="1023734"/>
                    </a:lnTo>
                    <a:lnTo>
                      <a:pt x="168802" y="1023734"/>
                    </a:lnTo>
                    <a:cubicBezTo>
                      <a:pt x="75984" y="1023734"/>
                      <a:pt x="0" y="701372"/>
                      <a:pt x="0" y="602638"/>
                    </a:cubicBezTo>
                    <a:cubicBezTo>
                      <a:pt x="0" y="503905"/>
                      <a:pt x="75984" y="423143"/>
                      <a:pt x="168802" y="423143"/>
                    </a:cubicBezTo>
                    <a:lnTo>
                      <a:pt x="169030" y="423143"/>
                    </a:lnTo>
                    <a:cubicBezTo>
                      <a:pt x="174035" y="281868"/>
                      <a:pt x="290286" y="168802"/>
                      <a:pt x="432698" y="168802"/>
                    </a:cubicBezTo>
                    <a:cubicBezTo>
                      <a:pt x="456585" y="168802"/>
                      <a:pt x="479563" y="171987"/>
                      <a:pt x="501630" y="177902"/>
                    </a:cubicBezTo>
                    <a:close/>
                  </a:path>
                </a:pathLst>
              </a:custGeom>
              <a:solidFill>
                <a:srgbClr val="FFFFFF"/>
              </a:solidFill>
              <a:ln w="226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EFCFE63-2674-4E8B-A7B6-019FDF49586D}"/>
                  </a:ext>
                  <a:ext uri="{C183D7F6-B498-43B3-948B-1728B52AA6E4}">
                    <adec:decorative xmlns:adec="http://schemas.microsoft.com/office/drawing/2017/decorative" val="1"/>
                  </a:ext>
                </a:extLst>
              </p:cNvPr>
              <p:cNvSpPr/>
              <p:nvPr/>
            </p:nvSpPr>
            <p:spPr>
              <a:xfrm>
                <a:off x="8006016" y="1805748"/>
                <a:ext cx="286645" cy="304617"/>
              </a:xfrm>
              <a:custGeom>
                <a:avLst/>
                <a:gdLst>
                  <a:gd name="connsiteX0" fmla="*/ 143550 w 286645"/>
                  <a:gd name="connsiteY0" fmla="*/ 0 h 304617"/>
                  <a:gd name="connsiteX1" fmla="*/ 0 w 286645"/>
                  <a:gd name="connsiteY1" fmla="*/ 58922 h 304617"/>
                  <a:gd name="connsiteX2" fmla="*/ 0 w 286645"/>
                  <a:gd name="connsiteY2" fmla="*/ 245469 h 304617"/>
                  <a:gd name="connsiteX3" fmla="*/ 143323 w 286645"/>
                  <a:gd name="connsiteY3" fmla="*/ 304618 h 304617"/>
                  <a:gd name="connsiteX4" fmla="*/ 286646 w 286645"/>
                  <a:gd name="connsiteY4" fmla="*/ 245469 h 304617"/>
                  <a:gd name="connsiteX5" fmla="*/ 286646 w 286645"/>
                  <a:gd name="connsiteY5" fmla="*/ 58922 h 30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645" h="304617">
                    <a:moveTo>
                      <a:pt x="143550" y="0"/>
                    </a:moveTo>
                    <a:lnTo>
                      <a:pt x="0" y="58922"/>
                    </a:lnTo>
                    <a:lnTo>
                      <a:pt x="0" y="245469"/>
                    </a:lnTo>
                    <a:lnTo>
                      <a:pt x="143323" y="304618"/>
                    </a:lnTo>
                    <a:lnTo>
                      <a:pt x="286646" y="245469"/>
                    </a:lnTo>
                    <a:lnTo>
                      <a:pt x="286646" y="58922"/>
                    </a:lnTo>
                    <a:close/>
                  </a:path>
                </a:pathLst>
              </a:custGeom>
              <a:solidFill>
                <a:srgbClr val="0078D4"/>
              </a:solidFill>
              <a:ln w="2261" cap="flat">
                <a:solidFill>
                  <a:srgbClr val="FFFFFF"/>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63C8991-B77D-45F0-A0F3-3EAE8B890915}"/>
                  </a:ext>
                  <a:ext uri="{C183D7F6-B498-43B3-948B-1728B52AA6E4}">
                    <adec:decorative xmlns:adec="http://schemas.microsoft.com/office/drawing/2017/decorative" val="1"/>
                  </a:ext>
                </a:extLst>
              </p:cNvPr>
              <p:cNvSpPr/>
              <p:nvPr/>
            </p:nvSpPr>
            <p:spPr>
              <a:xfrm>
                <a:off x="7646573" y="1044545"/>
                <a:ext cx="806474" cy="433380"/>
              </a:xfrm>
              <a:custGeom>
                <a:avLst/>
                <a:gdLst>
                  <a:gd name="connsiteX0" fmla="*/ 780313 w 806474"/>
                  <a:gd name="connsiteY0" fmla="*/ 340562 h 433380"/>
                  <a:gd name="connsiteX1" fmla="*/ 780313 w 806474"/>
                  <a:gd name="connsiteY1" fmla="*/ 341700 h 433380"/>
                  <a:gd name="connsiteX2" fmla="*/ 780085 w 806474"/>
                  <a:gd name="connsiteY2" fmla="*/ 341700 h 433380"/>
                  <a:gd name="connsiteX3" fmla="*/ 713201 w 806474"/>
                  <a:gd name="connsiteY3" fmla="*/ 408584 h 433380"/>
                  <a:gd name="connsiteX4" fmla="*/ 583756 w 806474"/>
                  <a:gd name="connsiteY4" fmla="*/ 408584 h 433380"/>
                  <a:gd name="connsiteX5" fmla="*/ 583756 w 806474"/>
                  <a:gd name="connsiteY5" fmla="*/ 364449 h 433380"/>
                  <a:gd name="connsiteX6" fmla="*/ 657465 w 806474"/>
                  <a:gd name="connsiteY6" fmla="*/ 364449 h 433380"/>
                  <a:gd name="connsiteX7" fmla="*/ 674982 w 806474"/>
                  <a:gd name="connsiteY7" fmla="*/ 362857 h 433380"/>
                  <a:gd name="connsiteX8" fmla="*/ 735951 w 806474"/>
                  <a:gd name="connsiteY8" fmla="*/ 326912 h 433380"/>
                  <a:gd name="connsiteX9" fmla="*/ 757563 w 806474"/>
                  <a:gd name="connsiteY9" fmla="*/ 262303 h 433380"/>
                  <a:gd name="connsiteX10" fmla="*/ 756198 w 806474"/>
                  <a:gd name="connsiteY10" fmla="*/ 261166 h 433380"/>
                  <a:gd name="connsiteX11" fmla="*/ 736861 w 806474"/>
                  <a:gd name="connsiteY11" fmla="*/ 205884 h 433380"/>
                  <a:gd name="connsiteX12" fmla="*/ 547129 w 806474"/>
                  <a:gd name="connsiteY12" fmla="*/ 102828 h 433380"/>
                  <a:gd name="connsiteX13" fmla="*/ 547129 w 806474"/>
                  <a:gd name="connsiteY13" fmla="*/ 103966 h 433380"/>
                  <a:gd name="connsiteX14" fmla="*/ 531432 w 806474"/>
                  <a:gd name="connsiteY14" fmla="*/ 103966 h 433380"/>
                  <a:gd name="connsiteX15" fmla="*/ 522332 w 806474"/>
                  <a:gd name="connsiteY15" fmla="*/ 103966 h 433380"/>
                  <a:gd name="connsiteX16" fmla="*/ 522332 w 806474"/>
                  <a:gd name="connsiteY16" fmla="*/ 84629 h 433380"/>
                  <a:gd name="connsiteX17" fmla="*/ 500720 w 806474"/>
                  <a:gd name="connsiteY17" fmla="*/ 84629 h 433380"/>
                  <a:gd name="connsiteX18" fmla="*/ 500720 w 806474"/>
                  <a:gd name="connsiteY18" fmla="*/ 53007 h 433380"/>
                  <a:gd name="connsiteX19" fmla="*/ 756198 w 806474"/>
                  <a:gd name="connsiteY19" fmla="*/ 53007 h 433380"/>
                  <a:gd name="connsiteX20" fmla="*/ 766436 w 806474"/>
                  <a:gd name="connsiteY20" fmla="*/ 42769 h 433380"/>
                  <a:gd name="connsiteX21" fmla="*/ 756198 w 806474"/>
                  <a:gd name="connsiteY21" fmla="*/ 32532 h 433380"/>
                  <a:gd name="connsiteX22" fmla="*/ 500720 w 806474"/>
                  <a:gd name="connsiteY22" fmla="*/ 32532 h 433380"/>
                  <a:gd name="connsiteX23" fmla="*/ 500720 w 806474"/>
                  <a:gd name="connsiteY23" fmla="*/ 19110 h 433380"/>
                  <a:gd name="connsiteX24" fmla="*/ 480245 w 806474"/>
                  <a:gd name="connsiteY24" fmla="*/ 19110 h 433380"/>
                  <a:gd name="connsiteX25" fmla="*/ 480245 w 806474"/>
                  <a:gd name="connsiteY25" fmla="*/ 32532 h 433380"/>
                  <a:gd name="connsiteX26" fmla="*/ 224767 w 806474"/>
                  <a:gd name="connsiteY26" fmla="*/ 32532 h 433380"/>
                  <a:gd name="connsiteX27" fmla="*/ 214529 w 806474"/>
                  <a:gd name="connsiteY27" fmla="*/ 42769 h 433380"/>
                  <a:gd name="connsiteX28" fmla="*/ 224767 w 806474"/>
                  <a:gd name="connsiteY28" fmla="*/ 53007 h 433380"/>
                  <a:gd name="connsiteX29" fmla="*/ 480245 w 806474"/>
                  <a:gd name="connsiteY29" fmla="*/ 53007 h 433380"/>
                  <a:gd name="connsiteX30" fmla="*/ 480245 w 806474"/>
                  <a:gd name="connsiteY30" fmla="*/ 84629 h 433380"/>
                  <a:gd name="connsiteX31" fmla="*/ 458633 w 806474"/>
                  <a:gd name="connsiteY31" fmla="*/ 84629 h 433380"/>
                  <a:gd name="connsiteX32" fmla="*/ 458633 w 806474"/>
                  <a:gd name="connsiteY32" fmla="*/ 103966 h 433380"/>
                  <a:gd name="connsiteX33" fmla="*/ 172897 w 806474"/>
                  <a:gd name="connsiteY33" fmla="*/ 103966 h 433380"/>
                  <a:gd name="connsiteX34" fmla="*/ 167665 w 806474"/>
                  <a:gd name="connsiteY34" fmla="*/ 94184 h 433380"/>
                  <a:gd name="connsiteX35" fmla="*/ 161068 w 806474"/>
                  <a:gd name="connsiteY35" fmla="*/ 84856 h 433380"/>
                  <a:gd name="connsiteX36" fmla="*/ 99416 w 806474"/>
                  <a:gd name="connsiteY36" fmla="*/ 53462 h 433380"/>
                  <a:gd name="connsiteX37" fmla="*/ 63699 w 806474"/>
                  <a:gd name="connsiteY37" fmla="*/ 0 h 433380"/>
                  <a:gd name="connsiteX38" fmla="*/ 0 w 806474"/>
                  <a:gd name="connsiteY38" fmla="*/ 0 h 433380"/>
                  <a:gd name="connsiteX39" fmla="*/ 25252 w 806474"/>
                  <a:gd name="connsiteY39" fmla="*/ 87586 h 433380"/>
                  <a:gd name="connsiteX40" fmla="*/ 7962 w 806474"/>
                  <a:gd name="connsiteY40" fmla="*/ 139228 h 433380"/>
                  <a:gd name="connsiteX41" fmla="*/ 7735 w 806474"/>
                  <a:gd name="connsiteY41" fmla="*/ 139228 h 433380"/>
                  <a:gd name="connsiteX42" fmla="*/ 85311 w 806474"/>
                  <a:gd name="connsiteY42" fmla="*/ 224766 h 433380"/>
                  <a:gd name="connsiteX43" fmla="*/ 94184 w 806474"/>
                  <a:gd name="connsiteY43" fmla="*/ 225221 h 433380"/>
                  <a:gd name="connsiteX44" fmla="*/ 159703 w 806474"/>
                  <a:gd name="connsiteY44" fmla="*/ 195192 h 433380"/>
                  <a:gd name="connsiteX45" fmla="*/ 235231 w 806474"/>
                  <a:gd name="connsiteY45" fmla="*/ 210662 h 433380"/>
                  <a:gd name="connsiteX46" fmla="*/ 289830 w 806474"/>
                  <a:gd name="connsiteY46" fmla="*/ 240009 h 433380"/>
                  <a:gd name="connsiteX47" fmla="*/ 382877 w 806474"/>
                  <a:gd name="connsiteY47" fmla="*/ 332827 h 433380"/>
                  <a:gd name="connsiteX48" fmla="*/ 445438 w 806474"/>
                  <a:gd name="connsiteY48" fmla="*/ 363312 h 433380"/>
                  <a:gd name="connsiteX49" fmla="*/ 445438 w 806474"/>
                  <a:gd name="connsiteY49" fmla="*/ 408584 h 433380"/>
                  <a:gd name="connsiteX50" fmla="*/ 322817 w 806474"/>
                  <a:gd name="connsiteY50" fmla="*/ 408584 h 433380"/>
                  <a:gd name="connsiteX51" fmla="*/ 322817 w 806474"/>
                  <a:gd name="connsiteY51" fmla="*/ 433381 h 433380"/>
                  <a:gd name="connsiteX52" fmla="*/ 713429 w 806474"/>
                  <a:gd name="connsiteY52" fmla="*/ 433381 h 433380"/>
                  <a:gd name="connsiteX53" fmla="*/ 806475 w 806474"/>
                  <a:gd name="connsiteY53" fmla="*/ 340562 h 433380"/>
                  <a:gd name="connsiteX54" fmla="*/ 780313 w 806474"/>
                  <a:gd name="connsiteY54" fmla="*/ 340562 h 433380"/>
                  <a:gd name="connsiteX55" fmla="*/ 558504 w 806474"/>
                  <a:gd name="connsiteY55" fmla="*/ 408584 h 433380"/>
                  <a:gd name="connsiteX56" fmla="*/ 471145 w 806474"/>
                  <a:gd name="connsiteY56" fmla="*/ 408584 h 433380"/>
                  <a:gd name="connsiteX57" fmla="*/ 471145 w 806474"/>
                  <a:gd name="connsiteY57" fmla="*/ 364449 h 433380"/>
                  <a:gd name="connsiteX58" fmla="*/ 558504 w 806474"/>
                  <a:gd name="connsiteY58" fmla="*/ 364449 h 433380"/>
                  <a:gd name="connsiteX59" fmla="*/ 558504 w 806474"/>
                  <a:gd name="connsiteY59" fmla="*/ 408584 h 43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06474" h="433380">
                    <a:moveTo>
                      <a:pt x="780313" y="340562"/>
                    </a:moveTo>
                    <a:lnTo>
                      <a:pt x="780313" y="341700"/>
                    </a:lnTo>
                    <a:lnTo>
                      <a:pt x="780085" y="341700"/>
                    </a:lnTo>
                    <a:cubicBezTo>
                      <a:pt x="780085" y="379009"/>
                      <a:pt x="749373" y="408584"/>
                      <a:pt x="713201" y="408584"/>
                    </a:cubicBezTo>
                    <a:lnTo>
                      <a:pt x="583756" y="408584"/>
                    </a:lnTo>
                    <a:lnTo>
                      <a:pt x="583756" y="364449"/>
                    </a:lnTo>
                    <a:lnTo>
                      <a:pt x="657465" y="364449"/>
                    </a:lnTo>
                    <a:cubicBezTo>
                      <a:pt x="663380" y="364449"/>
                      <a:pt x="669295" y="363994"/>
                      <a:pt x="674982" y="362857"/>
                    </a:cubicBezTo>
                    <a:cubicBezTo>
                      <a:pt x="699324" y="358989"/>
                      <a:pt x="721164" y="346250"/>
                      <a:pt x="735951" y="326912"/>
                    </a:cubicBezTo>
                    <a:cubicBezTo>
                      <a:pt x="750738" y="307575"/>
                      <a:pt x="758701" y="285053"/>
                      <a:pt x="757563" y="262303"/>
                    </a:cubicBezTo>
                    <a:lnTo>
                      <a:pt x="756198" y="261166"/>
                    </a:lnTo>
                    <a:cubicBezTo>
                      <a:pt x="755516" y="241829"/>
                      <a:pt x="748691" y="222947"/>
                      <a:pt x="736861" y="205884"/>
                    </a:cubicBezTo>
                    <a:cubicBezTo>
                      <a:pt x="691362" y="144688"/>
                      <a:pt x="622203" y="107378"/>
                      <a:pt x="547129" y="102828"/>
                    </a:cubicBezTo>
                    <a:lnTo>
                      <a:pt x="547129" y="103966"/>
                    </a:lnTo>
                    <a:cubicBezTo>
                      <a:pt x="541442" y="103966"/>
                      <a:pt x="537119" y="103966"/>
                      <a:pt x="531432" y="103966"/>
                    </a:cubicBezTo>
                    <a:lnTo>
                      <a:pt x="522332" y="103966"/>
                    </a:lnTo>
                    <a:lnTo>
                      <a:pt x="522332" y="84629"/>
                    </a:lnTo>
                    <a:lnTo>
                      <a:pt x="500720" y="84629"/>
                    </a:lnTo>
                    <a:lnTo>
                      <a:pt x="500720" y="53007"/>
                    </a:lnTo>
                    <a:lnTo>
                      <a:pt x="756198" y="53007"/>
                    </a:lnTo>
                    <a:cubicBezTo>
                      <a:pt x="761886" y="53007"/>
                      <a:pt x="765298" y="49594"/>
                      <a:pt x="766436" y="42769"/>
                    </a:cubicBezTo>
                    <a:cubicBezTo>
                      <a:pt x="766436" y="37082"/>
                      <a:pt x="761886" y="32532"/>
                      <a:pt x="756198" y="32532"/>
                    </a:cubicBezTo>
                    <a:lnTo>
                      <a:pt x="500720" y="32532"/>
                    </a:lnTo>
                    <a:lnTo>
                      <a:pt x="500720" y="19110"/>
                    </a:lnTo>
                    <a:lnTo>
                      <a:pt x="480245" y="19110"/>
                    </a:lnTo>
                    <a:lnTo>
                      <a:pt x="480245" y="32532"/>
                    </a:lnTo>
                    <a:lnTo>
                      <a:pt x="224767" y="32532"/>
                    </a:lnTo>
                    <a:cubicBezTo>
                      <a:pt x="219079" y="32532"/>
                      <a:pt x="214529" y="37082"/>
                      <a:pt x="214529" y="42769"/>
                    </a:cubicBezTo>
                    <a:cubicBezTo>
                      <a:pt x="214529" y="48457"/>
                      <a:pt x="219079" y="53007"/>
                      <a:pt x="224767" y="53007"/>
                    </a:cubicBezTo>
                    <a:lnTo>
                      <a:pt x="480245" y="53007"/>
                    </a:lnTo>
                    <a:lnTo>
                      <a:pt x="480245" y="84629"/>
                    </a:lnTo>
                    <a:lnTo>
                      <a:pt x="458633" y="84629"/>
                    </a:lnTo>
                    <a:lnTo>
                      <a:pt x="458633" y="103966"/>
                    </a:lnTo>
                    <a:lnTo>
                      <a:pt x="172897" y="103966"/>
                    </a:lnTo>
                    <a:cubicBezTo>
                      <a:pt x="171305" y="100553"/>
                      <a:pt x="169712" y="97141"/>
                      <a:pt x="167665" y="94184"/>
                    </a:cubicBezTo>
                    <a:cubicBezTo>
                      <a:pt x="165845" y="90771"/>
                      <a:pt x="163570" y="87814"/>
                      <a:pt x="161068" y="84856"/>
                    </a:cubicBezTo>
                    <a:cubicBezTo>
                      <a:pt x="146280" y="66656"/>
                      <a:pt x="124213" y="54827"/>
                      <a:pt x="99416" y="53462"/>
                    </a:cubicBezTo>
                    <a:lnTo>
                      <a:pt x="63699" y="0"/>
                    </a:lnTo>
                    <a:lnTo>
                      <a:pt x="0" y="0"/>
                    </a:lnTo>
                    <a:lnTo>
                      <a:pt x="25252" y="87586"/>
                    </a:lnTo>
                    <a:cubicBezTo>
                      <a:pt x="14560" y="101918"/>
                      <a:pt x="7962" y="119891"/>
                      <a:pt x="7962" y="139228"/>
                    </a:cubicBezTo>
                    <a:lnTo>
                      <a:pt x="7735" y="139228"/>
                    </a:lnTo>
                    <a:cubicBezTo>
                      <a:pt x="7962" y="183590"/>
                      <a:pt x="41859" y="220444"/>
                      <a:pt x="85311" y="224766"/>
                    </a:cubicBezTo>
                    <a:cubicBezTo>
                      <a:pt x="88269" y="224994"/>
                      <a:pt x="91226" y="225221"/>
                      <a:pt x="94184" y="225221"/>
                    </a:cubicBezTo>
                    <a:cubicBezTo>
                      <a:pt x="120573" y="225221"/>
                      <a:pt x="144005" y="213619"/>
                      <a:pt x="159703" y="195192"/>
                    </a:cubicBezTo>
                    <a:lnTo>
                      <a:pt x="235231" y="210662"/>
                    </a:lnTo>
                    <a:cubicBezTo>
                      <a:pt x="255706" y="215212"/>
                      <a:pt x="275043" y="225449"/>
                      <a:pt x="289830" y="240009"/>
                    </a:cubicBezTo>
                    <a:lnTo>
                      <a:pt x="382877" y="332827"/>
                    </a:lnTo>
                    <a:cubicBezTo>
                      <a:pt x="399939" y="349890"/>
                      <a:pt x="421551" y="359899"/>
                      <a:pt x="445438" y="363312"/>
                    </a:cubicBezTo>
                    <a:lnTo>
                      <a:pt x="445438" y="408584"/>
                    </a:lnTo>
                    <a:lnTo>
                      <a:pt x="322817" y="408584"/>
                    </a:lnTo>
                    <a:lnTo>
                      <a:pt x="322817" y="433381"/>
                    </a:lnTo>
                    <a:lnTo>
                      <a:pt x="713429" y="433381"/>
                    </a:lnTo>
                    <a:cubicBezTo>
                      <a:pt x="764616" y="433381"/>
                      <a:pt x="806475" y="391521"/>
                      <a:pt x="806475" y="340562"/>
                    </a:cubicBezTo>
                    <a:lnTo>
                      <a:pt x="780313" y="340562"/>
                    </a:lnTo>
                    <a:close/>
                    <a:moveTo>
                      <a:pt x="558504" y="408584"/>
                    </a:moveTo>
                    <a:lnTo>
                      <a:pt x="471145" y="408584"/>
                    </a:lnTo>
                    <a:lnTo>
                      <a:pt x="471145" y="364449"/>
                    </a:lnTo>
                    <a:lnTo>
                      <a:pt x="558504" y="364449"/>
                    </a:lnTo>
                    <a:lnTo>
                      <a:pt x="558504" y="408584"/>
                    </a:lnTo>
                    <a:close/>
                  </a:path>
                </a:pathLst>
              </a:custGeom>
              <a:solidFill>
                <a:schemeClr val="tx2"/>
              </a:solidFill>
              <a:ln w="2261" cap="flat">
                <a:noFill/>
                <a:prstDash val="solid"/>
                <a:miter/>
              </a:ln>
            </p:spPr>
            <p:txBody>
              <a:bodyPr rtlCol="0" anchor="ctr"/>
              <a:lstStyle/>
              <a:p>
                <a:endParaRPr lang="en-US"/>
              </a:p>
            </p:txBody>
          </p:sp>
        </p:grpSp>
        <p:cxnSp>
          <p:nvCxnSpPr>
            <p:cNvPr id="20" name="Straight Connector 19">
              <a:extLst>
                <a:ext uri="{FF2B5EF4-FFF2-40B4-BE49-F238E27FC236}">
                  <a16:creationId xmlns:a16="http://schemas.microsoft.com/office/drawing/2014/main" id="{49436672-2578-4448-A201-285809DD2EA9}"/>
                </a:ext>
              </a:extLst>
            </p:cNvPr>
            <p:cNvCxnSpPr>
              <a:cxnSpLocks/>
            </p:cNvCxnSpPr>
            <p:nvPr/>
          </p:nvCxnSpPr>
          <p:spPr>
            <a:xfrm flipH="1" flipV="1">
              <a:off x="8524124" y="4840369"/>
              <a:ext cx="148" cy="182880"/>
            </a:xfrm>
            <a:prstGeom prst="line">
              <a:avLst/>
            </a:prstGeom>
            <a:ln w="22225" cap="sq">
              <a:solidFill>
                <a:srgbClr val="3B3B4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3D7ACEA-A158-49D7-821F-B7CA49DE0ED9}"/>
                </a:ext>
                <a:ext uri="{C183D7F6-B498-43B3-948B-1728B52AA6E4}">
                  <adec:decorative xmlns:adec="http://schemas.microsoft.com/office/drawing/2017/decorative" val="1"/>
                </a:ext>
              </a:extLst>
            </p:cNvPr>
            <p:cNvSpPr/>
            <p:nvPr/>
          </p:nvSpPr>
          <p:spPr bwMode="auto">
            <a:xfrm>
              <a:off x="7920444" y="4306438"/>
              <a:ext cx="1132240" cy="1132240"/>
            </a:xfrm>
            <a:prstGeom prst="ellipse">
              <a:avLst/>
            </a:prstGeom>
            <a:noFill/>
            <a:ln w="44450">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0" name="Group 69">
            <a:extLst>
              <a:ext uri="{FF2B5EF4-FFF2-40B4-BE49-F238E27FC236}">
                <a16:creationId xmlns:a16="http://schemas.microsoft.com/office/drawing/2014/main" id="{880391FE-818B-4166-8717-A5EB3CC14A48}"/>
              </a:ext>
              <a:ext uri="{C183D7F6-B498-43B3-948B-1728B52AA6E4}">
                <adec:decorative xmlns:adec="http://schemas.microsoft.com/office/drawing/2017/decorative" val="1"/>
              </a:ext>
            </a:extLst>
          </p:cNvPr>
          <p:cNvGrpSpPr/>
          <p:nvPr/>
        </p:nvGrpSpPr>
        <p:grpSpPr>
          <a:xfrm>
            <a:off x="7620680" y="1405785"/>
            <a:ext cx="1132240" cy="1132240"/>
            <a:chOff x="7865173" y="1736451"/>
            <a:chExt cx="1132240" cy="1132240"/>
          </a:xfrm>
        </p:grpSpPr>
        <p:sp>
          <p:nvSpPr>
            <p:cNvPr id="31" name="Oval 30">
              <a:extLst>
                <a:ext uri="{FF2B5EF4-FFF2-40B4-BE49-F238E27FC236}">
                  <a16:creationId xmlns:a16="http://schemas.microsoft.com/office/drawing/2014/main" id="{D5E171AB-CDBD-4ED1-8422-23C39199E759}"/>
                </a:ext>
                <a:ext uri="{C183D7F6-B498-43B3-948B-1728B52AA6E4}">
                  <adec:decorative xmlns:adec="http://schemas.microsoft.com/office/drawing/2017/decorative" val="1"/>
                </a:ext>
              </a:extLst>
            </p:cNvPr>
            <p:cNvSpPr/>
            <p:nvPr/>
          </p:nvSpPr>
          <p:spPr bwMode="auto">
            <a:xfrm>
              <a:off x="7865173" y="1736451"/>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79F9A714-7DA3-4C52-AF2A-3A69DD2F31C5}"/>
                </a:ext>
              </a:extLst>
            </p:cNvPr>
            <p:cNvGrpSpPr/>
            <p:nvPr/>
          </p:nvGrpSpPr>
          <p:grpSpPr>
            <a:xfrm>
              <a:off x="8025614" y="1896984"/>
              <a:ext cx="811358" cy="811174"/>
              <a:chOff x="10926541" y="6723491"/>
              <a:chExt cx="1219094" cy="1218818"/>
            </a:xfrm>
          </p:grpSpPr>
          <p:grpSp>
            <p:nvGrpSpPr>
              <p:cNvPr id="63" name="Group 62">
                <a:extLst>
                  <a:ext uri="{FF2B5EF4-FFF2-40B4-BE49-F238E27FC236}">
                    <a16:creationId xmlns:a16="http://schemas.microsoft.com/office/drawing/2014/main" id="{4ED25D2A-0927-49F2-8507-C07EA278E3B3}"/>
                  </a:ext>
                </a:extLst>
              </p:cNvPr>
              <p:cNvGrpSpPr/>
              <p:nvPr/>
            </p:nvGrpSpPr>
            <p:grpSpPr>
              <a:xfrm flipH="1">
                <a:off x="10926541" y="6723491"/>
                <a:ext cx="1219094" cy="1218818"/>
                <a:chOff x="10926541" y="6723491"/>
                <a:chExt cx="1219094" cy="1218818"/>
              </a:xfrm>
            </p:grpSpPr>
            <p:sp>
              <p:nvSpPr>
                <p:cNvPr id="61" name="Graphic 58">
                  <a:extLst>
                    <a:ext uri="{FF2B5EF4-FFF2-40B4-BE49-F238E27FC236}">
                      <a16:creationId xmlns:a16="http://schemas.microsoft.com/office/drawing/2014/main" id="{40176BCA-F54E-4622-B794-1E3F5A72FAA9}"/>
                    </a:ext>
                  </a:extLst>
                </p:cNvPr>
                <p:cNvSpPr/>
                <p:nvPr/>
              </p:nvSpPr>
              <p:spPr>
                <a:xfrm>
                  <a:off x="10926750" y="6723491"/>
                  <a:ext cx="1218885" cy="1218818"/>
                </a:xfrm>
                <a:custGeom>
                  <a:avLst/>
                  <a:gdLst>
                    <a:gd name="connsiteX0" fmla="*/ 609838 w 1218885"/>
                    <a:gd name="connsiteY0" fmla="*/ 1217667 h 1218818"/>
                    <a:gd name="connsiteX1" fmla="*/ 1219267 w 1218885"/>
                    <a:gd name="connsiteY1" fmla="*/ 608258 h 1218818"/>
                    <a:gd name="connsiteX2" fmla="*/ 609838 w 1218885"/>
                    <a:gd name="connsiteY2" fmla="*/ -1151 h 1218818"/>
                    <a:gd name="connsiteX3" fmla="*/ 76095 w 1218885"/>
                    <a:gd name="connsiteY3" fmla="*/ 313935 h 1218818"/>
                    <a:gd name="connsiteX4" fmla="*/ 48473 w 1218885"/>
                    <a:gd name="connsiteY4" fmla="*/ 363942 h 1218818"/>
                    <a:gd name="connsiteX5" fmla="*/ 148485 w 1218885"/>
                    <a:gd name="connsiteY5" fmla="*/ 419187 h 1218818"/>
                    <a:gd name="connsiteX6" fmla="*/ 176108 w 1218885"/>
                    <a:gd name="connsiteY6" fmla="*/ 369181 h 1218818"/>
                    <a:gd name="connsiteX7" fmla="*/ 609810 w 1218885"/>
                    <a:gd name="connsiteY7" fmla="*/ 113149 h 1218818"/>
                    <a:gd name="connsiteX8" fmla="*/ 1104938 w 1218885"/>
                    <a:gd name="connsiteY8" fmla="*/ 608258 h 1218818"/>
                    <a:gd name="connsiteX9" fmla="*/ 609810 w 1218885"/>
                    <a:gd name="connsiteY9" fmla="*/ 1103367 h 1218818"/>
                    <a:gd name="connsiteX10" fmla="*/ 114681 w 1218885"/>
                    <a:gd name="connsiteY10" fmla="*/ 608258 h 1218818"/>
                    <a:gd name="connsiteX11" fmla="*/ 381 w 1218885"/>
                    <a:gd name="connsiteY11" fmla="*/ 608258 h 1218818"/>
                    <a:gd name="connsiteX12" fmla="*/ 609838 w 1218885"/>
                    <a:gd name="connsiteY12" fmla="*/ 1217667 h 121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885" h="1218818">
                      <a:moveTo>
                        <a:pt x="609838" y="1217667"/>
                      </a:moveTo>
                      <a:cubicBezTo>
                        <a:pt x="946252" y="1217287"/>
                        <a:pt x="1218886" y="944682"/>
                        <a:pt x="1219267" y="608258"/>
                      </a:cubicBezTo>
                      <a:cubicBezTo>
                        <a:pt x="1218886" y="271836"/>
                        <a:pt x="946261" y="-770"/>
                        <a:pt x="609838" y="-1151"/>
                      </a:cubicBezTo>
                      <a:cubicBezTo>
                        <a:pt x="387849" y="-1056"/>
                        <a:pt x="183423" y="119626"/>
                        <a:pt x="76095" y="313935"/>
                      </a:cubicBezTo>
                      <a:lnTo>
                        <a:pt x="48473" y="363942"/>
                      </a:lnTo>
                      <a:lnTo>
                        <a:pt x="148485" y="419187"/>
                      </a:lnTo>
                      <a:lnTo>
                        <a:pt x="176108" y="369181"/>
                      </a:lnTo>
                      <a:cubicBezTo>
                        <a:pt x="263328" y="211257"/>
                        <a:pt x="429425" y="113149"/>
                        <a:pt x="609810" y="113149"/>
                      </a:cubicBezTo>
                      <a:cubicBezTo>
                        <a:pt x="883130" y="113435"/>
                        <a:pt x="1104624" y="334891"/>
                        <a:pt x="1104938" y="608258"/>
                      </a:cubicBezTo>
                      <a:cubicBezTo>
                        <a:pt x="1104624" y="881531"/>
                        <a:pt x="883130" y="1103083"/>
                        <a:pt x="609810" y="1103367"/>
                      </a:cubicBezTo>
                      <a:cubicBezTo>
                        <a:pt x="336490" y="1103083"/>
                        <a:pt x="114986" y="881531"/>
                        <a:pt x="114681" y="608258"/>
                      </a:cubicBezTo>
                      <a:lnTo>
                        <a:pt x="381" y="608258"/>
                      </a:lnTo>
                      <a:cubicBezTo>
                        <a:pt x="753" y="944682"/>
                        <a:pt x="273396" y="1217287"/>
                        <a:pt x="609838" y="1217667"/>
                      </a:cubicBezTo>
                      <a:close/>
                    </a:path>
                  </a:pathLst>
                </a:custGeom>
                <a:solidFill>
                  <a:srgbClr val="000000"/>
                </a:solidFill>
                <a:ln w="9525" cap="flat">
                  <a:noFill/>
                  <a:prstDash val="solid"/>
                  <a:miter/>
                </a:ln>
              </p:spPr>
              <p:txBody>
                <a:bodyPr rtlCol="0" anchor="ctr"/>
                <a:lstStyle/>
                <a:p>
                  <a:endParaRPr lang="en-US"/>
                </a:p>
              </p:txBody>
            </p:sp>
            <p:sp>
              <p:nvSpPr>
                <p:cNvPr id="62" name="Graphic 58">
                  <a:extLst>
                    <a:ext uri="{FF2B5EF4-FFF2-40B4-BE49-F238E27FC236}">
                      <a16:creationId xmlns:a16="http://schemas.microsoft.com/office/drawing/2014/main" id="{40176BCA-F54E-4622-B794-1E3F5A72FAA9}"/>
                    </a:ext>
                  </a:extLst>
                </p:cNvPr>
                <p:cNvSpPr/>
                <p:nvPr/>
              </p:nvSpPr>
              <p:spPr>
                <a:xfrm>
                  <a:off x="10926541" y="6838572"/>
                  <a:ext cx="343090" cy="343290"/>
                </a:xfrm>
                <a:custGeom>
                  <a:avLst/>
                  <a:gdLst>
                    <a:gd name="connsiteX0" fmla="*/ 342938 w 343090"/>
                    <a:gd name="connsiteY0" fmla="*/ 343291 h 343290"/>
                    <a:gd name="connsiteX1" fmla="*/ 343091 w 343090"/>
                    <a:gd name="connsiteY1" fmla="*/ 228991 h 343290"/>
                    <a:gd name="connsiteX2" fmla="*/ 114348 w 343090"/>
                    <a:gd name="connsiteY2" fmla="*/ 228705 h 343290"/>
                    <a:gd name="connsiteX3" fmla="*/ 114443 w 343090"/>
                    <a:gd name="connsiteY3" fmla="*/ 57 h 343290"/>
                    <a:gd name="connsiteX4" fmla="*/ 143 w 343090"/>
                    <a:gd name="connsiteY4" fmla="*/ 0 h 343290"/>
                    <a:gd name="connsiteX5" fmla="*/ 0 w 343090"/>
                    <a:gd name="connsiteY5" fmla="*/ 342852 h 343290"/>
                    <a:gd name="connsiteX6" fmla="*/ 342938 w 343090"/>
                    <a:gd name="connsiteY6" fmla="*/ 343291 h 34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090" h="343290">
                      <a:moveTo>
                        <a:pt x="342938" y="343291"/>
                      </a:moveTo>
                      <a:lnTo>
                        <a:pt x="343091" y="228991"/>
                      </a:lnTo>
                      <a:lnTo>
                        <a:pt x="114348" y="228705"/>
                      </a:lnTo>
                      <a:lnTo>
                        <a:pt x="114443" y="57"/>
                      </a:lnTo>
                      <a:lnTo>
                        <a:pt x="143" y="0"/>
                      </a:lnTo>
                      <a:lnTo>
                        <a:pt x="0" y="342852"/>
                      </a:lnTo>
                      <a:lnTo>
                        <a:pt x="342938" y="343291"/>
                      </a:lnTo>
                      <a:close/>
                    </a:path>
                  </a:pathLst>
                </a:custGeom>
                <a:solidFill>
                  <a:srgbClr val="000000"/>
                </a:solidFill>
                <a:ln w="9525" cap="flat">
                  <a:noFill/>
                  <a:prstDash val="solid"/>
                  <a:miter/>
                </a:ln>
              </p:spPr>
              <p:txBody>
                <a:bodyPr rtlCol="0" anchor="ctr"/>
                <a:lstStyle/>
                <a:p>
                  <a:endParaRPr lang="en-US"/>
                </a:p>
              </p:txBody>
            </p:sp>
          </p:grpSp>
          <p:pic>
            <p:nvPicPr>
              <p:cNvPr id="65" name="Graphic 64">
                <a:extLst>
                  <a:ext uri="{FF2B5EF4-FFF2-40B4-BE49-F238E27FC236}">
                    <a16:creationId xmlns:a16="http://schemas.microsoft.com/office/drawing/2014/main" id="{E8D929F0-A349-4124-9354-894BBF6C93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52917" y="7158641"/>
                <a:ext cx="566342" cy="348518"/>
              </a:xfrm>
              <a:prstGeom prst="rect">
                <a:avLst/>
              </a:prstGeom>
            </p:spPr>
          </p:pic>
        </p:grpSp>
      </p:grpSp>
    </p:spTree>
    <p:extLst>
      <p:ext uri="{BB962C8B-B14F-4D97-AF65-F5344CB8AC3E}">
        <p14:creationId xmlns:p14="http://schemas.microsoft.com/office/powerpoint/2010/main" val="225480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69"/>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64" presetClass="path" presetSubtype="0" decel="100000" fill="hold" grpId="1" nodeType="withEffect">
                                  <p:stCondLst>
                                    <p:cond delay="0"/>
                                  </p:stCondLst>
                                  <p:childTnLst>
                                    <p:animMotion origin="layout" path="M -1.45833E-6 0.06922 L -1.45833E-6 -3.7037E-6 " pathEditMode="relative" rAng="0" ptsTypes="AA">
                                      <p:cBhvr>
                                        <p:cTn id="14" dur="500" fill="hold"/>
                                        <p:tgtEl>
                                          <p:spTgt spid="3">
                                            <p:txEl>
                                              <p:pRg st="0" end="0"/>
                                            </p:txEl>
                                          </p:spTgt>
                                        </p:tgtEl>
                                        <p:attrNameLst>
                                          <p:attrName>ppt_x</p:attrName>
                                          <p:attrName>ppt_y</p:attrName>
                                        </p:attrNameLst>
                                      </p:cBhvr>
                                      <p:rCtr x="0" y="-3472"/>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64" presetClass="path" presetSubtype="0" decel="100000" fill="hold" nodeType="withEffect">
                                  <p:stCondLst>
                                    <p:cond delay="0"/>
                                  </p:stCondLst>
                                  <p:childTnLst>
                                    <p:animMotion origin="layout" path="M -1.45833E-6 0.06922 L -1.45833E-6 -3.7037E-6 " pathEditMode="relative" rAng="0" ptsTypes="AA">
                                      <p:cBhvr>
                                        <p:cTn id="20" dur="500" fill="hold"/>
                                        <p:tgtEl>
                                          <p:spTgt spid="70"/>
                                        </p:tgtEl>
                                        <p:attrNameLst>
                                          <p:attrName>ppt_x</p:attrName>
                                          <p:attrName>ppt_y</p:attrName>
                                        </p:attrNameLst>
                                      </p:cBhvr>
                                      <p:rCtr x="0" y="-3472"/>
                                    </p:animMotion>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64" presetClass="path" presetSubtype="0" decel="100000" fill="hold" grpId="1" nodeType="withEffect">
                                  <p:stCondLst>
                                    <p:cond delay="0"/>
                                  </p:stCondLst>
                                  <p:childTnLst>
                                    <p:animMotion origin="layout" path="M -1.45833E-6 0.06922 L -1.45833E-6 -3.7037E-6 " pathEditMode="relative" rAng="0" ptsTypes="AA">
                                      <p:cBhvr>
                                        <p:cTn id="25" dur="500" fill="hold"/>
                                        <p:tgtEl>
                                          <p:spTgt spid="46"/>
                                        </p:tgtEl>
                                        <p:attrNameLst>
                                          <p:attrName>ppt_x</p:attrName>
                                          <p:attrName>ppt_y</p:attrName>
                                        </p:attrNameLst>
                                      </p:cBhvr>
                                      <p:rCtr x="0" y="-3472"/>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64" presetClass="path" presetSubtype="0" decel="100000" fill="hold" nodeType="withEffect">
                                  <p:stCondLst>
                                    <p:cond delay="0"/>
                                  </p:stCondLst>
                                  <p:childTnLst>
                                    <p:animMotion origin="layout" path="M -1.45833E-6 0.06922 L -1.45833E-6 -3.7037E-6 " pathEditMode="relative" rAng="0" ptsTypes="AA">
                                      <p:cBhvr>
                                        <p:cTn id="31" dur="500" fill="hold"/>
                                        <p:tgtEl>
                                          <p:spTgt spid="71"/>
                                        </p:tgtEl>
                                        <p:attrNameLst>
                                          <p:attrName>ppt_x</p:attrName>
                                          <p:attrName>ppt_y</p:attrName>
                                        </p:attrNameLst>
                                      </p:cBhvr>
                                      <p:rCtr x="0" y="-3472"/>
                                    </p:animMotion>
                                  </p:childTnLst>
                                </p:cTn>
                              </p:par>
                              <p:par>
                                <p:cTn id="32" presetID="10" presetClass="entr" presetSubtype="0" fill="hold" grpId="0" nodeType="with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64" presetClass="path" presetSubtype="0" decel="100000" fill="hold" grpId="1" nodeType="withEffect">
                                  <p:stCondLst>
                                    <p:cond delay="0"/>
                                  </p:stCondLst>
                                  <p:childTnLst>
                                    <p:animMotion origin="layout" path="M -1.45833E-6 0.06922 L -1.45833E-6 -3.7037E-6 " pathEditMode="relative" rAng="0" ptsTypes="AA">
                                      <p:cBhvr>
                                        <p:cTn id="36" dur="500" fill="hold"/>
                                        <p:tgtEl>
                                          <p:spTgt spid="4">
                                            <p:txEl>
                                              <p:pRg st="0" end="0"/>
                                            </p:txEl>
                                          </p:spTgt>
                                        </p:tgtEl>
                                        <p:attrNameLst>
                                          <p:attrName>ppt_x</p:attrName>
                                          <p:attrName>ppt_y</p:attrName>
                                        </p:attrNameLst>
                                      </p:cBhvr>
                                      <p:rCtr x="0" y="-3472"/>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64" presetClass="path" presetSubtype="0" decel="100000" fill="hold" nodeType="withEffect">
                                  <p:stCondLst>
                                    <p:cond delay="0"/>
                                  </p:stCondLst>
                                  <p:childTnLst>
                                    <p:animMotion origin="layout" path="M -1.45833E-6 0.06922 L -1.45833E-6 -3.7037E-6 " pathEditMode="relative" rAng="0" ptsTypes="AA">
                                      <p:cBhvr>
                                        <p:cTn id="42" dur="500" fill="hold"/>
                                        <p:tgtEl>
                                          <p:spTgt spid="48"/>
                                        </p:tgtEl>
                                        <p:attrNameLst>
                                          <p:attrName>ppt_x</p:attrName>
                                          <p:attrName>ppt_y</p:attrName>
                                        </p:attrNameLst>
                                      </p:cBhvr>
                                      <p:rCtr x="0" y="-3472"/>
                                    </p:animMotion>
                                  </p:childTnLst>
                                </p:cTn>
                              </p:par>
                              <p:par>
                                <p:cTn id="43" presetID="10" presetClass="entr" presetSubtype="0" fill="hold" grpId="0" nodeType="with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Effect transition="in" filter="fade">
                                      <p:cBhvr>
                                        <p:cTn id="45" dur="500"/>
                                        <p:tgtEl>
                                          <p:spTgt spid="5">
                                            <p:txEl>
                                              <p:pRg st="0" end="0"/>
                                            </p:txEl>
                                          </p:spTgt>
                                        </p:tgtEl>
                                      </p:cBhvr>
                                    </p:animEffect>
                                  </p:childTnLst>
                                </p:cTn>
                              </p:par>
                              <p:par>
                                <p:cTn id="46" presetID="64" presetClass="path" presetSubtype="0" decel="100000" fill="hold" grpId="1" nodeType="withEffect">
                                  <p:stCondLst>
                                    <p:cond delay="0"/>
                                  </p:stCondLst>
                                  <p:childTnLst>
                                    <p:animMotion origin="layout" path="M 1.04167E-6 0.06921 L 1.04167E-6 -3.7037E-7 " pathEditMode="relative" rAng="0" ptsTypes="AA">
                                      <p:cBhvr>
                                        <p:cTn id="47" dur="500" fill="hold"/>
                                        <p:tgtEl>
                                          <p:spTgt spid="5">
                                            <p:txEl>
                                              <p:pRg st="0" end="0"/>
                                            </p:txEl>
                                          </p:spTgt>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6" grpId="0"/>
      <p:bldP spid="46" grpId="1"/>
      <p:bldP spid="4" grpId="0" build="p"/>
      <p:bldP spid="4" grpId="1" build="p"/>
      <p:bldP spid="5" grpId="0" build="p"/>
      <p:bldP spid="5" grpI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noFill/>
        </p:spPr>
        <p:txBody>
          <a:bodyPr/>
          <a:lstStyle/>
          <a:p>
            <a:r>
              <a:rPr lang="en-US" sz="4000" dirty="0">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389644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7F40D6-FB00-49ED-AAEC-7D2149FB074E}"/>
              </a:ext>
              <a:ext uri="{C183D7F6-B498-43B3-948B-1728B52AA6E4}">
                <adec:decorative xmlns:adec="http://schemas.microsoft.com/office/drawing/2017/decorative" val="1"/>
              </a:ext>
            </a:extLst>
          </p:cNvPr>
          <p:cNvSpPr/>
          <p:nvPr/>
        </p:nvSpPr>
        <p:spPr bwMode="auto">
          <a:xfrm>
            <a:off x="6391734" y="0"/>
            <a:ext cx="580026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itle 34" descr="Cloud Adoption Framework ">
            <a:extLst>
              <a:ext uri="{FF2B5EF4-FFF2-40B4-BE49-F238E27FC236}">
                <a16:creationId xmlns:a16="http://schemas.microsoft.com/office/drawing/2014/main" id="{B44E0FAA-8D0E-42FC-BD4F-CA8D589A63BF}"/>
              </a:ext>
            </a:extLst>
          </p:cNvPr>
          <p:cNvSpPr txBox="1">
            <a:spLocks noGrp="1"/>
          </p:cNvSpPr>
          <p:nvPr>
            <p:ph type="title"/>
          </p:nvPr>
        </p:nvSpPr>
        <p:spPr>
          <a:xfrm>
            <a:off x="455997" y="2519365"/>
            <a:ext cx="5800266"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a:noFill/>
                </a:ln>
                <a:effectLst/>
                <a:uLnTx/>
                <a:uFillTx/>
                <a:latin typeface="Segoe UI Semibold"/>
                <a:ea typeface="+mn-ea"/>
                <a:cs typeface="+mn-cs"/>
              </a:rPr>
              <a:t>An </a:t>
            </a:r>
            <a:r>
              <a:rPr kumimoji="0" lang="en-US" sz="3200" b="0" i="0" u="none" strike="noStrike" kern="1200" cap="none" spc="-50" normalizeH="0" baseline="0" noProof="0" dirty="0">
                <a:ln>
                  <a:noFill/>
                </a:ln>
                <a:solidFill>
                  <a:schemeClr val="tx2"/>
                </a:solidFill>
                <a:effectLst/>
                <a:uLnTx/>
                <a:uFillTx/>
                <a:latin typeface="Segoe UI Semibold"/>
                <a:ea typeface="+mn-ea"/>
                <a:cs typeface="+mn-cs"/>
              </a:rPr>
              <a:t>iterative</a:t>
            </a:r>
            <a:r>
              <a:rPr kumimoji="0" lang="en-US" sz="3200" b="0" i="0" u="none" strike="noStrike" kern="1200" cap="none" spc="-50" normalizeH="0" baseline="0" noProof="0" dirty="0">
                <a:ln>
                  <a:noFill/>
                </a:ln>
                <a:effectLst/>
                <a:uLnTx/>
                <a:uFillTx/>
                <a:latin typeface="Segoe UI Semibold"/>
                <a:ea typeface="+mn-ea"/>
                <a:cs typeface="+mn-cs"/>
              </a:rPr>
              <a:t> process—</a:t>
            </a:r>
            <a:br>
              <a:rPr kumimoji="0" lang="en-US" sz="3200" b="0" i="0" u="none" strike="noStrike" kern="1200" cap="none" spc="-50" normalizeH="0" baseline="0" noProof="0" dirty="0">
                <a:ln>
                  <a:noFill/>
                </a:ln>
                <a:solidFill>
                  <a:schemeClr val="bg1"/>
                </a:solidFill>
                <a:effectLst/>
                <a:uLnTx/>
                <a:uFillTx/>
                <a:latin typeface="Segoe UI Semibold"/>
                <a:ea typeface="+mn-ea"/>
                <a:cs typeface="+mn-cs"/>
              </a:rPr>
            </a:br>
            <a:r>
              <a:rPr lang="en-US" sz="3200" spc="-50" dirty="0">
                <a:solidFill>
                  <a:schemeClr val="tx1"/>
                </a:solidFill>
                <a:latin typeface="Segoe UI Semibold"/>
                <a:ea typeface="+mn-ea"/>
                <a:cs typeface="+mn-cs"/>
              </a:rPr>
              <a:t>supporting</a:t>
            </a:r>
            <a:r>
              <a:rPr kumimoji="0" lang="en-US" sz="3200" b="0" i="0" u="none" strike="noStrike" kern="1200" cap="none" spc="-50" normalizeH="0" baseline="0" noProof="0" dirty="0">
                <a:ln>
                  <a:noFill/>
                </a:ln>
                <a:solidFill>
                  <a:schemeClr val="tx1"/>
                </a:solidFill>
                <a:effectLst/>
                <a:uLnTx/>
                <a:uFillTx/>
                <a:latin typeface="Segoe UI Semibold"/>
                <a:ea typeface="+mn-ea"/>
                <a:cs typeface="+mn-cs"/>
              </a:rPr>
              <a:t> </a:t>
            </a:r>
            <a:r>
              <a:rPr lang="en-US" sz="3200" spc="-50" dirty="0">
                <a:solidFill>
                  <a:schemeClr val="tx2"/>
                </a:solidFill>
                <a:latin typeface="Segoe UI Semibold"/>
                <a:ea typeface="+mn-ea"/>
                <a:cs typeface="+mn-cs"/>
              </a:rPr>
              <a:t>your</a:t>
            </a:r>
            <a:r>
              <a:rPr kumimoji="0" lang="en-US" sz="3200" b="0" i="0" u="none" strike="noStrike" kern="1200" cap="none" spc="-50" normalizeH="0" baseline="0" noProof="0" dirty="0">
                <a:ln>
                  <a:noFill/>
                </a:ln>
                <a:solidFill>
                  <a:schemeClr val="tx2"/>
                </a:solidFill>
                <a:effectLst/>
                <a:uLnTx/>
                <a:uFillTx/>
                <a:latin typeface="Segoe UI Semibold"/>
                <a:ea typeface="+mn-ea"/>
                <a:cs typeface="+mn-cs"/>
              </a:rPr>
              <a:t> </a:t>
            </a:r>
            <a:r>
              <a:rPr lang="en-US" sz="3200" spc="-50" dirty="0">
                <a:solidFill>
                  <a:schemeClr val="tx2"/>
                </a:solidFill>
                <a:latin typeface="Segoe UI Semibold"/>
                <a:ea typeface="+mn-ea"/>
                <a:cs typeface="+mn-cs"/>
              </a:rPr>
              <a:t>changing</a:t>
            </a:r>
            <a:r>
              <a:rPr kumimoji="0" lang="en-US" sz="3200" b="0" i="0" u="none" strike="noStrike" kern="1200" cap="none" spc="-50" normalizeH="0" baseline="0" noProof="0" dirty="0">
                <a:ln>
                  <a:noFill/>
                </a:ln>
                <a:solidFill>
                  <a:schemeClr val="tx2"/>
                </a:solidFill>
                <a:effectLst/>
                <a:uLnTx/>
                <a:uFillTx/>
                <a:latin typeface="Segoe UI Semibold"/>
                <a:ea typeface="+mn-ea"/>
                <a:cs typeface="+mn-cs"/>
              </a:rPr>
              <a:t> </a:t>
            </a:r>
            <a:r>
              <a:rPr lang="en-US" sz="3200" spc="-50" dirty="0">
                <a:solidFill>
                  <a:schemeClr val="tx2"/>
                </a:solidFill>
                <a:latin typeface="Segoe UI Semibold"/>
                <a:ea typeface="+mn-ea"/>
                <a:cs typeface="+mn-cs"/>
              </a:rPr>
              <a:t>business</a:t>
            </a:r>
            <a:r>
              <a:rPr kumimoji="0" lang="en-US" sz="3200" b="0" i="0" u="none" strike="noStrike" kern="1200" cap="none" spc="-50" normalizeH="0" baseline="0" noProof="0" dirty="0">
                <a:ln>
                  <a:noFill/>
                </a:ln>
                <a:solidFill>
                  <a:schemeClr val="tx2"/>
                </a:solidFill>
                <a:effectLst/>
                <a:uLnTx/>
                <a:uFillTx/>
                <a:latin typeface="Segoe UI Semibold"/>
                <a:ea typeface="+mn-ea"/>
                <a:cs typeface="+mn-cs"/>
              </a:rPr>
              <a:t> </a:t>
            </a:r>
            <a:r>
              <a:rPr kumimoji="0" lang="en-US" sz="3200" b="0" i="0" u="none" strike="noStrike" kern="1200" cap="none" spc="-50" normalizeH="0" baseline="0" noProof="0" dirty="0">
                <a:ln>
                  <a:noFill/>
                </a:ln>
                <a:solidFill>
                  <a:schemeClr val="tx1"/>
                </a:solidFill>
                <a:effectLst/>
                <a:uLnTx/>
                <a:uFillTx/>
                <a:latin typeface="Segoe UI Semibold"/>
                <a:ea typeface="+mn-ea"/>
                <a:cs typeface="+mn-cs"/>
              </a:rPr>
              <a:t>needs</a:t>
            </a:r>
          </a:p>
        </p:txBody>
      </p:sp>
      <p:grpSp>
        <p:nvGrpSpPr>
          <p:cNvPr id="99" name="Group 98" descr="Diagram - Cloud Adoption Framework. Define strategy at the center of the circle. Surrounded by 3 pillars - Plan, Adopt, and Ready. Another circle encompasses these with 2 pillars -  govern and manage.">
            <a:extLst>
              <a:ext uri="{FF2B5EF4-FFF2-40B4-BE49-F238E27FC236}">
                <a16:creationId xmlns:a16="http://schemas.microsoft.com/office/drawing/2014/main" id="{6C246CAE-9478-4A60-9C6A-DE5187BF42D2}"/>
              </a:ext>
            </a:extLst>
          </p:cNvPr>
          <p:cNvGrpSpPr/>
          <p:nvPr/>
        </p:nvGrpSpPr>
        <p:grpSpPr>
          <a:xfrm>
            <a:off x="6718260" y="1239263"/>
            <a:ext cx="5113168" cy="4379474"/>
            <a:chOff x="6718260" y="1114458"/>
            <a:chExt cx="5113168" cy="4379474"/>
          </a:xfrm>
        </p:grpSpPr>
        <p:sp>
          <p:nvSpPr>
            <p:cNvPr id="100" name="Oval 99">
              <a:extLst>
                <a:ext uri="{FF2B5EF4-FFF2-40B4-BE49-F238E27FC236}">
                  <a16:creationId xmlns:a16="http://schemas.microsoft.com/office/drawing/2014/main" id="{7E44200D-6404-4B14-98DE-75521AA14D03}"/>
                </a:ext>
                <a:ext uri="{C183D7F6-B498-43B3-948B-1728B52AA6E4}">
                  <adec:decorative xmlns:adec="http://schemas.microsoft.com/office/drawing/2017/decorative" val="1"/>
                </a:ext>
              </a:extLst>
            </p:cNvPr>
            <p:cNvSpPr/>
            <p:nvPr/>
          </p:nvSpPr>
          <p:spPr bwMode="auto">
            <a:xfrm>
              <a:off x="7060944" y="1114458"/>
              <a:ext cx="4402217" cy="4379474"/>
            </a:xfrm>
            <a:prstGeom prst="ellipse">
              <a:avLst/>
            </a:prstGeom>
            <a:noFill/>
            <a:ln w="2222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5E8A3AD4-172A-4A1C-865E-C872424C6880}"/>
                </a:ext>
                <a:ext uri="{C183D7F6-B498-43B3-948B-1728B52AA6E4}">
                  <adec:decorative xmlns:adec="http://schemas.microsoft.com/office/drawing/2017/decorative" val="1"/>
                </a:ext>
              </a:extLst>
            </p:cNvPr>
            <p:cNvSpPr/>
            <p:nvPr/>
          </p:nvSpPr>
          <p:spPr bwMode="auto">
            <a:xfrm>
              <a:off x="8096664" y="2130409"/>
              <a:ext cx="2295563" cy="2283704"/>
            </a:xfrm>
            <a:prstGeom prst="ellipse">
              <a:avLst/>
            </a:prstGeom>
            <a:noFill/>
            <a:ln w="2222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55767B89-4EC2-47C6-B5D4-E9403C09282E}"/>
                </a:ext>
              </a:extLst>
            </p:cNvPr>
            <p:cNvSpPr txBox="1"/>
            <p:nvPr/>
          </p:nvSpPr>
          <p:spPr>
            <a:xfrm>
              <a:off x="8537638" y="280121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Define strategy</a:t>
              </a:r>
            </a:p>
          </p:txBody>
        </p:sp>
        <p:grpSp>
          <p:nvGrpSpPr>
            <p:cNvPr id="103" name="Group 102" descr="Cloud Adoption Framework ">
              <a:extLst>
                <a:ext uri="{FF2B5EF4-FFF2-40B4-BE49-F238E27FC236}">
                  <a16:creationId xmlns:a16="http://schemas.microsoft.com/office/drawing/2014/main" id="{BB518399-025A-4F3B-8507-0F6B27B28A8B}"/>
                </a:ext>
              </a:extLst>
            </p:cNvPr>
            <p:cNvGrpSpPr/>
            <p:nvPr/>
          </p:nvGrpSpPr>
          <p:grpSpPr>
            <a:xfrm>
              <a:off x="8901348" y="1682312"/>
              <a:ext cx="721411" cy="890855"/>
              <a:chOff x="8704863" y="1784159"/>
              <a:chExt cx="717684" cy="890855"/>
            </a:xfrm>
          </p:grpSpPr>
          <p:sp>
            <p:nvSpPr>
              <p:cNvPr id="252" name="Oval 251">
                <a:extLst>
                  <a:ext uri="{FF2B5EF4-FFF2-40B4-BE49-F238E27FC236}">
                    <a16:creationId xmlns:a16="http://schemas.microsoft.com/office/drawing/2014/main" id="{6E27CD47-03C4-407C-B7DB-5953724A515E}"/>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3" name="TextBox 252">
                <a:extLst>
                  <a:ext uri="{FF2B5EF4-FFF2-40B4-BE49-F238E27FC236}">
                    <a16:creationId xmlns:a16="http://schemas.microsoft.com/office/drawing/2014/main" id="{62574330-4DDE-4480-91E0-15D3BC0FD38D}"/>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Plan</a:t>
                </a:r>
              </a:p>
            </p:txBody>
          </p:sp>
        </p:grpSp>
        <p:sp>
          <p:nvSpPr>
            <p:cNvPr id="104" name="Oval 103">
              <a:extLst>
                <a:ext uri="{FF2B5EF4-FFF2-40B4-BE49-F238E27FC236}">
                  <a16:creationId xmlns:a16="http://schemas.microsoft.com/office/drawing/2014/main" id="{B693F0C7-CC4D-4DA9-AED9-D38FA8B9E5EF}"/>
                </a:ext>
              </a:extLst>
            </p:cNvPr>
            <p:cNvSpPr/>
            <p:nvPr/>
          </p:nvSpPr>
          <p:spPr bwMode="auto">
            <a:xfrm>
              <a:off x="7939563" y="3673014"/>
              <a:ext cx="721411"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TextBox 109">
              <a:extLst>
                <a:ext uri="{FF2B5EF4-FFF2-40B4-BE49-F238E27FC236}">
                  <a16:creationId xmlns:a16="http://schemas.microsoft.com/office/drawing/2014/main" id="{C3B82E3A-3800-4D9C-A7F7-F5473EACA5CD}"/>
                </a:ext>
              </a:extLst>
            </p:cNvPr>
            <p:cNvSpPr txBox="1"/>
            <p:nvPr/>
          </p:nvSpPr>
          <p:spPr>
            <a:xfrm>
              <a:off x="8043772" y="4264051"/>
              <a:ext cx="583300"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Adopt</a:t>
              </a:r>
            </a:p>
          </p:txBody>
        </p:sp>
        <p:sp>
          <p:nvSpPr>
            <p:cNvPr id="159" name="Oval 158">
              <a:extLst>
                <a:ext uri="{FF2B5EF4-FFF2-40B4-BE49-F238E27FC236}">
                  <a16:creationId xmlns:a16="http://schemas.microsoft.com/office/drawing/2014/main" id="{FF6E38E9-A49A-4816-83BE-CD2687020582}"/>
                </a:ext>
              </a:extLst>
            </p:cNvPr>
            <p:cNvSpPr/>
            <p:nvPr/>
          </p:nvSpPr>
          <p:spPr bwMode="auto">
            <a:xfrm>
              <a:off x="11168815" y="2779719"/>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6" name="component solutions" descr="component solutions">
              <a:extLst>
                <a:ext uri="{FF2B5EF4-FFF2-40B4-BE49-F238E27FC236}">
                  <a16:creationId xmlns:a16="http://schemas.microsoft.com/office/drawing/2014/main" id="{27F4E194-524C-4EB6-B94A-5E68D93A5B16}"/>
                </a:ext>
              </a:extLst>
            </p:cNvPr>
            <p:cNvGrpSpPr/>
            <p:nvPr/>
          </p:nvGrpSpPr>
          <p:grpSpPr>
            <a:xfrm>
              <a:off x="8933586" y="3105220"/>
              <a:ext cx="621718" cy="433802"/>
              <a:chOff x="-774701" y="5245267"/>
              <a:chExt cx="473075" cy="331790"/>
            </a:xfrm>
          </p:grpSpPr>
          <p:sp>
            <p:nvSpPr>
              <p:cNvPr id="236" name="Rectangle 932">
                <a:extLst>
                  <a:ext uri="{FF2B5EF4-FFF2-40B4-BE49-F238E27FC236}">
                    <a16:creationId xmlns:a16="http://schemas.microsoft.com/office/drawing/2014/main" id="{90810F61-847B-418C-BA6C-48550A66AFB6}"/>
                  </a:ext>
                </a:extLst>
              </p:cNvPr>
              <p:cNvSpPr>
                <a:spLocks noChangeArrowheads="1"/>
              </p:cNvSpPr>
              <p:nvPr/>
            </p:nvSpPr>
            <p:spPr bwMode="auto">
              <a:xfrm>
                <a:off x="-538163" y="5524676"/>
                <a:ext cx="117475" cy="127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37" name="Freeform 933">
                <a:extLst>
                  <a:ext uri="{FF2B5EF4-FFF2-40B4-BE49-F238E27FC236}">
                    <a16:creationId xmlns:a16="http://schemas.microsoft.com/office/drawing/2014/main" id="{B39A9943-4503-42DA-A4C7-6131488DF2D7}"/>
                  </a:ext>
                </a:extLst>
              </p:cNvPr>
              <p:cNvSpPr>
                <a:spLocks/>
              </p:cNvSpPr>
              <p:nvPr/>
            </p:nvSpPr>
            <p:spPr bwMode="auto">
              <a:xfrm>
                <a:off x="-425451" y="550720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38" name="Freeform 934">
                <a:extLst>
                  <a:ext uri="{FF2B5EF4-FFF2-40B4-BE49-F238E27FC236}">
                    <a16:creationId xmlns:a16="http://schemas.microsoft.com/office/drawing/2014/main" id="{8981FC10-ADF8-437C-B07D-42C44861E980}"/>
                  </a:ext>
                </a:extLst>
              </p:cNvPr>
              <p:cNvSpPr>
                <a:spLocks/>
              </p:cNvSpPr>
              <p:nvPr/>
            </p:nvSpPr>
            <p:spPr bwMode="auto">
              <a:xfrm>
                <a:off x="-542926" y="5288164"/>
                <a:ext cx="122237" cy="228601"/>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39" name="Rectangle 935">
                <a:extLst>
                  <a:ext uri="{FF2B5EF4-FFF2-40B4-BE49-F238E27FC236}">
                    <a16:creationId xmlns:a16="http://schemas.microsoft.com/office/drawing/2014/main" id="{AB6CE1CF-E9A8-4BAF-BBD3-6FA937CE4E0A}"/>
                  </a:ext>
                </a:extLst>
              </p:cNvPr>
              <p:cNvSpPr>
                <a:spLocks noChangeArrowheads="1"/>
              </p:cNvSpPr>
              <p:nvPr/>
            </p:nvSpPr>
            <p:spPr bwMode="auto">
              <a:xfrm>
                <a:off x="-357188" y="5294482"/>
                <a:ext cx="12700" cy="2540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0" name="Rectangle 936">
                <a:extLst>
                  <a:ext uri="{FF2B5EF4-FFF2-40B4-BE49-F238E27FC236}">
                    <a16:creationId xmlns:a16="http://schemas.microsoft.com/office/drawing/2014/main" id="{647B45B8-0009-4CA2-87CE-19084BC16989}"/>
                  </a:ext>
                </a:extLst>
              </p:cNvPr>
              <p:cNvSpPr>
                <a:spLocks noChangeArrowheads="1"/>
              </p:cNvSpPr>
              <p:nvPr/>
            </p:nvSpPr>
            <p:spPr bwMode="auto">
              <a:xfrm>
                <a:off x="-519113" y="5407184"/>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1" name="Rectangle 937">
                <a:extLst>
                  <a:ext uri="{FF2B5EF4-FFF2-40B4-BE49-F238E27FC236}">
                    <a16:creationId xmlns:a16="http://schemas.microsoft.com/office/drawing/2014/main" id="{9917904A-5D54-4C97-B400-799565664F47}"/>
                  </a:ext>
                </a:extLst>
              </p:cNvPr>
              <p:cNvSpPr>
                <a:spLocks noChangeArrowheads="1"/>
              </p:cNvSpPr>
              <p:nvPr/>
            </p:nvSpPr>
            <p:spPr bwMode="auto">
              <a:xfrm>
                <a:off x="-715963" y="5407184"/>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2" name="Oval 938">
                <a:extLst>
                  <a:ext uri="{FF2B5EF4-FFF2-40B4-BE49-F238E27FC236}">
                    <a16:creationId xmlns:a16="http://schemas.microsoft.com/office/drawing/2014/main" id="{16D7D1D0-0A02-4EF4-B430-E216ADBC8FC1}"/>
                  </a:ext>
                </a:extLst>
              </p:cNvPr>
              <p:cNvSpPr>
                <a:spLocks noChangeArrowheads="1"/>
              </p:cNvSpPr>
              <p:nvPr/>
            </p:nvSpPr>
            <p:spPr bwMode="auto">
              <a:xfrm>
                <a:off x="-400051" y="5245267"/>
                <a:ext cx="98425" cy="9366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3" name="Rectangle 939">
                <a:extLst>
                  <a:ext uri="{FF2B5EF4-FFF2-40B4-BE49-F238E27FC236}">
                    <a16:creationId xmlns:a16="http://schemas.microsoft.com/office/drawing/2014/main" id="{994EEFC7-BF08-47B3-89CF-A2E8C38A62D4}"/>
                  </a:ext>
                </a:extLst>
              </p:cNvPr>
              <p:cNvSpPr>
                <a:spLocks noChangeArrowheads="1"/>
              </p:cNvSpPr>
              <p:nvPr/>
            </p:nvSpPr>
            <p:spPr bwMode="auto">
              <a:xfrm>
                <a:off x="-400051" y="5364327"/>
                <a:ext cx="98425" cy="952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4" name="Oval 940">
                <a:extLst>
                  <a:ext uri="{FF2B5EF4-FFF2-40B4-BE49-F238E27FC236}">
                    <a16:creationId xmlns:a16="http://schemas.microsoft.com/office/drawing/2014/main" id="{96852879-43F8-4E92-B460-0386845B05CF}"/>
                  </a:ext>
                </a:extLst>
              </p:cNvPr>
              <p:cNvSpPr>
                <a:spLocks noChangeArrowheads="1"/>
              </p:cNvSpPr>
              <p:nvPr/>
            </p:nvSpPr>
            <p:spPr bwMode="auto">
              <a:xfrm>
                <a:off x="-400051" y="5483394"/>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5" name="Oval 941">
                <a:extLst>
                  <a:ext uri="{FF2B5EF4-FFF2-40B4-BE49-F238E27FC236}">
                    <a16:creationId xmlns:a16="http://schemas.microsoft.com/office/drawing/2014/main" id="{1BDFC8B0-3E17-44F0-9E32-DF84C673B8B0}"/>
                  </a:ext>
                </a:extLst>
              </p:cNvPr>
              <p:cNvSpPr>
                <a:spLocks noChangeArrowheads="1"/>
              </p:cNvSpPr>
              <p:nvPr/>
            </p:nvSpPr>
            <p:spPr bwMode="auto">
              <a:xfrm>
                <a:off x="-774701" y="5364329"/>
                <a:ext cx="100012" cy="952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6" name="Oval 942">
                <a:extLst>
                  <a:ext uri="{FF2B5EF4-FFF2-40B4-BE49-F238E27FC236}">
                    <a16:creationId xmlns:a16="http://schemas.microsoft.com/office/drawing/2014/main" id="{026078DA-8824-40EF-9D58-2A935962138D}"/>
                  </a:ext>
                </a:extLst>
              </p:cNvPr>
              <p:cNvSpPr>
                <a:spLocks noChangeArrowheads="1"/>
              </p:cNvSpPr>
              <p:nvPr/>
            </p:nvSpPr>
            <p:spPr bwMode="auto">
              <a:xfrm>
                <a:off x="-587376" y="5364329"/>
                <a:ext cx="98425" cy="952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7" name="Rectangle 943">
                <a:extLst>
                  <a:ext uri="{FF2B5EF4-FFF2-40B4-BE49-F238E27FC236}">
                    <a16:creationId xmlns:a16="http://schemas.microsoft.com/office/drawing/2014/main" id="{E0E5FEE7-6EBE-485F-A111-4DD6D14C1D3C}"/>
                  </a:ext>
                </a:extLst>
              </p:cNvPr>
              <p:cNvSpPr>
                <a:spLocks noChangeArrowheads="1"/>
              </p:cNvSpPr>
              <p:nvPr/>
            </p:nvSpPr>
            <p:spPr bwMode="auto">
              <a:xfrm>
                <a:off x="-587376" y="524529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8" name="Rectangle 944" descr="component solutions">
                <a:extLst>
                  <a:ext uri="{FF2B5EF4-FFF2-40B4-BE49-F238E27FC236}">
                    <a16:creationId xmlns:a16="http://schemas.microsoft.com/office/drawing/2014/main" id="{759010A8-9DDF-4172-939D-8A3432F6914E}"/>
                  </a:ext>
                </a:extLst>
              </p:cNvPr>
              <p:cNvSpPr>
                <a:spLocks noChangeArrowheads="1"/>
              </p:cNvSpPr>
              <p:nvPr/>
            </p:nvSpPr>
            <p:spPr bwMode="auto">
              <a:xfrm>
                <a:off x="-587376" y="5483385"/>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9" name="Freeform 945">
                <a:extLst>
                  <a:ext uri="{FF2B5EF4-FFF2-40B4-BE49-F238E27FC236}">
                    <a16:creationId xmlns:a16="http://schemas.microsoft.com/office/drawing/2014/main" id="{66024A05-4B6D-479B-9C6B-5D556B8C20DF}"/>
                  </a:ext>
                </a:extLst>
              </p:cNvPr>
              <p:cNvSpPr>
                <a:spLocks/>
              </p:cNvSpPr>
              <p:nvPr/>
            </p:nvSpPr>
            <p:spPr bwMode="auto">
              <a:xfrm>
                <a:off x="-425451" y="5389738"/>
                <a:ext cx="25400" cy="46037"/>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50" name="Freeform 946">
                <a:extLst>
                  <a:ext uri="{FF2B5EF4-FFF2-40B4-BE49-F238E27FC236}">
                    <a16:creationId xmlns:a16="http://schemas.microsoft.com/office/drawing/2014/main" id="{D8889D02-CA1C-40F8-BF6F-3F073A00166D}"/>
                  </a:ext>
                </a:extLst>
              </p:cNvPr>
              <p:cNvSpPr>
                <a:spLocks/>
              </p:cNvSpPr>
              <p:nvPr/>
            </p:nvSpPr>
            <p:spPr bwMode="auto">
              <a:xfrm>
                <a:off x="-425451" y="5270685"/>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51" name="Freeform 947">
                <a:extLst>
                  <a:ext uri="{FF2B5EF4-FFF2-40B4-BE49-F238E27FC236}">
                    <a16:creationId xmlns:a16="http://schemas.microsoft.com/office/drawing/2014/main" id="{EB1F1466-D0EE-4DFA-AFAA-F1DF7749D7FD}"/>
                  </a:ext>
                </a:extLst>
              </p:cNvPr>
              <p:cNvSpPr>
                <a:spLocks/>
              </p:cNvSpPr>
              <p:nvPr/>
            </p:nvSpPr>
            <p:spPr bwMode="auto">
              <a:xfrm>
                <a:off x="-617538" y="5389738"/>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67" name="Oval 166">
              <a:extLst>
                <a:ext uri="{FF2B5EF4-FFF2-40B4-BE49-F238E27FC236}">
                  <a16:creationId xmlns:a16="http://schemas.microsoft.com/office/drawing/2014/main" id="{08058B16-8A15-46CD-A285-3E9B4ECCD4E2}"/>
                </a:ext>
              </a:extLst>
            </p:cNvPr>
            <p:cNvSpPr/>
            <p:nvPr/>
          </p:nvSpPr>
          <p:spPr>
            <a:xfrm>
              <a:off x="8043772" y="3568394"/>
              <a:ext cx="661344" cy="6401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8" name="Group 167">
              <a:extLst>
                <a:ext uri="{FF2B5EF4-FFF2-40B4-BE49-F238E27FC236}">
                  <a16:creationId xmlns:a16="http://schemas.microsoft.com/office/drawing/2014/main" id="{4DCAC65E-11C7-4A81-B45F-EE381AE7529E}"/>
                </a:ext>
              </a:extLst>
            </p:cNvPr>
            <p:cNvGrpSpPr/>
            <p:nvPr/>
          </p:nvGrpSpPr>
          <p:grpSpPr>
            <a:xfrm>
              <a:off x="8962490" y="1936864"/>
              <a:ext cx="601881" cy="597983"/>
              <a:chOff x="8665124" y="2156737"/>
              <a:chExt cx="601881" cy="597983"/>
            </a:xfrm>
          </p:grpSpPr>
          <p:sp>
            <p:nvSpPr>
              <p:cNvPr id="234" name="Oval 233">
                <a:extLst>
                  <a:ext uri="{FF2B5EF4-FFF2-40B4-BE49-F238E27FC236}">
                    <a16:creationId xmlns:a16="http://schemas.microsoft.com/office/drawing/2014/main" id="{40F1AFD5-1213-48BC-A42E-CE9005F73643}"/>
                  </a:ext>
                </a:extLst>
              </p:cNvPr>
              <p:cNvSpPr/>
              <p:nvPr/>
            </p:nvSpPr>
            <p:spPr>
              <a:xfrm>
                <a:off x="8665124" y="2156737"/>
                <a:ext cx="601881" cy="597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5" name="Freeform 89">
                <a:extLst>
                  <a:ext uri="{FF2B5EF4-FFF2-40B4-BE49-F238E27FC236}">
                    <a16:creationId xmlns:a16="http://schemas.microsoft.com/office/drawing/2014/main" id="{1ED20FD5-7AAA-43B7-9C0D-3477A86E79B6}"/>
                  </a:ext>
                </a:extLst>
              </p:cNvPr>
              <p:cNvSpPr>
                <a:spLocks/>
              </p:cNvSpPr>
              <p:nvPr/>
            </p:nvSpPr>
            <p:spPr bwMode="auto">
              <a:xfrm flipH="1" flipV="1">
                <a:off x="8805850" y="2260490"/>
                <a:ext cx="77584" cy="84924"/>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69" name="Oval 168">
              <a:extLst>
                <a:ext uri="{FF2B5EF4-FFF2-40B4-BE49-F238E27FC236}">
                  <a16:creationId xmlns:a16="http://schemas.microsoft.com/office/drawing/2014/main" id="{AD2159FC-7929-4A47-AC81-975B2A13BF27}"/>
                </a:ext>
              </a:extLst>
            </p:cNvPr>
            <p:cNvSpPr/>
            <p:nvPr/>
          </p:nvSpPr>
          <p:spPr>
            <a:xfrm>
              <a:off x="9917709" y="3555642"/>
              <a:ext cx="661345" cy="6529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0" name="Oval 169">
              <a:extLst>
                <a:ext uri="{FF2B5EF4-FFF2-40B4-BE49-F238E27FC236}">
                  <a16:creationId xmlns:a16="http://schemas.microsoft.com/office/drawing/2014/main" id="{02850CB1-4DDC-4645-9B30-E185C30A8D3D}"/>
                </a:ext>
              </a:extLst>
            </p:cNvPr>
            <p:cNvSpPr/>
            <p:nvPr/>
          </p:nvSpPr>
          <p:spPr bwMode="auto">
            <a:xfrm>
              <a:off x="9964037" y="3568394"/>
              <a:ext cx="721410"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1" name="TextBox 170">
              <a:extLst>
                <a:ext uri="{FF2B5EF4-FFF2-40B4-BE49-F238E27FC236}">
                  <a16:creationId xmlns:a16="http://schemas.microsoft.com/office/drawing/2014/main" id="{4BB4005E-D65E-468C-B4F9-9631F3BFE36E}"/>
                </a:ext>
              </a:extLst>
            </p:cNvPr>
            <p:cNvSpPr txBox="1"/>
            <p:nvPr/>
          </p:nvSpPr>
          <p:spPr>
            <a:xfrm>
              <a:off x="10035884" y="4264051"/>
              <a:ext cx="569829"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Ready</a:t>
              </a:r>
            </a:p>
          </p:txBody>
        </p:sp>
        <p:grpSp>
          <p:nvGrpSpPr>
            <p:cNvPr id="172" name="Group 152" descr="check, approve">
              <a:extLst>
                <a:ext uri="{FF2B5EF4-FFF2-40B4-BE49-F238E27FC236}">
                  <a16:creationId xmlns:a16="http://schemas.microsoft.com/office/drawing/2014/main" id="{CEA5F86C-6934-46CD-AC14-8CCC9A0A1DF3}"/>
                </a:ext>
              </a:extLst>
            </p:cNvPr>
            <p:cNvGrpSpPr>
              <a:grpSpLocks noChangeAspect="1"/>
            </p:cNvGrpSpPr>
            <p:nvPr/>
          </p:nvGrpSpPr>
          <p:grpSpPr bwMode="auto">
            <a:xfrm>
              <a:off x="10017080" y="3656263"/>
              <a:ext cx="455598" cy="451675"/>
              <a:chOff x="4560" y="2506"/>
              <a:chExt cx="289" cy="288"/>
            </a:xfrm>
          </p:grpSpPr>
          <p:sp>
            <p:nvSpPr>
              <p:cNvPr id="223" name="AutoShape 151">
                <a:extLst>
                  <a:ext uri="{FF2B5EF4-FFF2-40B4-BE49-F238E27FC236}">
                    <a16:creationId xmlns:a16="http://schemas.microsoft.com/office/drawing/2014/main" id="{10EAFDDC-0B72-4496-ADAB-ECABEA8F0A34}"/>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4" name="Oval 153">
                <a:extLst>
                  <a:ext uri="{FF2B5EF4-FFF2-40B4-BE49-F238E27FC236}">
                    <a16:creationId xmlns:a16="http://schemas.microsoft.com/office/drawing/2014/main" id="{A1CE0FEC-AC0E-492D-864D-68F7AEA49048}"/>
                  </a:ext>
                </a:extLst>
              </p:cNvPr>
              <p:cNvSpPr>
                <a:spLocks noChangeArrowheads="1"/>
              </p:cNvSpPr>
              <p:nvPr/>
            </p:nvSpPr>
            <p:spPr bwMode="auto">
              <a:xfrm>
                <a:off x="4613" y="2560"/>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5" name="Freeform 154">
                <a:extLst>
                  <a:ext uri="{FF2B5EF4-FFF2-40B4-BE49-F238E27FC236}">
                    <a16:creationId xmlns:a16="http://schemas.microsoft.com/office/drawing/2014/main" id="{E4777444-25DD-442C-AE60-456AB05C6D1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6" name="Freeform 155">
                <a:extLst>
                  <a:ext uri="{FF2B5EF4-FFF2-40B4-BE49-F238E27FC236}">
                    <a16:creationId xmlns:a16="http://schemas.microsoft.com/office/drawing/2014/main" id="{AD6846D9-CBF6-494B-9E7B-1D483DE843B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7" name="Freeform 156">
                <a:extLst>
                  <a:ext uri="{FF2B5EF4-FFF2-40B4-BE49-F238E27FC236}">
                    <a16:creationId xmlns:a16="http://schemas.microsoft.com/office/drawing/2014/main" id="{B2D8C9AC-D8FA-483B-B5C2-69BEDCE9D5F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8" name="Freeform 157">
                <a:extLst>
                  <a:ext uri="{FF2B5EF4-FFF2-40B4-BE49-F238E27FC236}">
                    <a16:creationId xmlns:a16="http://schemas.microsoft.com/office/drawing/2014/main" id="{0E04FA68-F275-4F20-A1C6-E5FD13C6C54A}"/>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29" name="Freeform 158">
                <a:extLst>
                  <a:ext uri="{FF2B5EF4-FFF2-40B4-BE49-F238E27FC236}">
                    <a16:creationId xmlns:a16="http://schemas.microsoft.com/office/drawing/2014/main" id="{56ABFE9E-4D6A-4A9A-A00D-E4662D1B71F0}"/>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30" name="Freeform 159">
                <a:extLst>
                  <a:ext uri="{FF2B5EF4-FFF2-40B4-BE49-F238E27FC236}">
                    <a16:creationId xmlns:a16="http://schemas.microsoft.com/office/drawing/2014/main" id="{F0255114-D1B5-4055-A931-7F0452A54448}"/>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31" name="Freeform 160">
                <a:extLst>
                  <a:ext uri="{FF2B5EF4-FFF2-40B4-BE49-F238E27FC236}">
                    <a16:creationId xmlns:a16="http://schemas.microsoft.com/office/drawing/2014/main" id="{9315F020-43C5-40E9-819C-EDEAFE63AA05}"/>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32" name="Freeform 161">
                <a:extLst>
                  <a:ext uri="{FF2B5EF4-FFF2-40B4-BE49-F238E27FC236}">
                    <a16:creationId xmlns:a16="http://schemas.microsoft.com/office/drawing/2014/main" id="{36F2CAD6-0BA9-4D87-BD6D-2B247B37CB53}"/>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233" name="Freeform 162">
                <a:extLst>
                  <a:ext uri="{FF2B5EF4-FFF2-40B4-BE49-F238E27FC236}">
                    <a16:creationId xmlns:a16="http://schemas.microsoft.com/office/drawing/2014/main" id="{3388AAC3-069F-4BB7-9914-C63E1BCF756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73" name="Oval 172">
              <a:extLst>
                <a:ext uri="{FF2B5EF4-FFF2-40B4-BE49-F238E27FC236}">
                  <a16:creationId xmlns:a16="http://schemas.microsoft.com/office/drawing/2014/main" id="{3559B0A7-6E81-4A8C-AB40-07D99AE8CD5A}"/>
                </a:ext>
              </a:extLst>
            </p:cNvPr>
            <p:cNvSpPr/>
            <p:nvPr/>
          </p:nvSpPr>
          <p:spPr>
            <a:xfrm>
              <a:off x="11001386" y="2769501"/>
              <a:ext cx="830042" cy="8252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8" name="Group 177" descr="test">
              <a:extLst>
                <a:ext uri="{FF2B5EF4-FFF2-40B4-BE49-F238E27FC236}">
                  <a16:creationId xmlns:a16="http://schemas.microsoft.com/office/drawing/2014/main" id="{1B6D8C9E-52E9-43EE-AF61-DC17F7025F7A}"/>
                </a:ext>
              </a:extLst>
            </p:cNvPr>
            <p:cNvGrpSpPr/>
            <p:nvPr/>
          </p:nvGrpSpPr>
          <p:grpSpPr>
            <a:xfrm>
              <a:off x="11248699" y="3129366"/>
              <a:ext cx="360700" cy="358829"/>
              <a:chOff x="4486289" y="2163470"/>
              <a:chExt cx="406192" cy="406193"/>
            </a:xfrm>
          </p:grpSpPr>
          <p:sp>
            <p:nvSpPr>
              <p:cNvPr id="192" name="Rectangle 251">
                <a:extLst>
                  <a:ext uri="{FF2B5EF4-FFF2-40B4-BE49-F238E27FC236}">
                    <a16:creationId xmlns:a16="http://schemas.microsoft.com/office/drawing/2014/main" id="{660ED129-F71E-4F9D-852E-942DB20DCD3C}"/>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252">
                <a:extLst>
                  <a:ext uri="{FF2B5EF4-FFF2-40B4-BE49-F238E27FC236}">
                    <a16:creationId xmlns:a16="http://schemas.microsoft.com/office/drawing/2014/main" id="{30B4245B-484D-4823-AD85-BC0385412D99}"/>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4" name="Rectangle 253">
                <a:extLst>
                  <a:ext uri="{FF2B5EF4-FFF2-40B4-BE49-F238E27FC236}">
                    <a16:creationId xmlns:a16="http://schemas.microsoft.com/office/drawing/2014/main" id="{AC88D144-551A-41E4-BE89-717D1615313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5" name="Rectangle 254">
                <a:extLst>
                  <a:ext uri="{FF2B5EF4-FFF2-40B4-BE49-F238E27FC236}">
                    <a16:creationId xmlns:a16="http://schemas.microsoft.com/office/drawing/2014/main" id="{3301328E-ECCA-4671-A49F-D9F7026C9E52}"/>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6" name="Rectangle 255">
                <a:extLst>
                  <a:ext uri="{FF2B5EF4-FFF2-40B4-BE49-F238E27FC236}">
                    <a16:creationId xmlns:a16="http://schemas.microsoft.com/office/drawing/2014/main" id="{27BBC44E-7D8D-44AA-9A4E-162B08DF5AB7}"/>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7" name="Rectangle 256">
                <a:extLst>
                  <a:ext uri="{FF2B5EF4-FFF2-40B4-BE49-F238E27FC236}">
                    <a16:creationId xmlns:a16="http://schemas.microsoft.com/office/drawing/2014/main" id="{8B0C4C06-4773-4E46-AEC1-EB4FE74B2C8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257">
                <a:extLst>
                  <a:ext uri="{FF2B5EF4-FFF2-40B4-BE49-F238E27FC236}">
                    <a16:creationId xmlns:a16="http://schemas.microsoft.com/office/drawing/2014/main" id="{5558EABA-5AA0-4E5A-BED9-FDE94E391B22}"/>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258">
                <a:extLst>
                  <a:ext uri="{FF2B5EF4-FFF2-40B4-BE49-F238E27FC236}">
                    <a16:creationId xmlns:a16="http://schemas.microsoft.com/office/drawing/2014/main" id="{EE960543-D312-4FEB-A31B-2CCB5E0D7969}"/>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259">
                <a:extLst>
                  <a:ext uri="{FF2B5EF4-FFF2-40B4-BE49-F238E27FC236}">
                    <a16:creationId xmlns:a16="http://schemas.microsoft.com/office/drawing/2014/main" id="{B38BB642-0A37-4290-974D-C3D318918F32}"/>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1" name="Rectangle 260">
                <a:extLst>
                  <a:ext uri="{FF2B5EF4-FFF2-40B4-BE49-F238E27FC236}">
                    <a16:creationId xmlns:a16="http://schemas.microsoft.com/office/drawing/2014/main" id="{9A494053-32AB-43C0-9CFC-845C4C1D099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2" name="Rectangle 261">
                <a:extLst>
                  <a:ext uri="{FF2B5EF4-FFF2-40B4-BE49-F238E27FC236}">
                    <a16:creationId xmlns:a16="http://schemas.microsoft.com/office/drawing/2014/main" id="{A105128A-44CB-4532-A673-E4F0E9801A95}"/>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3" name="Rectangle 262">
                <a:extLst>
                  <a:ext uri="{FF2B5EF4-FFF2-40B4-BE49-F238E27FC236}">
                    <a16:creationId xmlns:a16="http://schemas.microsoft.com/office/drawing/2014/main" id="{99CC5490-4AD7-43FD-BB75-D67B8FB2375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4" name="Rectangle 263">
                <a:extLst>
                  <a:ext uri="{FF2B5EF4-FFF2-40B4-BE49-F238E27FC236}">
                    <a16:creationId xmlns:a16="http://schemas.microsoft.com/office/drawing/2014/main" id="{F59A4CD0-08D7-41F9-ACF0-5B68EEB3376C}"/>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5" name="Rectangle 264">
                <a:extLst>
                  <a:ext uri="{FF2B5EF4-FFF2-40B4-BE49-F238E27FC236}">
                    <a16:creationId xmlns:a16="http://schemas.microsoft.com/office/drawing/2014/main" id="{6E788C1D-C3CF-4144-905F-594241568B4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6" name="Rectangle 265">
                <a:extLst>
                  <a:ext uri="{FF2B5EF4-FFF2-40B4-BE49-F238E27FC236}">
                    <a16:creationId xmlns:a16="http://schemas.microsoft.com/office/drawing/2014/main" id="{DD924648-DF72-4AA5-BA65-190C9211F69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7" name="Rectangle 266">
                <a:extLst>
                  <a:ext uri="{FF2B5EF4-FFF2-40B4-BE49-F238E27FC236}">
                    <a16:creationId xmlns:a16="http://schemas.microsoft.com/office/drawing/2014/main" id="{85EC15B3-B32F-4C3A-80B5-8233CBE01415}"/>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8" name="Rectangle 267">
                <a:extLst>
                  <a:ext uri="{FF2B5EF4-FFF2-40B4-BE49-F238E27FC236}">
                    <a16:creationId xmlns:a16="http://schemas.microsoft.com/office/drawing/2014/main" id="{AEDDFDE5-E41C-4254-A4A8-D3E53BFF5A3A}"/>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09" name="Rectangle 268">
                <a:extLst>
                  <a:ext uri="{FF2B5EF4-FFF2-40B4-BE49-F238E27FC236}">
                    <a16:creationId xmlns:a16="http://schemas.microsoft.com/office/drawing/2014/main" id="{75B6C5D6-3724-4FE9-BD44-7ED7A485093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0" name="Rectangle 269">
                <a:extLst>
                  <a:ext uri="{FF2B5EF4-FFF2-40B4-BE49-F238E27FC236}">
                    <a16:creationId xmlns:a16="http://schemas.microsoft.com/office/drawing/2014/main" id="{6C131DDE-5EF2-45B3-90C6-01D3CF549646}"/>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1" name="Rectangle 270">
                <a:extLst>
                  <a:ext uri="{FF2B5EF4-FFF2-40B4-BE49-F238E27FC236}">
                    <a16:creationId xmlns:a16="http://schemas.microsoft.com/office/drawing/2014/main" id="{5AD82CCE-A488-45C6-9182-25FF3089042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2" name="Rectangle 271">
                <a:extLst>
                  <a:ext uri="{FF2B5EF4-FFF2-40B4-BE49-F238E27FC236}">
                    <a16:creationId xmlns:a16="http://schemas.microsoft.com/office/drawing/2014/main" id="{D83DCED3-1ED8-4E6C-95C8-8EAD83FB3304}"/>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3" name="Rectangle 272">
                <a:extLst>
                  <a:ext uri="{FF2B5EF4-FFF2-40B4-BE49-F238E27FC236}">
                    <a16:creationId xmlns:a16="http://schemas.microsoft.com/office/drawing/2014/main" id="{B8BFAE32-9BCF-4595-AEC6-6EC27ABD794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4" name="Rectangle 273">
                <a:extLst>
                  <a:ext uri="{FF2B5EF4-FFF2-40B4-BE49-F238E27FC236}">
                    <a16:creationId xmlns:a16="http://schemas.microsoft.com/office/drawing/2014/main" id="{F02E6CBC-781D-4BE6-88B6-8D394EC30495}"/>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5" name="Rectangle 274">
                <a:extLst>
                  <a:ext uri="{FF2B5EF4-FFF2-40B4-BE49-F238E27FC236}">
                    <a16:creationId xmlns:a16="http://schemas.microsoft.com/office/drawing/2014/main" id="{DF3D4E8C-4DB3-48FD-906C-7C167F81CC26}"/>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6" name="Rectangle 275">
                <a:extLst>
                  <a:ext uri="{FF2B5EF4-FFF2-40B4-BE49-F238E27FC236}">
                    <a16:creationId xmlns:a16="http://schemas.microsoft.com/office/drawing/2014/main" id="{11E0637B-8A55-493C-B7C9-DC64E1D1D93B}"/>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7" name="Rectangle 276">
                <a:extLst>
                  <a:ext uri="{FF2B5EF4-FFF2-40B4-BE49-F238E27FC236}">
                    <a16:creationId xmlns:a16="http://schemas.microsoft.com/office/drawing/2014/main" id="{1E1E716A-12EF-4E9A-B8BF-2CA11FF15A65}"/>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8" name="Rectangle 277">
                <a:extLst>
                  <a:ext uri="{FF2B5EF4-FFF2-40B4-BE49-F238E27FC236}">
                    <a16:creationId xmlns:a16="http://schemas.microsoft.com/office/drawing/2014/main" id="{C310B884-BF57-4A25-9557-725BDE1FF8C0}"/>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19" name="Rectangle 278">
                <a:extLst>
                  <a:ext uri="{FF2B5EF4-FFF2-40B4-BE49-F238E27FC236}">
                    <a16:creationId xmlns:a16="http://schemas.microsoft.com/office/drawing/2014/main" id="{FAC89FC5-1BD4-403B-B793-E0A93D00149A}"/>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0" name="Rectangle 279">
                <a:extLst>
                  <a:ext uri="{FF2B5EF4-FFF2-40B4-BE49-F238E27FC236}">
                    <a16:creationId xmlns:a16="http://schemas.microsoft.com/office/drawing/2014/main" id="{3B5EC1E0-ED02-403A-8C35-0A059FF9063E}"/>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1" name="Rectangle 280">
                <a:extLst>
                  <a:ext uri="{FF2B5EF4-FFF2-40B4-BE49-F238E27FC236}">
                    <a16:creationId xmlns:a16="http://schemas.microsoft.com/office/drawing/2014/main" id="{990F12F4-FBF1-4FB3-B830-4EB5A2636BF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2" name="Rectangle 281">
                <a:extLst>
                  <a:ext uri="{FF2B5EF4-FFF2-40B4-BE49-F238E27FC236}">
                    <a16:creationId xmlns:a16="http://schemas.microsoft.com/office/drawing/2014/main" id="{EBBA8E8F-4C19-44B8-8924-735895F54B40}"/>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79" name="TextBox 178">
              <a:extLst>
                <a:ext uri="{FF2B5EF4-FFF2-40B4-BE49-F238E27FC236}">
                  <a16:creationId xmlns:a16="http://schemas.microsoft.com/office/drawing/2014/main" id="{D5EB072D-9244-4947-9BFD-1CF9ED075A61}"/>
                </a:ext>
              </a:extLst>
            </p:cNvPr>
            <p:cNvSpPr txBox="1"/>
            <p:nvPr/>
          </p:nvSpPr>
          <p:spPr>
            <a:xfrm>
              <a:off x="11043371" y="2813620"/>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Manage</a:t>
              </a:r>
            </a:p>
          </p:txBody>
        </p:sp>
        <p:sp>
          <p:nvSpPr>
            <p:cNvPr id="180" name="Oval 179">
              <a:extLst>
                <a:ext uri="{FF2B5EF4-FFF2-40B4-BE49-F238E27FC236}">
                  <a16:creationId xmlns:a16="http://schemas.microsoft.com/office/drawing/2014/main" id="{3B4A762D-79F6-41D8-846A-C446271241B9}"/>
                </a:ext>
              </a:extLst>
            </p:cNvPr>
            <p:cNvSpPr/>
            <p:nvPr/>
          </p:nvSpPr>
          <p:spPr>
            <a:xfrm>
              <a:off x="6718260" y="2769501"/>
              <a:ext cx="816058" cy="8418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1" name="Freeform 5">
              <a:extLst>
                <a:ext uri="{FF2B5EF4-FFF2-40B4-BE49-F238E27FC236}">
                  <a16:creationId xmlns:a16="http://schemas.microsoft.com/office/drawing/2014/main" id="{619B2CF2-045A-486B-AFF8-D36077DA9467}"/>
                </a:ext>
              </a:extLst>
            </p:cNvPr>
            <p:cNvSpPr>
              <a:spLocks noEditPoints="1"/>
            </p:cNvSpPr>
            <p:nvPr/>
          </p:nvSpPr>
          <p:spPr bwMode="auto">
            <a:xfrm>
              <a:off x="6914706" y="3075385"/>
              <a:ext cx="423167" cy="424809"/>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82" name="TextBox 181">
              <a:extLst>
                <a:ext uri="{FF2B5EF4-FFF2-40B4-BE49-F238E27FC236}">
                  <a16:creationId xmlns:a16="http://schemas.microsoft.com/office/drawing/2014/main" id="{D8FCB925-84D4-45B5-A73A-9C9855491B8D}"/>
                </a:ext>
              </a:extLst>
            </p:cNvPr>
            <p:cNvSpPr txBox="1"/>
            <p:nvPr/>
          </p:nvSpPr>
          <p:spPr>
            <a:xfrm>
              <a:off x="6778713" y="2813620"/>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Govern</a:t>
              </a:r>
            </a:p>
          </p:txBody>
        </p:sp>
        <p:grpSp>
          <p:nvGrpSpPr>
            <p:cNvPr id="183" name="Graphic 397" descr="deposit, pricing import">
              <a:extLst>
                <a:ext uri="{FF2B5EF4-FFF2-40B4-BE49-F238E27FC236}">
                  <a16:creationId xmlns:a16="http://schemas.microsoft.com/office/drawing/2014/main" id="{926AE6E1-216F-4DD0-B2E9-85A88683E6C8}"/>
                </a:ext>
              </a:extLst>
            </p:cNvPr>
            <p:cNvGrpSpPr/>
            <p:nvPr/>
          </p:nvGrpSpPr>
          <p:grpSpPr>
            <a:xfrm>
              <a:off x="8174079" y="3690837"/>
              <a:ext cx="371366" cy="371620"/>
              <a:chOff x="1698211" y="3041569"/>
              <a:chExt cx="417847" cy="418136"/>
            </a:xfrm>
          </p:grpSpPr>
          <p:sp>
            <p:nvSpPr>
              <p:cNvPr id="189" name="Freeform: Shape 188">
                <a:extLst>
                  <a:ext uri="{FF2B5EF4-FFF2-40B4-BE49-F238E27FC236}">
                    <a16:creationId xmlns:a16="http://schemas.microsoft.com/office/drawing/2014/main" id="{57504AB9-673F-42ED-B403-E6EB2ABEA969}"/>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6640FFA1-3F5C-4BBF-995C-B71D959CAB4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D3631092-598F-433E-8ADF-7270AD9D75F8}"/>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descr="file, paper, sheet">
              <a:extLst>
                <a:ext uri="{FF2B5EF4-FFF2-40B4-BE49-F238E27FC236}">
                  <a16:creationId xmlns:a16="http://schemas.microsoft.com/office/drawing/2014/main" id="{16243790-5822-46AC-9AC6-0801733CB9B0}"/>
                </a:ext>
              </a:extLst>
            </p:cNvPr>
            <p:cNvGrpSpPr/>
            <p:nvPr/>
          </p:nvGrpSpPr>
          <p:grpSpPr>
            <a:xfrm>
              <a:off x="9102044" y="2029863"/>
              <a:ext cx="297598" cy="368855"/>
              <a:chOff x="8018464" y="4649789"/>
              <a:chExt cx="225425" cy="279400"/>
            </a:xfrm>
          </p:grpSpPr>
          <p:sp>
            <p:nvSpPr>
              <p:cNvPr id="185" name="Freeform 88">
                <a:extLst>
                  <a:ext uri="{FF2B5EF4-FFF2-40B4-BE49-F238E27FC236}">
                    <a16:creationId xmlns:a16="http://schemas.microsoft.com/office/drawing/2014/main" id="{A3DFE7AB-32E8-4E11-8BE0-E4A917E51D47}"/>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89">
                <a:extLst>
                  <a:ext uri="{FF2B5EF4-FFF2-40B4-BE49-F238E27FC236}">
                    <a16:creationId xmlns:a16="http://schemas.microsoft.com/office/drawing/2014/main" id="{C9184171-E6AC-4330-98D4-63EE74079A0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Line 90">
                <a:extLst>
                  <a:ext uri="{FF2B5EF4-FFF2-40B4-BE49-F238E27FC236}">
                    <a16:creationId xmlns:a16="http://schemas.microsoft.com/office/drawing/2014/main" id="{FB4CBED7-1690-4054-861E-0A86410AD437}"/>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8" name="Line 91">
                <a:extLst>
                  <a:ext uri="{FF2B5EF4-FFF2-40B4-BE49-F238E27FC236}">
                    <a16:creationId xmlns:a16="http://schemas.microsoft.com/office/drawing/2014/main" id="{F5BA86B5-DC95-4BDD-BC91-5AF9DA7DB64D}"/>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284" y="5723977"/>
            <a:ext cx="8161433"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442846" y="671616"/>
            <a:ext cx="11306308" cy="402674"/>
          </a:xfrm>
        </p:spPr>
        <p:txBody>
          <a:bodyPr/>
          <a:lstStyle/>
          <a:p>
            <a:r>
              <a:rPr lang="en-US" sz="2750" dirty="0"/>
              <a:t>Microsoft Cloud Adoption Framework for </a:t>
            </a:r>
            <a:r>
              <a:rPr lang="en-US" sz="2750" dirty="0">
                <a:solidFill>
                  <a:schemeClr val="tx2"/>
                </a:solidFill>
              </a:rPr>
              <a:t>Azure</a:t>
            </a:r>
            <a:endParaRPr lang="en-IN" sz="2750" dirty="0">
              <a:solidFill>
                <a:schemeClr val="tx2"/>
              </a:solidFill>
            </a:endParaRPr>
          </a:p>
        </p:txBody>
      </p:sp>
      <p:sp>
        <p:nvSpPr>
          <p:cNvPr id="56"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1354" y="1891413"/>
            <a:ext cx="2280123" cy="2465088"/>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Financial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Technical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Create a business case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573"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47"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64"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setup guide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landing zone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46"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4113"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63"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2790" y="5037056"/>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1099" y="5052619"/>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082" y="1528561"/>
            <a:ext cx="8328089" cy="3128892"/>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341439" y="4780453"/>
            <a:ext cx="5430664" cy="1898596"/>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695" y="3123956"/>
            <a:ext cx="468838"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8187" y="2921238"/>
            <a:ext cx="505404" cy="202719"/>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8187" y="3123958"/>
            <a:ext cx="505404" cy="295780"/>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09979"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298" y="1910044"/>
            <a:ext cx="539468" cy="378352"/>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693"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178" y="1886703"/>
            <a:ext cx="337930" cy="41884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405"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55201" y="1815631"/>
            <a:ext cx="568724" cy="56675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5119"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7151" y="1880757"/>
            <a:ext cx="406575" cy="424790"/>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7195" y="4853824"/>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2001" y="5068263"/>
            <a:ext cx="388857" cy="388849"/>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54" y="4853824"/>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601" y="5006177"/>
            <a:ext cx="439700" cy="448058"/>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marL="0" marR="0" lvl="0" indent="0" algn="l" defTabSz="9139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Oval 10">
            <a:extLst>
              <a:ext uri="{FF2B5EF4-FFF2-40B4-BE49-F238E27FC236}">
                <a16:creationId xmlns:a16="http://schemas.microsoft.com/office/drawing/2014/main" id="{EAB73080-28E4-4A9E-9E67-33F98AB36ECC}"/>
              </a:ext>
              <a:ext uri="{C183D7F6-B498-43B3-948B-1728B52AA6E4}">
                <adec:decorative xmlns:adec="http://schemas.microsoft.com/office/drawing/2017/decorative" val="1"/>
              </a:ext>
            </a:extLst>
          </p:cNvPr>
          <p:cNvSpPr/>
          <p:nvPr/>
        </p:nvSpPr>
        <p:spPr bwMode="auto">
          <a:xfrm>
            <a:off x="2806761" y="3021502"/>
            <a:ext cx="168638" cy="16863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478" y="3123956"/>
            <a:ext cx="477196"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E044A09-A62F-4F64-8C3F-625007E8F4A3}"/>
              </a:ext>
            </a:extLst>
          </p:cNvPr>
          <p:cNvSpPr txBox="1"/>
          <p:nvPr/>
        </p:nvSpPr>
        <p:spPr>
          <a:xfrm>
            <a:off x="186759" y="6245736"/>
            <a:ext cx="3494903"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tx2"/>
                </a:solidFill>
                <a:hlinkClick r:id="rId3"/>
              </a:rPr>
              <a:t>https://aka.ms/adopt/overview</a:t>
            </a:r>
            <a:endParaRPr lang="en-US" sz="1600" dirty="0">
              <a:gradFill>
                <a:gsLst>
                  <a:gs pos="2917">
                    <a:schemeClr val="tx1"/>
                  </a:gs>
                  <a:gs pos="30000">
                    <a:schemeClr val="tx1"/>
                  </a:gs>
                </a:gsLst>
                <a:lin ang="5400000" scaled="0"/>
              </a:gradFill>
            </a:endParaRPr>
          </a:p>
        </p:txBody>
      </p:sp>
      <p:grpSp>
        <p:nvGrpSpPr>
          <p:cNvPr id="3" name="Group 2">
            <a:extLst>
              <a:ext uri="{FF2B5EF4-FFF2-40B4-BE49-F238E27FC236}">
                <a16:creationId xmlns:a16="http://schemas.microsoft.com/office/drawing/2014/main" id="{2CAA5025-9010-4F59-8843-673BBFBE8254}"/>
              </a:ext>
              <a:ext uri="{C183D7F6-B498-43B3-948B-1728B52AA6E4}">
                <adec:decorative xmlns:adec="http://schemas.microsoft.com/office/drawing/2017/decorative" val="1"/>
              </a:ext>
            </a:extLst>
          </p:cNvPr>
          <p:cNvGrpSpPr/>
          <p:nvPr/>
        </p:nvGrpSpPr>
        <p:grpSpPr>
          <a:xfrm>
            <a:off x="377411" y="1678507"/>
            <a:ext cx="2415408" cy="2666719"/>
            <a:chOff x="543754" y="1842182"/>
            <a:chExt cx="2415408" cy="2666719"/>
          </a:xfrm>
        </p:grpSpPr>
        <p:sp>
          <p:nvSpPr>
            <p:cNvPr id="146" name="Rectangle: Rounded Corners 82">
              <a:extLst>
                <a:ext uri="{FF2B5EF4-FFF2-40B4-BE49-F238E27FC236}">
                  <a16:creationId xmlns:a16="http://schemas.microsoft.com/office/drawing/2014/main" id="{DEA9CFC4-887D-4E98-A2DE-35191CB702F8}"/>
                </a:ext>
                <a:ext uri="{C183D7F6-B498-43B3-948B-1728B52AA6E4}">
                  <adec:decorative xmlns:adec="http://schemas.microsoft.com/office/drawing/2017/decorative" val="0"/>
                </a:ext>
              </a:extLst>
            </p:cNvPr>
            <p:cNvSpPr/>
            <p:nvPr/>
          </p:nvSpPr>
          <p:spPr>
            <a:xfrm>
              <a:off x="543754" y="2043813"/>
              <a:ext cx="2280123" cy="2465088"/>
            </a:xfrm>
            <a:prstGeom prst="rect">
              <a:avLst/>
            </a:prstGeom>
            <a:solidFill>
              <a:srgbClr val="3C3B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chemeClr val="accent5"/>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lt"/>
                  <a:cs typeface="Calibri" panose="020F0502020204030204"/>
                </a:rPr>
                <a:t>Understand motivations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lt"/>
                  <a:cs typeface="Calibri" panose="020F0502020204030204"/>
                </a:rPr>
                <a:t>Financial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lt"/>
                  <a:cs typeface="Calibri" panose="020F0502020204030204"/>
                </a:rPr>
                <a:t>Technical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lt"/>
                  <a:cs typeface="Calibri" panose="020F0502020204030204"/>
                </a:rPr>
                <a:t>Create a business case</a:t>
              </a:r>
              <a:endParaRPr kumimoji="0" lang="en-US" sz="1765" b="0" i="0" u="none" strike="noStrike" kern="1200" cap="none" spc="0" normalizeH="0" baseline="0" noProof="0" dirty="0">
                <a:ln>
                  <a:noFill/>
                </a:ln>
                <a:solidFill>
                  <a:schemeClr val="bg1"/>
                </a:solidFill>
                <a:effectLst/>
                <a:uLnTx/>
                <a:uFillTx/>
                <a:latin typeface="Segoe UI"/>
              </a:endParaRPr>
            </a:p>
          </p:txBody>
        </p:sp>
        <p:sp>
          <p:nvSpPr>
            <p:cNvPr id="147" name="Oval 146">
              <a:extLst>
                <a:ext uri="{FF2B5EF4-FFF2-40B4-BE49-F238E27FC236}">
                  <a16:creationId xmlns:a16="http://schemas.microsoft.com/office/drawing/2014/main" id="{80EE8EFE-F275-4491-B12E-D25EA3D5CED5}"/>
                </a:ext>
                <a:ext uri="{C183D7F6-B498-43B3-948B-1728B52AA6E4}">
                  <adec:decorative xmlns:adec="http://schemas.microsoft.com/office/drawing/2017/decorative" val="1"/>
                </a:ext>
              </a:extLst>
            </p:cNvPr>
            <p:cNvSpPr/>
            <p:nvPr/>
          </p:nvSpPr>
          <p:spPr bwMode="auto">
            <a:xfrm>
              <a:off x="2162379" y="1842182"/>
              <a:ext cx="796783" cy="796783"/>
            </a:xfrm>
            <a:prstGeom prst="ellipse">
              <a:avLst/>
            </a:prstGeom>
            <a:solidFill>
              <a:srgbClr val="3C3B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F8CCEDD8-0EE5-4B03-BE5F-4E4336D9A350}"/>
                </a:ext>
                <a:ext uri="{C183D7F6-B498-43B3-948B-1728B52AA6E4}">
                  <adec:decorative xmlns:adec="http://schemas.microsoft.com/office/drawing/2017/decorative" val="1"/>
                </a:ext>
              </a:extLst>
            </p:cNvPr>
            <p:cNvGrpSpPr/>
            <p:nvPr/>
          </p:nvGrpSpPr>
          <p:grpSpPr>
            <a:xfrm>
              <a:off x="2254698" y="2062444"/>
              <a:ext cx="539468" cy="378352"/>
              <a:chOff x="14373741" y="5761210"/>
              <a:chExt cx="463775" cy="325266"/>
            </a:xfrm>
          </p:grpSpPr>
          <p:sp>
            <p:nvSpPr>
              <p:cNvPr id="149" name="Rectangle 932">
                <a:extLst>
                  <a:ext uri="{FF2B5EF4-FFF2-40B4-BE49-F238E27FC236}">
                    <a16:creationId xmlns:a16="http://schemas.microsoft.com/office/drawing/2014/main" id="{F936CBA3-45E4-4FD3-A740-4B998DFD2C09}"/>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933">
                <a:extLst>
                  <a:ext uri="{FF2B5EF4-FFF2-40B4-BE49-F238E27FC236}">
                    <a16:creationId xmlns:a16="http://schemas.microsoft.com/office/drawing/2014/main" id="{D3287418-6509-490D-9258-DF5D35AE2D8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934">
                <a:extLst>
                  <a:ext uri="{FF2B5EF4-FFF2-40B4-BE49-F238E27FC236}">
                    <a16:creationId xmlns:a16="http://schemas.microsoft.com/office/drawing/2014/main" id="{8B5388F4-D9AC-46E4-90F2-053EB118DD13}"/>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35">
                <a:extLst>
                  <a:ext uri="{FF2B5EF4-FFF2-40B4-BE49-F238E27FC236}">
                    <a16:creationId xmlns:a16="http://schemas.microsoft.com/office/drawing/2014/main" id="{9D1765B5-1BE8-4BF8-AB38-704B3E537445}"/>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6">
                <a:extLst>
                  <a:ext uri="{FF2B5EF4-FFF2-40B4-BE49-F238E27FC236}">
                    <a16:creationId xmlns:a16="http://schemas.microsoft.com/office/drawing/2014/main" id="{D406423F-53C7-4681-AAD5-1CD995014BF2}"/>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937">
                <a:extLst>
                  <a:ext uri="{FF2B5EF4-FFF2-40B4-BE49-F238E27FC236}">
                    <a16:creationId xmlns:a16="http://schemas.microsoft.com/office/drawing/2014/main" id="{76ADF43F-4C23-417E-A7F4-30649E2CCE48}"/>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38">
                <a:extLst>
                  <a:ext uri="{FF2B5EF4-FFF2-40B4-BE49-F238E27FC236}">
                    <a16:creationId xmlns:a16="http://schemas.microsoft.com/office/drawing/2014/main" id="{7EA12FE0-796E-4275-AB69-8BCBE33E396B}"/>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39">
                <a:extLst>
                  <a:ext uri="{FF2B5EF4-FFF2-40B4-BE49-F238E27FC236}">
                    <a16:creationId xmlns:a16="http://schemas.microsoft.com/office/drawing/2014/main" id="{CA81E644-F4C7-4E3D-BAF8-0A21FB089F58}"/>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Oval 940">
                <a:extLst>
                  <a:ext uri="{FF2B5EF4-FFF2-40B4-BE49-F238E27FC236}">
                    <a16:creationId xmlns:a16="http://schemas.microsoft.com/office/drawing/2014/main" id="{9EC8320F-AA84-4109-B822-724FF9FF3C02}"/>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Oval 941">
                <a:extLst>
                  <a:ext uri="{FF2B5EF4-FFF2-40B4-BE49-F238E27FC236}">
                    <a16:creationId xmlns:a16="http://schemas.microsoft.com/office/drawing/2014/main" id="{2AEB4880-9400-4992-B778-3C6DD92EAD1A}"/>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Oval 942">
                <a:extLst>
                  <a:ext uri="{FF2B5EF4-FFF2-40B4-BE49-F238E27FC236}">
                    <a16:creationId xmlns:a16="http://schemas.microsoft.com/office/drawing/2014/main" id="{0CA1618A-AB9E-4799-89B9-AA46C03734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943">
                <a:extLst>
                  <a:ext uri="{FF2B5EF4-FFF2-40B4-BE49-F238E27FC236}">
                    <a16:creationId xmlns:a16="http://schemas.microsoft.com/office/drawing/2014/main" id="{FCB64577-D446-45EE-964E-90739C7856BD}"/>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944" descr="component solutions">
                <a:extLst>
                  <a:ext uri="{FF2B5EF4-FFF2-40B4-BE49-F238E27FC236}">
                    <a16:creationId xmlns:a16="http://schemas.microsoft.com/office/drawing/2014/main" id="{B73F3908-2390-46E0-BB20-6D4FED67C41F}"/>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945">
                <a:extLst>
                  <a:ext uri="{FF2B5EF4-FFF2-40B4-BE49-F238E27FC236}">
                    <a16:creationId xmlns:a16="http://schemas.microsoft.com/office/drawing/2014/main" id="{8B4F0E0C-81DB-4399-85E2-15AC5AA1EA4A}"/>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946">
                <a:extLst>
                  <a:ext uri="{FF2B5EF4-FFF2-40B4-BE49-F238E27FC236}">
                    <a16:creationId xmlns:a16="http://schemas.microsoft.com/office/drawing/2014/main" id="{ADF31744-2532-458A-A0F3-0A04E17CB2F9}"/>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947">
                <a:extLst>
                  <a:ext uri="{FF2B5EF4-FFF2-40B4-BE49-F238E27FC236}">
                    <a16:creationId xmlns:a16="http://schemas.microsoft.com/office/drawing/2014/main" id="{9D6ACA27-E447-49CB-A2C5-5CDFBEC1E111}"/>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710540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63" grpId="0" animBg="1"/>
      <p:bldP spid="74" grpId="0" animBg="1"/>
      <p:bldP spid="51" grpId="0" animBg="1"/>
      <p:bldP spid="59" grpId="0" animBg="1"/>
      <p:bldP spid="2" grpId="0" animBg="1"/>
      <p:bldP spid="141" grpId="0" animBg="1"/>
      <p:bldP spid="142" grpId="0" animBg="1"/>
      <p:bldP spid="143" grpId="0" animBg="1"/>
      <p:bldP spid="144" grpId="0" animBg="1"/>
      <p:bldP spid="1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4707-13CD-4598-941B-03695010990F}"/>
              </a:ext>
            </a:extLst>
          </p:cNvPr>
          <p:cNvSpPr>
            <a:spLocks noGrp="1"/>
          </p:cNvSpPr>
          <p:nvPr>
            <p:ph type="title"/>
          </p:nvPr>
        </p:nvSpPr>
        <p:spPr/>
        <p:txBody>
          <a:bodyPr/>
          <a:lstStyle/>
          <a:p>
            <a:r>
              <a:rPr lang="en-US" sz="2750" dirty="0"/>
              <a:t>Define and document your cloud strategy</a:t>
            </a:r>
          </a:p>
        </p:txBody>
      </p:sp>
      <p:sp>
        <p:nvSpPr>
          <p:cNvPr id="3" name="Content Placeholder 2">
            <a:extLst>
              <a:ext uri="{FF2B5EF4-FFF2-40B4-BE49-F238E27FC236}">
                <a16:creationId xmlns:a16="http://schemas.microsoft.com/office/drawing/2014/main" id="{35174116-CAD6-4A7E-B636-7A1BE9C174DB}"/>
              </a:ext>
            </a:extLst>
          </p:cNvPr>
          <p:cNvSpPr>
            <a:spLocks noGrp="1"/>
          </p:cNvSpPr>
          <p:nvPr>
            <p:ph type="body" sz="quarter" idx="10"/>
          </p:nvPr>
        </p:nvSpPr>
        <p:spPr>
          <a:xfrm>
            <a:off x="455996" y="1426726"/>
            <a:ext cx="11168934" cy="738664"/>
          </a:xfrm>
        </p:spPr>
        <p:txBody>
          <a:bodyPr/>
          <a:lstStyle/>
          <a:p>
            <a:pPr marL="0" indent="0">
              <a:spcAft>
                <a:spcPts val="1177"/>
              </a:spcAft>
              <a:buNone/>
            </a:pPr>
            <a:r>
              <a:rPr lang="en-US" sz="2400" spc="0" dirty="0">
                <a:latin typeface="Segoe UI" panose="020B0502040204020203" pitchFamily="34" charset="0"/>
                <a:cs typeface="Segoe UI" panose="020B0502040204020203" pitchFamily="34" charset="0"/>
              </a:rPr>
              <a:t>Help </a:t>
            </a:r>
            <a:r>
              <a:rPr lang="en-US" sz="2400" spc="0" dirty="0">
                <a:solidFill>
                  <a:schemeClr val="tx2"/>
                </a:solidFill>
                <a:latin typeface="Segoe UI" panose="020B0502040204020203" pitchFamily="34" charset="0"/>
                <a:cs typeface="Segoe UI" panose="020B0502040204020203" pitchFamily="34" charset="0"/>
              </a:rPr>
              <a:t>stakeholders</a:t>
            </a:r>
            <a:r>
              <a:rPr lang="en-US" sz="2400" spc="0" dirty="0">
                <a:latin typeface="Segoe UI" panose="020B0502040204020203" pitchFamily="34" charset="0"/>
                <a:cs typeface="Segoe UI" panose="020B0502040204020203" pitchFamily="34" charset="0"/>
              </a:rPr>
              <a:t> to </a:t>
            </a:r>
            <a:r>
              <a:rPr lang="en-US" sz="2400" spc="0" dirty="0">
                <a:solidFill>
                  <a:schemeClr val="tx2"/>
                </a:solidFill>
                <a:latin typeface="Segoe UI" panose="020B0502040204020203" pitchFamily="34" charset="0"/>
                <a:cs typeface="Segoe UI" panose="020B0502040204020203" pitchFamily="34" charset="0"/>
              </a:rPr>
              <a:t>understand</a:t>
            </a:r>
            <a:r>
              <a:rPr lang="en-US" sz="2400" spc="0" dirty="0">
                <a:latin typeface="Segoe UI" panose="020B0502040204020203" pitchFamily="34" charset="0"/>
                <a:cs typeface="Segoe UI" panose="020B0502040204020203" pitchFamily="34" charset="0"/>
              </a:rPr>
              <a:t>—</a:t>
            </a:r>
            <a:br>
              <a:rPr lang="en-US" sz="2400" spc="0" dirty="0">
                <a:latin typeface="Segoe UI" panose="020B0502040204020203" pitchFamily="34" charset="0"/>
                <a:cs typeface="Segoe UI" panose="020B0502040204020203" pitchFamily="34" charset="0"/>
              </a:rPr>
            </a:br>
            <a:r>
              <a:rPr lang="en-US" sz="2400" spc="0" dirty="0">
                <a:latin typeface="Segoe UI" panose="020B0502040204020203" pitchFamily="34" charset="0"/>
                <a:cs typeface="Segoe UI" panose="020B0502040204020203" pitchFamily="34" charset="0"/>
              </a:rPr>
              <a:t>your </a:t>
            </a:r>
            <a:r>
              <a:rPr lang="en-US" sz="2400" spc="0" dirty="0">
                <a:solidFill>
                  <a:schemeClr val="tx2"/>
                </a:solidFill>
                <a:latin typeface="Segoe UI" panose="020B0502040204020203" pitchFamily="34" charset="0"/>
                <a:cs typeface="Segoe UI" panose="020B0502040204020203" pitchFamily="34" charset="0"/>
              </a:rPr>
              <a:t>organization's desired business outcomes</a:t>
            </a:r>
            <a:r>
              <a:rPr lang="en-US" sz="2400" spc="0" dirty="0">
                <a:solidFill>
                  <a:schemeClr val="accent5"/>
                </a:solidFill>
                <a:latin typeface="Segoe UI" panose="020B0502040204020203" pitchFamily="34" charset="0"/>
                <a:cs typeface="Segoe UI" panose="020B0502040204020203" pitchFamily="34" charset="0"/>
              </a:rPr>
              <a:t> </a:t>
            </a:r>
            <a:r>
              <a:rPr lang="en-US" sz="2400" spc="0" dirty="0">
                <a:latin typeface="Segoe UI" panose="020B0502040204020203" pitchFamily="34" charset="0"/>
                <a:cs typeface="Segoe UI" panose="020B0502040204020203" pitchFamily="34" charset="0"/>
              </a:rPr>
              <a:t>for cloud adoption</a:t>
            </a:r>
          </a:p>
        </p:txBody>
      </p:sp>
      <p:sp>
        <p:nvSpPr>
          <p:cNvPr id="4" name="Content Placeholder 3">
            <a:extLst>
              <a:ext uri="{FF2B5EF4-FFF2-40B4-BE49-F238E27FC236}">
                <a16:creationId xmlns:a16="http://schemas.microsoft.com/office/drawing/2014/main" id="{E9DE8CF0-0C4C-49F1-838B-B344548CDBF6}"/>
              </a:ext>
            </a:extLst>
          </p:cNvPr>
          <p:cNvSpPr>
            <a:spLocks noGrp="1"/>
          </p:cNvSpPr>
          <p:nvPr>
            <p:ph sz="quarter" idx="4294967295"/>
          </p:nvPr>
        </p:nvSpPr>
        <p:spPr>
          <a:xfrm>
            <a:off x="455996" y="2832100"/>
            <a:ext cx="3140075" cy="1015663"/>
          </a:xfrm>
        </p:spPr>
        <p:txBody>
          <a:bodyPr/>
          <a:lstStyle/>
          <a:p>
            <a:pPr lvl="0" defTabSz="914367">
              <a:buSzTx/>
              <a:defRPr/>
            </a:pPr>
            <a:r>
              <a:rPr lang="en-US" sz="1800" spc="0" dirty="0">
                <a:solidFill>
                  <a:srgbClr val="0078D3"/>
                </a:solidFill>
              </a:rPr>
              <a:t>Motivations</a:t>
            </a:r>
          </a:p>
          <a:p>
            <a:pPr lvl="0" defTabSz="914400">
              <a:buSzTx/>
              <a:defRPr/>
            </a:pPr>
            <a:r>
              <a:rPr lang="en-US" sz="1800" spc="0" dirty="0">
                <a:latin typeface="Segoe UI"/>
              </a:rPr>
              <a:t>Understand motivations for making a move to the cloud</a:t>
            </a:r>
          </a:p>
        </p:txBody>
      </p:sp>
      <p:sp>
        <p:nvSpPr>
          <p:cNvPr id="6" name="Content Placeholder 5">
            <a:extLst>
              <a:ext uri="{FF2B5EF4-FFF2-40B4-BE49-F238E27FC236}">
                <a16:creationId xmlns:a16="http://schemas.microsoft.com/office/drawing/2014/main" id="{9D0FBAE5-7E6C-48ED-8F96-5923B52D03A5}"/>
              </a:ext>
            </a:extLst>
          </p:cNvPr>
          <p:cNvSpPr>
            <a:spLocks noGrp="1"/>
          </p:cNvSpPr>
          <p:nvPr>
            <p:ph sz="quarter" idx="4294967295"/>
          </p:nvPr>
        </p:nvSpPr>
        <p:spPr>
          <a:xfrm>
            <a:off x="7065963" y="2832100"/>
            <a:ext cx="3757612" cy="1041400"/>
          </a:xfrm>
        </p:spPr>
        <p:txBody>
          <a:bodyPr/>
          <a:lstStyle/>
          <a:p>
            <a:pPr lvl="0" defTabSz="914367">
              <a:buSzTx/>
              <a:defRPr/>
            </a:pPr>
            <a:r>
              <a:rPr lang="en-US" sz="1800" spc="0" dirty="0">
                <a:solidFill>
                  <a:srgbClr val="0078D3"/>
                </a:solidFill>
              </a:rPr>
              <a:t>Business outcomes</a:t>
            </a:r>
          </a:p>
          <a:p>
            <a:pPr lvl="0" defTabSz="914400">
              <a:buSzTx/>
              <a:defRPr/>
            </a:pPr>
            <a:r>
              <a:rPr lang="en-US" sz="1800" spc="0" dirty="0">
                <a:latin typeface="Segoe UI"/>
              </a:rPr>
              <a:t>Engage stakeholders to document your specific business outcomes</a:t>
            </a:r>
          </a:p>
        </p:txBody>
      </p:sp>
      <p:sp>
        <p:nvSpPr>
          <p:cNvPr id="12" name="Content Placeholder 11">
            <a:extLst>
              <a:ext uri="{FF2B5EF4-FFF2-40B4-BE49-F238E27FC236}">
                <a16:creationId xmlns:a16="http://schemas.microsoft.com/office/drawing/2014/main" id="{FDF6F762-E9FA-44AE-B2F5-959D02C38ABF}"/>
              </a:ext>
            </a:extLst>
          </p:cNvPr>
          <p:cNvSpPr>
            <a:spLocks noGrp="1"/>
          </p:cNvSpPr>
          <p:nvPr>
            <p:ph sz="quarter" idx="4294967295"/>
          </p:nvPr>
        </p:nvSpPr>
        <p:spPr>
          <a:xfrm>
            <a:off x="455996" y="4349750"/>
            <a:ext cx="5307013" cy="1570038"/>
          </a:xfrm>
        </p:spPr>
        <p:txBody>
          <a:bodyPr/>
          <a:lstStyle/>
          <a:p>
            <a:pPr lvl="0" defTabSz="914367">
              <a:buSzTx/>
              <a:defRPr/>
            </a:pPr>
            <a:r>
              <a:rPr lang="en-US" sz="1800" spc="0" dirty="0">
                <a:solidFill>
                  <a:srgbClr val="0078D3"/>
                </a:solidFill>
              </a:rPr>
              <a:t>Financial considerations</a:t>
            </a:r>
          </a:p>
          <a:p>
            <a:pPr lvl="0" defTabSz="914400">
              <a:buSzTx/>
              <a:defRPr/>
            </a:pPr>
            <a:r>
              <a:rPr lang="en-US" sz="1800" spc="0" dirty="0">
                <a:latin typeface="Segoe UI"/>
              </a:rPr>
              <a:t>Investigate the financial considerations around how the cloud will impact your financial position, accounting KPIs, and processes that Chief Financial Officers and finance teams need to understand</a:t>
            </a:r>
          </a:p>
        </p:txBody>
      </p:sp>
      <p:sp>
        <p:nvSpPr>
          <p:cNvPr id="20" name="Content Placeholder 20">
            <a:extLst>
              <a:ext uri="{FF2B5EF4-FFF2-40B4-BE49-F238E27FC236}">
                <a16:creationId xmlns:a16="http://schemas.microsoft.com/office/drawing/2014/main" id="{F046BB11-8387-4788-A6C1-A16DC9CE842E}"/>
              </a:ext>
            </a:extLst>
          </p:cNvPr>
          <p:cNvSpPr>
            <a:spLocks noGrp="1"/>
          </p:cNvSpPr>
          <p:nvPr>
            <p:ph sz="quarter" idx="4294967295"/>
          </p:nvPr>
        </p:nvSpPr>
        <p:spPr>
          <a:xfrm>
            <a:off x="7065963" y="4551363"/>
            <a:ext cx="5126037" cy="1292662"/>
          </a:xfrm>
        </p:spPr>
        <p:txBody>
          <a:bodyPr/>
          <a:lstStyle/>
          <a:p>
            <a:pPr lvl="0" defTabSz="914367">
              <a:buSzTx/>
              <a:defRPr/>
            </a:pPr>
            <a:r>
              <a:rPr lang="en-US" sz="1800" spc="0" dirty="0">
                <a:solidFill>
                  <a:srgbClr val="0078D3"/>
                </a:solidFill>
              </a:rPr>
              <a:t>Technical considerations</a:t>
            </a:r>
          </a:p>
          <a:p>
            <a:pPr lvl="0" defTabSz="914400">
              <a:buSzTx/>
              <a:defRPr/>
            </a:pPr>
            <a:r>
              <a:rPr lang="en-US" sz="1800" spc="0" dirty="0">
                <a:latin typeface="Segoe UI"/>
              </a:rPr>
              <a:t>Discover technical considerations around how cloud adoption will help improve how you manage and maintain your cloud and workloads</a:t>
            </a:r>
          </a:p>
        </p:txBody>
      </p:sp>
    </p:spTree>
    <p:extLst>
      <p:ext uri="{BB962C8B-B14F-4D97-AF65-F5344CB8AC3E}">
        <p14:creationId xmlns:p14="http://schemas.microsoft.com/office/powerpoint/2010/main" val="2917237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4" presetClass="path" presetSubtype="0" decel="100000" fill="hold" grpId="1" nodeType="withEffect">
                                  <p:stCondLst>
                                    <p:cond delay="0"/>
                                  </p:stCondLst>
                                  <p:childTnLst>
                                    <p:animMotion origin="layout" path="M 4.16667E-6 0.10023 L 4.16667E-6 2.96296E-6 " pathEditMode="relative" rAng="0" ptsTypes="AA">
                                      <p:cBhvr>
                                        <p:cTn id="9" dur="750" fill="hold"/>
                                        <p:tgtEl>
                                          <p:spTgt spid="4"/>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4" presetClass="path" presetSubtype="0" decel="100000" fill="hold" grpId="1" nodeType="withEffect">
                                  <p:stCondLst>
                                    <p:cond delay="0"/>
                                  </p:stCondLst>
                                  <p:childTnLst>
                                    <p:animMotion origin="layout" path="M -3.75E-6 0.10023 L -3.75E-6 1.11111E-6 " pathEditMode="relative" rAng="0" ptsTypes="AA">
                                      <p:cBhvr>
                                        <p:cTn id="14" dur="750" fill="hold"/>
                                        <p:tgtEl>
                                          <p:spTgt spid="6"/>
                                        </p:tgtEl>
                                        <p:attrNameLst>
                                          <p:attrName>ppt_x</p:attrName>
                                          <p:attrName>ppt_y</p:attrName>
                                        </p:attrNameLst>
                                      </p:cBhvr>
                                      <p:rCtr x="0" y="-5023"/>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64" presetClass="path" presetSubtype="0" decel="100000" fill="hold" grpId="1" nodeType="withEffect">
                                  <p:stCondLst>
                                    <p:cond delay="0"/>
                                  </p:stCondLst>
                                  <p:childTnLst>
                                    <p:animMotion origin="layout" path="M 2.08333E-6 0.10023 L 2.08333E-6 -1.11111E-6 " pathEditMode="relative" rAng="0" ptsTypes="AA">
                                      <p:cBhvr>
                                        <p:cTn id="19" dur="750" fill="hold"/>
                                        <p:tgtEl>
                                          <p:spTgt spid="12"/>
                                        </p:tgtEl>
                                        <p:attrNameLst>
                                          <p:attrName>ppt_x</p:attrName>
                                          <p:attrName>ppt_y</p:attrName>
                                        </p:attrNameLst>
                                      </p:cBhvr>
                                      <p:rCtr x="0" y="-5023"/>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4" presetClass="path" presetSubtype="0" decel="100000" fill="hold" grpId="1" nodeType="withEffect">
                                  <p:stCondLst>
                                    <p:cond delay="0"/>
                                  </p:stCondLst>
                                  <p:childTnLst>
                                    <p:animMotion origin="layout" path="M -3.54167E-6 0.10023 L -3.54167E-6 -3.7037E-7 " pathEditMode="relative" rAng="0" ptsTypes="AA">
                                      <p:cBhvr>
                                        <p:cTn id="24" dur="750" fill="hold"/>
                                        <p:tgtEl>
                                          <p:spTgt spid="20"/>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12" grpId="0"/>
      <p:bldP spid="12" grpId="1"/>
      <p:bldP spid="20" grpId="0"/>
      <p:bldP spid="20"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FFC0-512C-40E5-8EB0-B3D8B34ED10E}"/>
              </a:ext>
            </a:extLst>
          </p:cNvPr>
          <p:cNvSpPr>
            <a:spLocks noGrp="1"/>
          </p:cNvSpPr>
          <p:nvPr>
            <p:ph type="title"/>
          </p:nvPr>
        </p:nvSpPr>
        <p:spPr>
          <a:prstGeom prst="rect">
            <a:avLst/>
          </a:prstGeom>
        </p:spPr>
        <p:txBody>
          <a:bodyPr vert="horz" wrap="square" lIns="0" tIns="0" rIns="0" bIns="0" rtlCol="0" anchor="t">
            <a:normAutofit/>
          </a:bodyPr>
          <a:lstStyle/>
          <a:p>
            <a:r>
              <a:rPr lang="en-US" sz="275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rPr>
              <a:t>Identify your cloud adoption path</a:t>
            </a:r>
          </a:p>
        </p:txBody>
      </p:sp>
      <p:sp>
        <p:nvSpPr>
          <p:cNvPr id="4" name="Text Placeholder 3">
            <a:extLst>
              <a:ext uri="{FF2B5EF4-FFF2-40B4-BE49-F238E27FC236}">
                <a16:creationId xmlns:a16="http://schemas.microsoft.com/office/drawing/2014/main" id="{D9ABA3C8-DF3C-4C0B-8BD9-06D5BF76C8DC}"/>
              </a:ext>
            </a:extLst>
          </p:cNvPr>
          <p:cNvSpPr>
            <a:spLocks noGrp="1"/>
          </p:cNvSpPr>
          <p:nvPr>
            <p:ph type="body" sz="quarter" idx="10"/>
          </p:nvPr>
        </p:nvSpPr>
        <p:spPr>
          <a:xfrm>
            <a:off x="427038" y="2201863"/>
            <a:ext cx="5137334" cy="1969770"/>
          </a:xfrm>
        </p:spPr>
        <p:txBody>
          <a:bodyPr/>
          <a:lstStyle/>
          <a:p>
            <a:pPr defTabSz="932742">
              <a:spcBef>
                <a:spcPct val="20000"/>
              </a:spcBef>
              <a:buSzPct val="90000"/>
            </a:pPr>
            <a:r>
              <a:rPr lang="en-US" sz="2000" kern="1200" spc="0" baseline="0" dirty="0">
                <a:gradFill>
                  <a:gsLst>
                    <a:gs pos="1250">
                      <a:schemeClr val="tx1"/>
                    </a:gs>
                    <a:gs pos="100000">
                      <a:schemeClr val="tx1"/>
                    </a:gs>
                  </a:gsLst>
                  <a:lin ang="5400000" scaled="0"/>
                </a:gradFill>
                <a:latin typeface="+mj-lt"/>
                <a:cs typeface="Segoe UI" panose="020B0502040204020203" pitchFamily="34" charset="0"/>
              </a:rPr>
              <a:t>Assess the current state of your cloud adoption </a:t>
            </a:r>
            <a:r>
              <a:rPr lang="en-US" sz="2000" kern="1200" spc="0" baseline="0" dirty="0">
                <a:gradFill>
                  <a:gsLst>
                    <a:gs pos="1250">
                      <a:schemeClr val="tx1"/>
                    </a:gs>
                    <a:gs pos="100000">
                      <a:schemeClr val="tx1"/>
                    </a:gs>
                  </a:gsLst>
                  <a:lin ang="5400000" scaled="0"/>
                </a:gradFill>
                <a:cs typeface="Segoe UI" panose="020B0502040204020203" pitchFamily="34" charset="0"/>
              </a:rPr>
              <a:t>using the </a:t>
            </a:r>
            <a:r>
              <a:rPr lang="en-US" sz="2000" spc="0" dirty="0">
                <a:solidFill>
                  <a:schemeClr val="tx2"/>
                </a:solidFill>
                <a:cs typeface="Segoe UI" panose="020B0502040204020203" pitchFamily="34" charset="0"/>
                <a:hlinkClick r:id="rId3"/>
              </a:rPr>
              <a:t>Cloud Journey Tracker</a:t>
            </a:r>
            <a:endParaRPr lang="en-US" sz="2000" kern="1200" spc="0" baseline="0" dirty="0">
              <a:solidFill>
                <a:schemeClr val="tx2"/>
              </a:solidFill>
              <a:cs typeface="Segoe UI" panose="020B0502040204020203" pitchFamily="34" charset="0"/>
            </a:endParaRPr>
          </a:p>
          <a:p>
            <a:pPr defTabSz="932742">
              <a:spcBef>
                <a:spcPct val="20000"/>
              </a:spcBef>
              <a:buSzPct val="90000"/>
            </a:pPr>
            <a:endParaRPr lang="en-US" sz="2000" spc="0" dirty="0">
              <a:solidFill>
                <a:schemeClr val="tx2"/>
              </a:solidFill>
              <a:cs typeface="Segoe UI" panose="020B0502040204020203" pitchFamily="34" charset="0"/>
            </a:endParaRPr>
          </a:p>
          <a:p>
            <a:pPr defTabSz="932742">
              <a:spcBef>
                <a:spcPct val="20000"/>
              </a:spcBef>
              <a:buSzPct val="90000"/>
            </a:pPr>
            <a:r>
              <a:rPr lang="en-US" sz="2000" spc="0" dirty="0">
                <a:latin typeface="+mj-lt"/>
                <a:cs typeface="Segoe UI Semibold" panose="020B0702040204020203" pitchFamily="34" charset="0"/>
              </a:rPr>
              <a:t>Help to </a:t>
            </a:r>
            <a:r>
              <a:rPr lang="en-US" sz="2000" kern="1200" spc="0" baseline="0" dirty="0">
                <a:solidFill>
                  <a:schemeClr val="tx1"/>
                </a:solidFill>
                <a:latin typeface="+mj-lt"/>
                <a:cs typeface="Segoe UI" panose="020B0502040204020203" pitchFamily="34" charset="0"/>
              </a:rPr>
              <a:t>build out your cloud adoption strategy </a:t>
            </a:r>
            <a:r>
              <a:rPr lang="en-US" sz="2000" kern="1200" spc="0" baseline="0" dirty="0">
                <a:solidFill>
                  <a:schemeClr val="tx1"/>
                </a:solidFill>
                <a:cs typeface="Segoe UI" panose="020B0502040204020203" pitchFamily="34" charset="0"/>
              </a:rPr>
              <a:t>by completing the </a:t>
            </a:r>
            <a:r>
              <a:rPr lang="en-US" sz="2000" kern="1200" spc="0" baseline="0" dirty="0">
                <a:solidFill>
                  <a:schemeClr val="tx2"/>
                </a:solidFill>
                <a:cs typeface="Segoe UI" panose="020B0502040204020203" pitchFamily="34" charset="0"/>
                <a:hlinkClick r:id="rId4"/>
              </a:rPr>
              <a:t>strategy and plan template</a:t>
            </a:r>
            <a:r>
              <a:rPr lang="en-US" sz="2000" kern="1200" spc="0" baseline="0" dirty="0">
                <a:solidFill>
                  <a:schemeClr val="tx2"/>
                </a:solidFill>
                <a:cs typeface="Segoe UI" panose="020B0502040204020203" pitchFamily="34" charset="0"/>
              </a:rPr>
              <a:t> </a:t>
            </a:r>
            <a:r>
              <a:rPr lang="en-US" sz="2000" kern="1200" spc="0" baseline="0" dirty="0">
                <a:solidFill>
                  <a:schemeClr val="tx1"/>
                </a:solidFill>
                <a:cs typeface="Segoe UI" panose="020B0502040204020203" pitchFamily="34" charset="0"/>
              </a:rPr>
              <a:t>and </a:t>
            </a:r>
            <a:r>
              <a:rPr lang="en-US" sz="2000" spc="0" dirty="0">
                <a:cs typeface="Segoe UI Semibold" panose="020B0702040204020203" pitchFamily="34" charset="0"/>
                <a:hlinkClick r:id="rId5"/>
              </a:rPr>
              <a:t>business outcome template</a:t>
            </a:r>
            <a:endParaRPr lang="en-US" sz="2000" kern="1200" spc="0" baseline="0" dirty="0">
              <a:solidFill>
                <a:schemeClr val="tx1"/>
              </a:solidFill>
              <a:cs typeface="Segoe UI" panose="020B0502040204020203" pitchFamily="34" charset="0"/>
            </a:endParaRPr>
          </a:p>
        </p:txBody>
      </p:sp>
      <p:pic>
        <p:nvPicPr>
          <p:cNvPr id="6" name="Picture 5" descr="A device screen showing Cloud Journey Tracker webpage.">
            <a:extLst>
              <a:ext uri="{FF2B5EF4-FFF2-40B4-BE49-F238E27FC236}">
                <a16:creationId xmlns:a16="http://schemas.microsoft.com/office/drawing/2014/main" id="{EDA75592-FD27-435F-A0D6-720307D1C7EC}"/>
              </a:ext>
            </a:extLst>
          </p:cNvPr>
          <p:cNvPicPr>
            <a:picLocks noChangeAspect="1"/>
          </p:cNvPicPr>
          <p:nvPr/>
        </p:nvPicPr>
        <p:blipFill rotWithShape="1">
          <a:blip r:embed="rId6"/>
          <a:srcRect r="18693"/>
          <a:stretch/>
        </p:blipFill>
        <p:spPr>
          <a:xfrm>
            <a:off x="6359635" y="1526042"/>
            <a:ext cx="5832365" cy="4321865"/>
          </a:xfrm>
          <a:prstGeom prst="rect">
            <a:avLst/>
          </a:prstGeom>
          <a:noFill/>
          <a:ln>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701987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t>Understanding your motivations</a:t>
            </a:r>
          </a:p>
        </p:txBody>
      </p:sp>
    </p:spTree>
    <p:extLst>
      <p:ext uri="{BB962C8B-B14F-4D97-AF65-F5344CB8AC3E}">
        <p14:creationId xmlns:p14="http://schemas.microsoft.com/office/powerpoint/2010/main" val="374933881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bada437-31df-4ba2-92ad-dacf49b58384">
      <UserInfo>
        <DisplayName>Diana Gao</DisplayName>
        <AccountId>910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BA7836FE01265448CE35DBD83ECBC20" ma:contentTypeVersion="14" ma:contentTypeDescription="Create a new document." ma:contentTypeScope="" ma:versionID="412ff8c6835e468861cf24f0685e05b0">
  <xsd:schema xmlns:xsd="http://www.w3.org/2001/XMLSchema" xmlns:xs="http://www.w3.org/2001/XMLSchema" xmlns:p="http://schemas.microsoft.com/office/2006/metadata/properties" xmlns:ns1="http://schemas.microsoft.com/sharepoint/v3" xmlns:ns2="012c6a72-1f1f-48df-bc7c-b0b4dc9b629e" xmlns:ns3="3bada437-31df-4ba2-92ad-dacf49b58384" targetNamespace="http://schemas.microsoft.com/office/2006/metadata/properties" ma:root="true" ma:fieldsID="433c26297fa0e72b8022cba3d0265712" ns1:_="" ns2:_="" ns3:_="">
    <xsd:import namespace="http://schemas.microsoft.com/sharepoint/v3"/>
    <xsd:import namespace="012c6a72-1f1f-48df-bc7c-b0b4dc9b629e"/>
    <xsd:import namespace="3bada437-31df-4ba2-92ad-dacf49b583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2c6a72-1f1f-48df-bc7c-b0b4dc9b6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bada437-31df-4ba2-92ad-dacf49b583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758C25-7188-4B86-83B4-902BBD715003}">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c670e4dc-3814-4d0c-a5a8-962871a5140c"/>
    <ds:schemaRef ds:uri="2963a969-940b-4f3b-9101-c6b84a26e1c0"/>
    <ds:schemaRef ds:uri="http://www.w3.org/XML/1998/namespace"/>
    <ds:schemaRef ds:uri="3bada437-31df-4ba2-92ad-dacf49b58384"/>
    <ds:schemaRef ds:uri="http://schemas.microsoft.com/sharepoint/v3"/>
  </ds:schemaRefs>
</ds:datastoreItem>
</file>

<file path=customXml/itemProps2.xml><?xml version="1.0" encoding="utf-8"?>
<ds:datastoreItem xmlns:ds="http://schemas.openxmlformats.org/officeDocument/2006/customXml" ds:itemID="{7B9985E7-F7C6-4958-AABD-0B7F8BC31F4D}">
  <ds:schemaRefs>
    <ds:schemaRef ds:uri="http://schemas.microsoft.com/sharepoint/v3/contenttype/forms"/>
  </ds:schemaRefs>
</ds:datastoreItem>
</file>

<file path=customXml/itemProps3.xml><?xml version="1.0" encoding="utf-8"?>
<ds:datastoreItem xmlns:ds="http://schemas.openxmlformats.org/officeDocument/2006/customXml" ds:itemID="{4D2C395F-518E-440F-A2CE-F0D9A0D02D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2c6a72-1f1f-48df-bc7c-b0b4dc9b629e"/>
    <ds:schemaRef ds:uri="3bada437-31df-4ba2-92ad-dacf49b583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15622</TotalTime>
  <Words>12646</Words>
  <Application>Microsoft Office PowerPoint</Application>
  <PresentationFormat>Widescreen</PresentationFormat>
  <Paragraphs>1047</Paragraphs>
  <Slides>49</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vt:lpstr>
      <vt:lpstr>Calibri</vt:lpstr>
      <vt:lpstr>Calibri Light</vt:lpstr>
      <vt:lpstr>Segoe</vt:lpstr>
      <vt:lpstr>Segoe Regular</vt:lpstr>
      <vt:lpstr>Segoe UI</vt:lpstr>
      <vt:lpstr>Segoe UI Light</vt:lpstr>
      <vt:lpstr>Segoe UI Semibold</vt:lpstr>
      <vt:lpstr>Segoe UI Semibold (headings)</vt:lpstr>
      <vt:lpstr>Segoe UI Semilight</vt:lpstr>
      <vt:lpstr>Wingdings</vt:lpstr>
      <vt:lpstr>Azure Design Template</vt:lpstr>
      <vt:lpstr>Cloud Adoption  Framework for Azure | Strategy Workshop</vt:lpstr>
      <vt:lpstr>Workshop objectives</vt:lpstr>
      <vt:lpstr>Microsoft Cloud Adoption Framework for Azure | Overview</vt:lpstr>
      <vt:lpstr>Achieve balance. Deliver modernization. </vt:lpstr>
      <vt:lpstr>An iterative process— supporting your changing business needs</vt:lpstr>
      <vt:lpstr>Microsoft Cloud Adoption Framework for Azure</vt:lpstr>
      <vt:lpstr>Define and document your cloud strategy</vt:lpstr>
      <vt:lpstr>Identify your cloud adoption path</vt:lpstr>
      <vt:lpstr>Understanding your motivations</vt:lpstr>
      <vt:lpstr>Why are you moving to the cloud?</vt:lpstr>
      <vt:lpstr>Motivations for cloud adoption</vt:lpstr>
      <vt:lpstr>Define and document your motivations—for moving to the cloud</vt:lpstr>
      <vt:lpstr>Your motivations for cloud adoption are complex— now let’s classify them</vt:lpstr>
      <vt:lpstr>Understand your strategies and business outcomes— driven by migration motivations</vt:lpstr>
      <vt:lpstr>Understand your strategies and business outcomes— driven by innovation motivations</vt:lpstr>
      <vt:lpstr>Identifying your business outcomes</vt:lpstr>
      <vt:lpstr>Identify business outcomes</vt:lpstr>
      <vt:lpstr>Define and document your  business outcomes</vt:lpstr>
      <vt:lpstr>Understanding cloud economics</vt:lpstr>
      <vt:lpstr>Cloud economics overview </vt:lpstr>
      <vt:lpstr>Core benefits—cloud adoption</vt:lpstr>
      <vt:lpstr>Financial considerations</vt:lpstr>
      <vt:lpstr>Unlock your financial value—in the cloud</vt:lpstr>
      <vt:lpstr>How does cloud pricing work?</vt:lpstr>
      <vt:lpstr>Cloud shifts how you pay for capacity</vt:lpstr>
      <vt:lpstr>Cloud optimizations enable— reductions in your datacenter footprint</vt:lpstr>
      <vt:lpstr>Increased productivity and service delivery</vt:lpstr>
      <vt:lpstr>Microsoft’s sustainability journey—takeaways</vt:lpstr>
      <vt:lpstr>Technical considerations</vt:lpstr>
      <vt:lpstr>Basic differences between on-premises and cloud</vt:lpstr>
      <vt:lpstr>How your current workloads translate to the cloud</vt:lpstr>
      <vt:lpstr>Scalability and time to deploy in the cloud significantly improve</vt:lpstr>
      <vt:lpstr>Optimize your capacity usage—in a cloud-native environment</vt:lpstr>
      <vt:lpstr>End-to-end aim of cloud = doing more in your on-premises or cloud environment</vt:lpstr>
      <vt:lpstr>Creating your business case</vt:lpstr>
      <vt:lpstr>Consider your business case</vt:lpstr>
      <vt:lpstr>Make your move to the cloud— reduce your spend over-time and create a cloud migration plan</vt:lpstr>
      <vt:lpstr>Identify on-premises workloads and cost structure— build out your optimized Azure consumption plan</vt:lpstr>
      <vt:lpstr>Assess one-time items— compare with on-premises scenario</vt:lpstr>
      <vt:lpstr>Cloud billing models differ from on-premises but enable significant savings benefits for customers</vt:lpstr>
      <vt:lpstr>Continuously focus  on optimization— when implementing  a business case</vt:lpstr>
      <vt:lpstr>Microsoft provides you solutions— helping you continuously optimize your cloud environment</vt:lpstr>
      <vt:lpstr>Workshop</vt:lpstr>
      <vt:lpstr>Workshop objectives</vt:lpstr>
      <vt:lpstr>Workshop Lab A Define your strategy together—using the Strategy and plan template</vt:lpstr>
      <vt:lpstr>Workshop Lab B Define your business case for cloud adoption</vt:lpstr>
      <vt:lpstr>Tools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Strategy Workshop</dc:title>
  <dc:creator>Samita Varadkar</dc:creator>
  <cp:lastModifiedBy>Jonathan Vella</cp:lastModifiedBy>
  <cp:revision>33</cp:revision>
  <dcterms:created xsi:type="dcterms:W3CDTF">2019-10-16T18:51:17Z</dcterms:created>
  <dcterms:modified xsi:type="dcterms:W3CDTF">2022-06-22T11:52:26Z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0x010100BBA7836FE01265448CE35DBD83ECBC20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2020-04-24T18:41:53.7543794Z</vt:lpwstr>
  </property>
  <property fmtid="{D5CDD505-2E9C-101B-9397-08002B2CF9AE}" pid="6" name="MSIP_Label_f42aa342-8706-4288-bd11-ebb85995028c_Name">
    <vt:lpwstr>General</vt:lpwstr>
  </property>
  <property fmtid="{D5CDD505-2E9C-101B-9397-08002B2CF9AE}" pid="7" name="MSIP_Label_f42aa342-8706-4288-bd11-ebb85995028c_ActionId">
    <vt:lpwstr>162729a1-eee7-4859-9194-2e88c970307d</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